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257" r:id="rId2"/>
    <p:sldId id="256" r:id="rId3"/>
    <p:sldId id="274" r:id="rId4"/>
    <p:sldId id="276" r:id="rId5"/>
    <p:sldId id="270" r:id="rId6"/>
    <p:sldId id="262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934200" cy="92202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Times" panose="02020603050405020304" pitchFamily="18" charset="0"/>
      <p:regular r:id="rId19"/>
      <p:bold r:id="rId20"/>
      <p:italic r:id="rId21"/>
      <p:boldItalic r:id="rId22"/>
    </p:embeddedFont>
    <p:embeddedFont>
      <p:font typeface="Arial Unicode MS" panose="020B0604020202020204" charset="-128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ill Sans MT" panose="020B060402020202020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  <p15:guide id="5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8A102"/>
    <a:srgbClr val="D09E00"/>
    <a:srgbClr val="8EC000"/>
    <a:srgbClr val="F3F19F"/>
    <a:srgbClr val="508CD4"/>
    <a:srgbClr val="A2C2E8"/>
    <a:srgbClr val="087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6871" autoAdjust="0"/>
  </p:normalViewPr>
  <p:slideViewPr>
    <p:cSldViewPr showGuides="1">
      <p:cViewPr varScale="1">
        <p:scale>
          <a:sx n="69" d="100"/>
          <a:sy n="69" d="100"/>
        </p:scale>
        <p:origin x="1236" y="60"/>
      </p:cViewPr>
      <p:guideLst>
        <p:guide orient="horz" pos="1872"/>
        <p:guide orient="horz" pos="2448"/>
        <p:guide pos="4262"/>
        <p:guide pos="5645"/>
        <p:guide pos="2592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E0F090-F672-42B1-940B-871141084061}" type="datetimeFigureOut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E2A086-4097-473B-9C57-392F1A8E71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FFB3F-72B1-4CDA-BDEA-42AC8D350FB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80C34-D670-4F5E-9C9E-5769C6804D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34834-3040-4D8B-A04E-A90E90C9B623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DA72D-5581-4855-97C4-44FC1BEC1BC8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B1438-53F7-4C10-AFE5-D8660A29086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CDB66-3AAC-40D2-8DBD-758A390451A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9597-76CC-4752-BF66-F764A6673C44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16C8-5C71-4960-8A31-D3DFE6C0969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97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16C8-5C71-4960-8A31-D3DFE6C0969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7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6D19-65EA-48F9-A8C3-56F8B8F43810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01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5E7D47-96F4-4BFC-86ED-9AB0C5A92926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207F1D-C7A4-4C20-8249-9F7FD232516A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BC9CB8-91C2-4335-961B-A7792A18FD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CD78BA-5635-47CC-986D-81D8AD4B4240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6EE208-27E6-4F1E-83BE-E7D243B6DE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10" name="Picture 2" descr="C:\Users\Stephen\Desktop\DataWorksWithGGSA_Dark.png">
              <a:extLst>
                <a:ext uri="{FF2B5EF4-FFF2-40B4-BE49-F238E27FC236}">
                  <a16:creationId xmlns:a16="http://schemas.microsoft.com/office/drawing/2014/main" id="{668077D0-3842-4D52-B086-19D5F073EA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902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54E1CC-0279-4746-94BD-81A3C5B3D707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62F68C-179A-4B39-B099-8701DE18428D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0F7132-72BE-4F11-ACE3-4652C41B01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6B0B73-9F9D-4247-B2CC-C16D3E4BB826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E4E8EB-FEFC-4059-829E-C39F0671C2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10" name="Picture 2" descr="C:\Users\Stephen\Desktop\DataWorksWithGGSA_Dark.png">
              <a:extLst>
                <a:ext uri="{FF2B5EF4-FFF2-40B4-BE49-F238E27FC236}">
                  <a16:creationId xmlns:a16="http://schemas.microsoft.com/office/drawing/2014/main" id="{6B8F0A29-E7A3-4EC9-84A5-8479334F24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90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153279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Math 121</a:t>
            </a:r>
            <a:r>
              <a:rPr lang="en-US" sz="750" baseline="0" dirty="0"/>
              <a:t> </a:t>
            </a:r>
            <a:r>
              <a:rPr lang="en-US" sz="750" dirty="0"/>
              <a:t>– College Algebra Part</a:t>
            </a:r>
            <a:r>
              <a:rPr lang="en-US" sz="750" baseline="0" dirty="0"/>
              <a:t> A</a:t>
            </a:r>
            <a:endParaRPr lang="en-US" sz="75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080000" y="6673335"/>
            <a:ext cx="4064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/>
              <a:t>CLO1:Solve linear equations and inequalities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69405"/>
            <a:ext cx="2844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/>
              <a:t>www.embedtechtoteach.com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75200" y="0"/>
            <a:ext cx="4368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/>
              <a:t>02 Evaluate Expressions and Solve Equations</a:t>
            </a:r>
          </a:p>
        </p:txBody>
      </p:sp>
    </p:spTree>
    <p:extLst>
      <p:ext uri="{BB962C8B-B14F-4D97-AF65-F5344CB8AC3E}">
        <p14:creationId xmlns:p14="http://schemas.microsoft.com/office/powerpoint/2010/main" val="369372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9" Type="http://schemas.openxmlformats.org/officeDocument/2006/relationships/oleObject" Target="../embeddings/oleObject16.bin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17.wmf"/><Relationship Id="rId42" Type="http://schemas.openxmlformats.org/officeDocument/2006/relationships/image" Target="../media/image21.wmf"/><Relationship Id="rId47" Type="http://schemas.openxmlformats.org/officeDocument/2006/relationships/oleObject" Target="../embeddings/oleObject20.bin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6" Type="http://schemas.openxmlformats.org/officeDocument/2006/relationships/image" Target="../media/image8.wmf"/><Relationship Id="rId29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37" Type="http://schemas.openxmlformats.org/officeDocument/2006/relationships/oleObject" Target="../embeddings/oleObject15.bin"/><Relationship Id="rId40" Type="http://schemas.openxmlformats.org/officeDocument/2006/relationships/image" Target="../media/image20.wmf"/><Relationship Id="rId45" Type="http://schemas.openxmlformats.org/officeDocument/2006/relationships/oleObject" Target="../embeddings/oleObject19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14.wmf"/><Relationship Id="rId36" Type="http://schemas.openxmlformats.org/officeDocument/2006/relationships/image" Target="../media/image18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6.bin"/><Relationship Id="rId31" Type="http://schemas.openxmlformats.org/officeDocument/2006/relationships/oleObject" Target="../embeddings/oleObject12.bin"/><Relationship Id="rId44" Type="http://schemas.openxmlformats.org/officeDocument/2006/relationships/image" Target="../media/image22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0.bin"/><Relationship Id="rId30" Type="http://schemas.openxmlformats.org/officeDocument/2006/relationships/image" Target="../media/image15.wmf"/><Relationship Id="rId35" Type="http://schemas.openxmlformats.org/officeDocument/2006/relationships/oleObject" Target="../embeddings/oleObject14.bin"/><Relationship Id="rId43" Type="http://schemas.openxmlformats.org/officeDocument/2006/relationships/oleObject" Target="../embeddings/oleObject18.bin"/><Relationship Id="rId48" Type="http://schemas.openxmlformats.org/officeDocument/2006/relationships/image" Target="../media/image24.wmf"/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5.bin"/><Relationship Id="rId25" Type="http://schemas.openxmlformats.org/officeDocument/2006/relationships/oleObject" Target="../embeddings/oleObject9.bin"/><Relationship Id="rId33" Type="http://schemas.openxmlformats.org/officeDocument/2006/relationships/oleObject" Target="../embeddings/oleObject13.bin"/><Relationship Id="rId38" Type="http://schemas.openxmlformats.org/officeDocument/2006/relationships/image" Target="../media/image19.wmf"/><Relationship Id="rId46" Type="http://schemas.openxmlformats.org/officeDocument/2006/relationships/image" Target="../media/image23.wmf"/><Relationship Id="rId20" Type="http://schemas.openxmlformats.org/officeDocument/2006/relationships/image" Target="../media/image10.wmf"/><Relationship Id="rId41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tags" Target="../tags/tag5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5.wmf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7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3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6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2.w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26.png"/><Relationship Id="rId10" Type="http://schemas.openxmlformats.org/officeDocument/2006/relationships/image" Target="../media/image41.w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6748463" y="523875"/>
            <a:ext cx="2185987" cy="504825"/>
            <a:chOff x="6748463" y="523875"/>
            <a:chExt cx="2185987" cy="504561"/>
          </a:xfrm>
        </p:grpSpPr>
        <p:sp>
          <p:nvSpPr>
            <p:cNvPr id="2" name="Rectangle 1"/>
            <p:cNvSpPr/>
            <p:nvPr/>
          </p:nvSpPr>
          <p:spPr bwMode="auto">
            <a:xfrm>
              <a:off x="6750050" y="523875"/>
              <a:ext cx="2184400" cy="50456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What are we going to do?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48463" y="530222"/>
              <a:ext cx="2184400" cy="23165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6750050" y="4343400"/>
            <a:ext cx="2190750" cy="1274763"/>
            <a:chOff x="6750050" y="3886200"/>
            <a:chExt cx="2190750" cy="1273707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184400" cy="127370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Students, you already know how to read a written description of simple expressions. Now, we will read written descriptions to write equations.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184400" cy="23158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6149" name="Rectangle 21"/>
          <p:cNvSpPr>
            <a:spLocks noChangeArrowheads="1"/>
          </p:cNvSpPr>
          <p:nvPr/>
        </p:nvSpPr>
        <p:spPr bwMode="auto">
          <a:xfrm>
            <a:off x="0" y="1654175"/>
            <a:ext cx="42068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An </a:t>
            </a:r>
            <a:r>
              <a:rPr lang="en-US" altLang="en-US" b="1" u="sng">
                <a:latin typeface="Arial" panose="020B0604020202020204" pitchFamily="34" charset="0"/>
              </a:rPr>
              <a:t>expression</a:t>
            </a:r>
            <a:r>
              <a:rPr lang="en-US" altLang="en-US">
                <a:latin typeface="Arial" panose="020B0604020202020204" pitchFamily="34" charset="0"/>
              </a:rPr>
              <a:t> is a mathematical phrase written with numbers and variables connected by operations.</a:t>
            </a:r>
          </a:p>
        </p:txBody>
      </p:sp>
      <p:sp>
        <p:nvSpPr>
          <p:cNvPr id="52" name="Rectangle 126"/>
          <p:cNvSpPr/>
          <p:nvPr/>
        </p:nvSpPr>
        <p:spPr>
          <a:xfrm>
            <a:off x="-9525" y="682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0" y="1325563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0" y="315913"/>
            <a:ext cx="658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We will write equations.</a:t>
            </a:r>
          </a:p>
        </p:txBody>
      </p:sp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182563" y="3063875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Match the written description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to an expression.</a:t>
            </a:r>
          </a:p>
        </p:txBody>
      </p:sp>
      <p:sp>
        <p:nvSpPr>
          <p:cNvPr id="6154" name="Rectangle 21"/>
          <p:cNvSpPr>
            <a:spLocks noChangeArrowheads="1"/>
          </p:cNvSpPr>
          <p:nvPr/>
        </p:nvSpPr>
        <p:spPr bwMode="auto">
          <a:xfrm>
            <a:off x="4168775" y="3340100"/>
            <a:ext cx="153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Expressions</a:t>
            </a:r>
          </a:p>
        </p:txBody>
      </p:sp>
      <p:sp>
        <p:nvSpPr>
          <p:cNvPr id="27" name="Line 608"/>
          <p:cNvSpPr>
            <a:spLocks noChangeShapeType="1"/>
          </p:cNvSpPr>
          <p:nvPr/>
        </p:nvSpPr>
        <p:spPr bwMode="auto">
          <a:xfrm>
            <a:off x="92075" y="3752850"/>
            <a:ext cx="3382963" cy="0"/>
          </a:xfrm>
          <a:prstGeom prst="line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608"/>
          <p:cNvSpPr>
            <a:spLocks noChangeShapeType="1"/>
          </p:cNvSpPr>
          <p:nvPr/>
        </p:nvSpPr>
        <p:spPr bwMode="auto">
          <a:xfrm>
            <a:off x="3840163" y="3752850"/>
            <a:ext cx="2195512" cy="0"/>
          </a:xfrm>
          <a:prstGeom prst="line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157" name="Text Box 41"/>
          <p:cNvSpPr txBox="1">
            <a:spLocks noChangeArrowheads="1"/>
          </p:cNvSpPr>
          <p:nvPr/>
        </p:nvSpPr>
        <p:spPr bwMode="auto">
          <a:xfrm>
            <a:off x="92075" y="3878263"/>
            <a:ext cx="283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 What is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less than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58" name="Text Box 42"/>
          <p:cNvSpPr txBox="1">
            <a:spLocks noChangeArrowheads="1"/>
          </p:cNvSpPr>
          <p:nvPr/>
        </p:nvSpPr>
        <p:spPr bwMode="auto">
          <a:xfrm>
            <a:off x="92075" y="4430713"/>
            <a:ext cx="338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 What is the sum of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59" name="Text Box 43"/>
          <p:cNvSpPr txBox="1">
            <a:spLocks noChangeArrowheads="1"/>
          </p:cNvSpPr>
          <p:nvPr/>
        </p:nvSpPr>
        <p:spPr bwMode="auto">
          <a:xfrm>
            <a:off x="92075" y="5000625"/>
            <a:ext cx="3743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  What is the product of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0" name="Text Box 44"/>
          <p:cNvSpPr txBox="1">
            <a:spLocks noChangeArrowheads="1"/>
          </p:cNvSpPr>
          <p:nvPr/>
        </p:nvSpPr>
        <p:spPr bwMode="auto">
          <a:xfrm>
            <a:off x="92075" y="5581650"/>
            <a:ext cx="301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  What is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divided by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1" name="Text Box 41"/>
          <p:cNvSpPr txBox="1">
            <a:spLocks noChangeArrowheads="1"/>
          </p:cNvSpPr>
          <p:nvPr/>
        </p:nvSpPr>
        <p:spPr bwMode="auto">
          <a:xfrm>
            <a:off x="4394200" y="3878263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•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2" name="Text Box 41"/>
          <p:cNvSpPr txBox="1">
            <a:spLocks noChangeArrowheads="1"/>
          </p:cNvSpPr>
          <p:nvPr/>
        </p:nvSpPr>
        <p:spPr bwMode="auto">
          <a:xfrm>
            <a:off x="4394200" y="4430713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÷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3" name="Text Box 41"/>
          <p:cNvSpPr txBox="1">
            <a:spLocks noChangeArrowheads="1"/>
          </p:cNvSpPr>
          <p:nvPr/>
        </p:nvSpPr>
        <p:spPr bwMode="auto">
          <a:xfrm>
            <a:off x="4394200" y="5000625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 – 5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4" name="Text Box 41"/>
          <p:cNvSpPr txBox="1">
            <a:spLocks noChangeArrowheads="1"/>
          </p:cNvSpPr>
          <p:nvPr/>
        </p:nvSpPr>
        <p:spPr bwMode="auto">
          <a:xfrm>
            <a:off x="4394200" y="5581650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 + 5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165" name="Group 35"/>
          <p:cNvGrpSpPr>
            <a:grpSpLocks/>
          </p:cNvGrpSpPr>
          <p:nvPr/>
        </p:nvGrpSpPr>
        <p:grpSpPr bwMode="auto">
          <a:xfrm>
            <a:off x="4486275" y="1508125"/>
            <a:ext cx="4657725" cy="1200150"/>
            <a:chOff x="1692" y="1080"/>
            <a:chExt cx="3441" cy="756"/>
          </a:xfrm>
        </p:grpSpPr>
        <p:sp>
          <p:nvSpPr>
            <p:cNvPr id="6170" name="AutoShape 591"/>
            <p:cNvSpPr>
              <a:spLocks noChangeArrowheads="1"/>
            </p:cNvSpPr>
            <p:nvPr/>
          </p:nvSpPr>
          <p:spPr bwMode="auto">
            <a:xfrm>
              <a:off x="1692" y="1080"/>
              <a:ext cx="3308" cy="756"/>
            </a:xfrm>
            <a:prstGeom prst="roundRect">
              <a:avLst>
                <a:gd name="adj" fmla="val 8519"/>
              </a:avLst>
            </a:prstGeom>
            <a:solidFill>
              <a:srgbClr val="EAEAEA"/>
            </a:solidFill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1" name="Rectangle 589"/>
            <p:cNvSpPr>
              <a:spLocks noChangeArrowheads="1"/>
            </p:cNvSpPr>
            <p:nvPr/>
          </p:nvSpPr>
          <p:spPr bwMode="auto">
            <a:xfrm>
              <a:off x="1692" y="1086"/>
              <a:ext cx="3441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400" b="1" u="sng">
                  <a:solidFill>
                    <a:srgbClr val="000000"/>
                  </a:solidFill>
                  <a:latin typeface="Gill Sans MT" panose="020B0502020104020203" pitchFamily="34" charset="0"/>
                </a:rPr>
                <a:t>sum</a:t>
              </a:r>
              <a:r>
                <a:rPr lang="en-US" altLang="en-US" sz="1400" b="1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1400">
                  <a:solidFill>
                    <a:srgbClr val="000000"/>
                  </a:solidFill>
                  <a:latin typeface="Gill Sans MT" panose="020B0502020104020203" pitchFamily="34" charset="0"/>
                </a:rPr>
                <a:t>is the answer to an addition problem.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400" b="1" u="sng">
                  <a:solidFill>
                    <a:srgbClr val="000000"/>
                  </a:solidFill>
                  <a:latin typeface="Gill Sans MT" panose="020B0502020104020203" pitchFamily="34" charset="0"/>
                </a:rPr>
                <a:t>difference</a:t>
              </a:r>
              <a:r>
                <a:rPr lang="en-US" altLang="en-US" sz="1400" b="1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1400">
                  <a:solidFill>
                    <a:srgbClr val="000000"/>
                  </a:solidFill>
                  <a:latin typeface="Gill Sans MT" panose="020B0502020104020203" pitchFamily="34" charset="0"/>
                </a:rPr>
                <a:t>is the answer to a subtraction problem.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400" b="1" u="sng">
                  <a:solidFill>
                    <a:srgbClr val="000000"/>
                  </a:solidFill>
                  <a:latin typeface="Gill Sans MT" panose="020B0502020104020203" pitchFamily="34" charset="0"/>
                </a:rPr>
                <a:t>product</a:t>
              </a:r>
              <a:r>
                <a:rPr lang="en-US" altLang="en-US" sz="1400" b="1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1400">
                  <a:solidFill>
                    <a:srgbClr val="000000"/>
                  </a:solidFill>
                  <a:latin typeface="Gill Sans MT" panose="020B0502020104020203" pitchFamily="34" charset="0"/>
                </a:rPr>
                <a:t>is the answer to a multiplication problem.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400" b="1" u="sng">
                  <a:solidFill>
                    <a:srgbClr val="000000"/>
                  </a:solidFill>
                  <a:latin typeface="Gill Sans MT" panose="020B0502020104020203" pitchFamily="34" charset="0"/>
                </a:rPr>
                <a:t>quotient</a:t>
              </a:r>
              <a:r>
                <a:rPr lang="en-US" altLang="en-US" sz="1400" b="1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1400">
                  <a:solidFill>
                    <a:srgbClr val="000000"/>
                  </a:solidFill>
                  <a:latin typeface="Gill Sans MT" panose="020B0502020104020203" pitchFamily="34" charset="0"/>
                </a:rPr>
                <a:t>is the answer to a division problem.</a:t>
              </a:r>
            </a:p>
          </p:txBody>
        </p:sp>
      </p:grpSp>
      <p:sp>
        <p:nvSpPr>
          <p:cNvPr id="54" name="Line 617"/>
          <p:cNvSpPr>
            <a:spLocks noChangeShapeType="1"/>
          </p:cNvSpPr>
          <p:nvPr/>
        </p:nvSpPr>
        <p:spPr bwMode="auto">
          <a:xfrm>
            <a:off x="3200400" y="4618038"/>
            <a:ext cx="1371600" cy="11890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618"/>
          <p:cNvSpPr>
            <a:spLocks noChangeShapeType="1"/>
          </p:cNvSpPr>
          <p:nvPr/>
        </p:nvSpPr>
        <p:spPr bwMode="auto">
          <a:xfrm>
            <a:off x="2651125" y="4068763"/>
            <a:ext cx="1920875" cy="10969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619"/>
          <p:cNvSpPr>
            <a:spLocks noChangeShapeType="1"/>
          </p:cNvSpPr>
          <p:nvPr/>
        </p:nvSpPr>
        <p:spPr bwMode="auto">
          <a:xfrm flipV="1">
            <a:off x="3475038" y="4068763"/>
            <a:ext cx="1096962" cy="10969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620"/>
          <p:cNvSpPr>
            <a:spLocks noChangeShapeType="1"/>
          </p:cNvSpPr>
          <p:nvPr/>
        </p:nvSpPr>
        <p:spPr bwMode="auto">
          <a:xfrm flipV="1">
            <a:off x="2743200" y="4618038"/>
            <a:ext cx="1736725" cy="10969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85975" y="200024"/>
            <a:ext cx="49720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0250" y="228600"/>
                <a:ext cx="51435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1. </a:t>
                </a:r>
                <a:r>
                  <a:rPr lang="en-US" sz="900" b="1" dirty="0"/>
                  <a:t>Substitute</a:t>
                </a:r>
                <a:r>
                  <a:rPr lang="en-US" sz="900" dirty="0"/>
                  <a:t> and then </a:t>
                </a:r>
                <a:r>
                  <a:rPr lang="en-US" sz="900" b="1" dirty="0"/>
                  <a:t>evaluate</a:t>
                </a:r>
                <a:r>
                  <a:rPr lang="en-US" sz="900" dirty="0"/>
                  <a:t> 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−8 </m:t>
                    </m:r>
                  </m:oMath>
                </a14:m>
                <a:r>
                  <a:rPr lang="en-US" sz="900" dirty="0"/>
                  <a:t>for each given value of x below.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228600"/>
                <a:ext cx="5143500" cy="230832"/>
              </a:xfrm>
              <a:prstGeom prst="rect">
                <a:avLst/>
              </a:prstGeom>
              <a:blipFill>
                <a:blip r:embed="rId3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9811" y="689895"/>
                <a:ext cx="63055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>
                          <a:latin typeface="Cambria Math" panose="02040503050406030204" pitchFamily="18" charset="0"/>
                        </a:rPr>
                        <m:t>2(−6)−8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811" y="689895"/>
                <a:ext cx="630557" cy="161583"/>
              </a:xfrm>
              <a:prstGeom prst="rect">
                <a:avLst/>
              </a:prstGeom>
              <a:blipFill>
                <a:blip r:embed="rId4"/>
                <a:stretch>
                  <a:fillRect l="-4854" t="-3704" r="-4854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341370" y="474450"/>
            <a:ext cx="1205865" cy="946681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65055" y="510656"/>
                <a:ext cx="358496" cy="12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25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25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825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055" y="510656"/>
                <a:ext cx="358496" cy="126958"/>
              </a:xfrm>
              <a:prstGeom prst="rect">
                <a:avLst/>
              </a:prstGeom>
              <a:blipFill>
                <a:blip r:embed="rId5"/>
                <a:stretch>
                  <a:fillRect l="-8621" r="-344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4625340" y="474450"/>
            <a:ext cx="1205865" cy="946681"/>
          </a:xfrm>
          <a:prstGeom prst="roundRect">
            <a:avLst>
              <a:gd name="adj" fmla="val 3128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13546" y="510656"/>
                <a:ext cx="279948" cy="12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25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25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825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546" y="510656"/>
                <a:ext cx="279948" cy="126958"/>
              </a:xfrm>
              <a:prstGeom prst="rect">
                <a:avLst/>
              </a:prstGeom>
              <a:blipFill>
                <a:blip r:embed="rId6"/>
                <a:stretch>
                  <a:fillRect l="-10870" r="-217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909310" y="474450"/>
            <a:ext cx="1205865" cy="946681"/>
          </a:xfrm>
          <a:prstGeom prst="roundRect">
            <a:avLst>
              <a:gd name="adj" fmla="val 3704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97516" y="510656"/>
                <a:ext cx="279948" cy="12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25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25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825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16" y="510656"/>
                <a:ext cx="279948" cy="126958"/>
              </a:xfrm>
              <a:prstGeom prst="rect">
                <a:avLst/>
              </a:prstGeom>
              <a:blipFill>
                <a:blip r:embed="rId7"/>
                <a:stretch>
                  <a:fillRect l="-8696" r="-434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2057400" y="474450"/>
            <a:ext cx="1205865" cy="946681"/>
          </a:xfrm>
          <a:prstGeom prst="roundRect">
            <a:avLst>
              <a:gd name="adj" fmla="val 3704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81085" y="510656"/>
                <a:ext cx="358496" cy="12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25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25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825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085" y="510656"/>
                <a:ext cx="358496" cy="126958"/>
              </a:xfrm>
              <a:prstGeom prst="rect">
                <a:avLst/>
              </a:prstGeom>
              <a:blipFill>
                <a:blip r:embed="rId8"/>
                <a:stretch>
                  <a:fillRect l="-6780" r="-169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29049" y="868489"/>
                <a:ext cx="51834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>
                          <a:latin typeface="Cambria Math" panose="02040503050406030204" pitchFamily="18" charset="0"/>
                        </a:rPr>
                        <m:t>−12−8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49" y="868489"/>
                <a:ext cx="518347" cy="161583"/>
              </a:xfrm>
              <a:prstGeom prst="rect">
                <a:avLst/>
              </a:prstGeom>
              <a:blipFill>
                <a:blip r:embed="rId9"/>
                <a:stretch>
                  <a:fillRect l="-1176" r="-5882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34473" y="1041848"/>
                <a:ext cx="28212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473" y="1041848"/>
                <a:ext cx="282129" cy="161583"/>
              </a:xfrm>
              <a:prstGeom prst="rect">
                <a:avLst/>
              </a:prstGeom>
              <a:blipFill>
                <a:blip r:embed="rId10"/>
                <a:stretch>
                  <a:fillRect l="-2128" r="-851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00250" y="15621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2. </a:t>
            </a:r>
            <a:r>
              <a:rPr lang="en-US" sz="900" b="1" dirty="0"/>
              <a:t>Substitute</a:t>
            </a:r>
            <a:r>
              <a:rPr lang="en-US" sz="900" dirty="0"/>
              <a:t> and then </a:t>
            </a:r>
            <a:r>
              <a:rPr lang="en-US" sz="900" b="1" dirty="0"/>
              <a:t>check the solution</a:t>
            </a:r>
            <a:r>
              <a:rPr lang="en-US" sz="900" dirty="0"/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341370" y="1811759"/>
            <a:ext cx="1205865" cy="1463040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12643" y="1847966"/>
                <a:ext cx="1202532" cy="2539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dirty="0">
                    <a:latin typeface="+mj-lt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=−10 </m:t>
                    </m:r>
                  </m:oMath>
                </a14:m>
                <a:r>
                  <a:rPr lang="en-US" sz="825" dirty="0">
                    <a:latin typeface="+mj-lt"/>
                  </a:rPr>
                  <a:t>a solution to </a:t>
                </a:r>
                <a:r>
                  <a:rPr lang="en-US" sz="825" i="1" dirty="0">
                    <a:latin typeface="Cambria Math" panose="02040503050406030204" pitchFamily="18" charset="0"/>
                  </a:rPr>
                  <a:t/>
                </a:r>
                <a:br>
                  <a:rPr lang="en-US" sz="825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−7&lt;−22</m:t>
                    </m:r>
                  </m:oMath>
                </a14:m>
                <a:r>
                  <a:rPr lang="en-US" sz="825" b="1" dirty="0">
                    <a:latin typeface="+mj-lt"/>
                  </a:rPr>
                  <a:t>?</a:t>
                </a:r>
                <a:endParaRPr lang="en-US" sz="825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643" y="1847966"/>
                <a:ext cx="1202532" cy="253916"/>
              </a:xfrm>
              <a:prstGeom prst="rect">
                <a:avLst/>
              </a:prstGeom>
              <a:blipFill>
                <a:blip r:embed="rId11"/>
                <a:stretch>
                  <a:fillRect t="-9524" r="-50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2057400" y="1811759"/>
            <a:ext cx="1205865" cy="1463040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085975" y="1847966"/>
                <a:ext cx="1177290" cy="2539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dirty="0"/>
                  <a:t>Is </a:t>
                </a: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825" dirty="0"/>
                  <a:t>the solution to </a:t>
                </a: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+13=88</m:t>
                    </m:r>
                  </m:oMath>
                </a14:m>
                <a:r>
                  <a:rPr lang="en-US" sz="825" b="1" dirty="0"/>
                  <a:t>?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75" y="1847966"/>
                <a:ext cx="1177290" cy="253916"/>
              </a:xfrm>
              <a:prstGeom prst="rect">
                <a:avLst/>
              </a:prstGeom>
              <a:blipFill>
                <a:blip r:embed="rId12"/>
                <a:stretch>
                  <a:fillRect t="-9524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>
          <a:xfrm>
            <a:off x="4625340" y="1811759"/>
            <a:ext cx="1205865" cy="1463040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055495" y="3361099"/>
                <a:ext cx="1205865" cy="380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dirty="0">
                    <a:latin typeface="+mj-lt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25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=9,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825" dirty="0">
                    <a:latin typeface="+mj-lt"/>
                  </a:rPr>
                  <a:t/>
                </a:r>
                <a:br>
                  <a:rPr lang="en-US" sz="825" dirty="0">
                    <a:latin typeface="+mj-lt"/>
                  </a:rPr>
                </a:br>
                <a:r>
                  <a:rPr lang="en-US" sz="825" dirty="0">
                    <a:latin typeface="+mj-lt"/>
                  </a:rPr>
                  <a:t>a solution to </a:t>
                </a:r>
                <a:r>
                  <a:rPr lang="en-US" sz="825" i="1" dirty="0">
                    <a:latin typeface="Cambria Math" panose="02040503050406030204" pitchFamily="18" charset="0"/>
                  </a:rPr>
                  <a:t/>
                </a:r>
                <a:br>
                  <a:rPr lang="en-US" sz="825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825" b="1" dirty="0">
                    <a:latin typeface="+mj-lt"/>
                  </a:rPr>
                  <a:t>?</a:t>
                </a:r>
                <a:endParaRPr lang="en-US" sz="825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95" y="3361099"/>
                <a:ext cx="1205865" cy="380873"/>
              </a:xfrm>
              <a:prstGeom prst="rect">
                <a:avLst/>
              </a:prstGeom>
              <a:blipFill>
                <a:blip r:embed="rId13"/>
                <a:stretch>
                  <a:fillRect t="-634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ounded Rectangle 54"/>
          <p:cNvSpPr/>
          <p:nvPr/>
        </p:nvSpPr>
        <p:spPr>
          <a:xfrm>
            <a:off x="5909310" y="1811759"/>
            <a:ext cx="1205865" cy="1463040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53915" y="3360432"/>
                <a:ext cx="1148715" cy="380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25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=3,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825" dirty="0"/>
                  <a:t/>
                </a:r>
                <a:br>
                  <a:rPr lang="en-US" sz="825" dirty="0"/>
                </a:br>
                <a:r>
                  <a:rPr lang="en-US" sz="825" dirty="0"/>
                  <a:t>a solution to </a:t>
                </a:r>
                <a:br>
                  <a:rPr lang="en-US" sz="825" dirty="0"/>
                </a:b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&lt;4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825" b="1" dirty="0"/>
                  <a:t>?</a:t>
                </a:r>
                <a:endParaRPr lang="en-US" sz="825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915" y="3360432"/>
                <a:ext cx="1148715" cy="380873"/>
              </a:xfrm>
              <a:prstGeom prst="rect">
                <a:avLst/>
              </a:prstGeom>
              <a:blipFill>
                <a:blip r:embed="rId14"/>
                <a:stretch>
                  <a:fillRect t="-634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3341370" y="3324225"/>
            <a:ext cx="1205865" cy="1463040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25340" y="1859855"/>
                <a:ext cx="1205865" cy="2539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dirty="0">
                    <a:latin typeface="+mj-lt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825" dirty="0">
                    <a:latin typeface="+mj-lt"/>
                  </a:rPr>
                  <a:t>a solution to </a:t>
                </a:r>
                <a:r>
                  <a:rPr lang="en-US" sz="825" i="1" dirty="0">
                    <a:latin typeface="Cambria Math" panose="02040503050406030204" pitchFamily="18" charset="0"/>
                  </a:rPr>
                  <a:t/>
                </a:r>
                <a:br>
                  <a:rPr lang="en-US" sz="825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−7&lt;−22</m:t>
                    </m:r>
                  </m:oMath>
                </a14:m>
                <a:r>
                  <a:rPr lang="en-US" sz="825" b="1" dirty="0">
                    <a:latin typeface="+mj-lt"/>
                  </a:rPr>
                  <a:t>?</a:t>
                </a:r>
                <a:endParaRPr lang="en-US" sz="825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40" y="1859855"/>
                <a:ext cx="1205865" cy="253916"/>
              </a:xfrm>
              <a:prstGeom prst="rect">
                <a:avLst/>
              </a:prstGeom>
              <a:blipFill>
                <a:blip r:embed="rId15"/>
                <a:stretch>
                  <a:fillRect t="-9524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2057400" y="3324225"/>
            <a:ext cx="1205865" cy="1463040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355658" y="1859855"/>
                <a:ext cx="1177290" cy="2539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dirty="0"/>
                  <a:t>Is </a:t>
                </a: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=−5 </m:t>
                    </m:r>
                  </m:oMath>
                </a14:m>
                <a:r>
                  <a:rPr lang="en-US" sz="825" dirty="0"/>
                  <a:t>the solution to </a:t>
                </a: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+13=88</m:t>
                    </m:r>
                  </m:oMath>
                </a14:m>
                <a:r>
                  <a:rPr lang="en-US" sz="825" b="1" dirty="0"/>
                  <a:t>?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58" y="1859855"/>
                <a:ext cx="1177290" cy="253916"/>
              </a:xfrm>
              <a:prstGeom prst="rect">
                <a:avLst/>
              </a:prstGeom>
              <a:blipFill>
                <a:blip r:embed="rId16"/>
                <a:stretch>
                  <a:fillRect l="-1031" t="-9524" r="-2577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/>
          <p:cNvSpPr/>
          <p:nvPr/>
        </p:nvSpPr>
        <p:spPr>
          <a:xfrm>
            <a:off x="4625340" y="3324225"/>
            <a:ext cx="1205865" cy="1463040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39465" y="3360432"/>
                <a:ext cx="1205865" cy="380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25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=−5</m:t>
                        </m:r>
                      </m:e>
                    </m:d>
                  </m:oMath>
                </a14:m>
                <a:r>
                  <a:rPr lang="en-US" sz="825" dirty="0"/>
                  <a:t/>
                </a:r>
                <a:br>
                  <a:rPr lang="en-US" sz="825" dirty="0"/>
                </a:br>
                <a:r>
                  <a:rPr lang="en-US" sz="825" dirty="0"/>
                  <a:t>a solution to </a:t>
                </a:r>
                <a:r>
                  <a:rPr lang="en-US" sz="825" i="1" dirty="0">
                    <a:latin typeface="Cambria Math" panose="02040503050406030204" pitchFamily="18" charset="0"/>
                  </a:rPr>
                  <a:t/>
                </a:r>
                <a:br>
                  <a:rPr lang="en-US" sz="825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825" b="1" dirty="0"/>
                  <a:t>?</a:t>
                </a:r>
                <a:endParaRPr lang="en-US" sz="825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65" y="3360432"/>
                <a:ext cx="1205865" cy="380873"/>
              </a:xfrm>
              <a:prstGeom prst="rect">
                <a:avLst/>
              </a:prstGeom>
              <a:blipFill>
                <a:blip r:embed="rId17"/>
                <a:stretch>
                  <a:fillRect t="-634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ounded Rectangle 66"/>
          <p:cNvSpPr/>
          <p:nvPr/>
        </p:nvSpPr>
        <p:spPr>
          <a:xfrm>
            <a:off x="5909310" y="3324225"/>
            <a:ext cx="1205865" cy="1463040"/>
          </a:xfrm>
          <a:prstGeom prst="roundRect">
            <a:avLst>
              <a:gd name="adj" fmla="val 370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09310" y="3360432"/>
                <a:ext cx="1148715" cy="380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25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=5,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825" i="1" dirty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US" sz="825" dirty="0"/>
                  <a:t/>
                </a:r>
                <a:br>
                  <a:rPr lang="en-US" sz="825" dirty="0"/>
                </a:br>
                <a:r>
                  <a:rPr lang="en-US" sz="825" dirty="0"/>
                  <a:t>a solution to </a:t>
                </a:r>
                <a:br>
                  <a:rPr lang="en-US" sz="825" dirty="0"/>
                </a:br>
                <a14:m>
                  <m:oMath xmlns:m="http://schemas.openxmlformats.org/officeDocument/2006/math">
                    <m:r>
                      <a:rPr lang="en-US" sz="825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&lt;4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825" i="1" dirty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825" b="1" dirty="0"/>
                  <a:t>?</a:t>
                </a:r>
                <a:endParaRPr lang="en-US" sz="825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310" y="3360432"/>
                <a:ext cx="1148715" cy="380873"/>
              </a:xfrm>
              <a:prstGeom prst="rect">
                <a:avLst/>
              </a:prstGeom>
              <a:blipFill>
                <a:blip r:embed="rId18"/>
                <a:stretch>
                  <a:fillRect t="-634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2085975" y="1495424"/>
            <a:ext cx="49720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34075" y="-31328"/>
            <a:ext cx="167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13033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2286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Solve Two-Step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28825" y="436351"/>
              <a:ext cx="5086352" cy="59641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1588">
                      <a:extLst>
                        <a:ext uri="{9D8B030D-6E8A-4147-A177-3AD203B41FA5}">
                          <a16:colId xmlns:a16="http://schemas.microsoft.com/office/drawing/2014/main" val="1524768661"/>
                        </a:ext>
                      </a:extLst>
                    </a:gridCol>
                    <a:gridCol w="1271588">
                      <a:extLst>
                        <a:ext uri="{9D8B030D-6E8A-4147-A177-3AD203B41FA5}">
                          <a16:colId xmlns:a16="http://schemas.microsoft.com/office/drawing/2014/main" val="2868307312"/>
                        </a:ext>
                      </a:extLst>
                    </a:gridCol>
                    <a:gridCol w="1271588">
                      <a:extLst>
                        <a:ext uri="{9D8B030D-6E8A-4147-A177-3AD203B41FA5}">
                          <a16:colId xmlns:a16="http://schemas.microsoft.com/office/drawing/2014/main" val="3208886825"/>
                        </a:ext>
                      </a:extLst>
                    </a:gridCol>
                    <a:gridCol w="1271588">
                      <a:extLst>
                        <a:ext uri="{9D8B030D-6E8A-4147-A177-3AD203B41FA5}">
                          <a16:colId xmlns:a16="http://schemas.microsoft.com/office/drawing/2014/main" val="683374051"/>
                        </a:ext>
                      </a:extLst>
                    </a:gridCol>
                  </a:tblGrid>
                  <a:tr h="1192820">
                    <a:tc>
                      <a:txBody>
                        <a:bodyPr/>
                        <a:lstStyle/>
                        <a:p>
                          <a:pPr marL="0" marR="0" lvl="0" inden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800" b="0" kern="12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r>
                            <a:rPr lang="en-US" sz="800" kern="12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−8=10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−8</m:t>
                                </m:r>
                                <m:r>
                                  <a:rPr lang="en-US" sz="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=10+8</m:t>
                                </m:r>
                              </m:oMath>
                            </m:oMathPara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b="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 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−11=28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b="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 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+15=−30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b="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 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+14=−58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2401756"/>
                      </a:ext>
                    </a:extLst>
                  </a:tr>
                  <a:tr h="119282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−5=28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 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+7=43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−5=−49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−4=−100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5873229"/>
                      </a:ext>
                    </a:extLst>
                  </a:tr>
                  <a:tr h="119282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+15=106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−16=−81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+1=145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−12=−144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875726"/>
                      </a:ext>
                    </a:extLst>
                  </a:tr>
                  <a:tr h="119282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+14=−40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−14=70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+9=84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–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−18=20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7199011"/>
                      </a:ext>
                    </a:extLst>
                  </a:tr>
                  <a:tr h="119282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+50=−96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+21=−100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−14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+14=98</m:t>
                              </m:r>
                            </m:oMath>
                          </a14:m>
                          <a:endParaRPr lang="en-US" sz="8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20.  </a:t>
                          </a:r>
                          <a14:m>
                            <m:oMath xmlns:m="http://schemas.openxmlformats.org/officeDocument/2006/math"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−7=−55</m:t>
                              </m:r>
                            </m:oMath>
                          </a14:m>
                          <a:endParaRPr lang="en-US" sz="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8836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28825" y="436351"/>
              <a:ext cx="5086352" cy="59641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1588">
                      <a:extLst>
                        <a:ext uri="{9D8B030D-6E8A-4147-A177-3AD203B41FA5}">
                          <a16:colId xmlns:a16="http://schemas.microsoft.com/office/drawing/2014/main" val="1524768661"/>
                        </a:ext>
                      </a:extLst>
                    </a:gridCol>
                    <a:gridCol w="1271588">
                      <a:extLst>
                        <a:ext uri="{9D8B030D-6E8A-4147-A177-3AD203B41FA5}">
                          <a16:colId xmlns:a16="http://schemas.microsoft.com/office/drawing/2014/main" val="2868307312"/>
                        </a:ext>
                      </a:extLst>
                    </a:gridCol>
                    <a:gridCol w="1271588">
                      <a:extLst>
                        <a:ext uri="{9D8B030D-6E8A-4147-A177-3AD203B41FA5}">
                          <a16:colId xmlns:a16="http://schemas.microsoft.com/office/drawing/2014/main" val="3208886825"/>
                        </a:ext>
                      </a:extLst>
                    </a:gridCol>
                    <a:gridCol w="1271588">
                      <a:extLst>
                        <a:ext uri="{9D8B030D-6E8A-4147-A177-3AD203B41FA5}">
                          <a16:colId xmlns:a16="http://schemas.microsoft.com/office/drawing/2014/main" val="683374051"/>
                        </a:ext>
                      </a:extLst>
                    </a:gridCol>
                  </a:tblGrid>
                  <a:tr h="1192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8" t="-1531" r="-300957" b="-40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78" t="-1531" r="-200957" b="-40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78" t="-1531" r="-100957" b="-40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78" t="-1531" r="-957" b="-40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401756"/>
                      </a:ext>
                    </a:extLst>
                  </a:tr>
                  <a:tr h="1192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8" t="-101531" r="-300957" b="-30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78" t="-101531" r="-200957" b="-30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78" t="-101531" r="-100957" b="-30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78" t="-101531" r="-957" b="-30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873229"/>
                      </a:ext>
                    </a:extLst>
                  </a:tr>
                  <a:tr h="1192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8" t="-202564" r="-300957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78" t="-202564" r="-200957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78" t="-202564" r="-100957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78" t="-202564" r="-957" b="-2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6875726"/>
                      </a:ext>
                    </a:extLst>
                  </a:tr>
                  <a:tr h="1192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8" t="-301020" r="-300957" b="-101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78" t="-301020" r="-200957" b="-101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78" t="-301020" r="-100957" b="-101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78" t="-301020" r="-957" b="-1015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7199011"/>
                      </a:ext>
                    </a:extLst>
                  </a:tr>
                  <a:tr h="1192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8" t="-401020" r="-300957" b="-1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78" t="-401020" r="-200957" b="-1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78" t="-401020" r="-100957" b="-1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78" t="-401020" r="-957" b="-15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88365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64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0" descr="Post-it Modif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"/>
          <a:stretch>
            <a:fillRect/>
          </a:stretch>
        </p:blipFill>
        <p:spPr bwMode="auto">
          <a:xfrm>
            <a:off x="-7938" y="1517650"/>
            <a:ext cx="7034213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65"/>
          <p:cNvGrpSpPr>
            <a:grpSpLocks/>
          </p:cNvGrpSpPr>
          <p:nvPr/>
        </p:nvGrpSpPr>
        <p:grpSpPr bwMode="auto">
          <a:xfrm>
            <a:off x="169863" y="685800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93663" y="201613"/>
            <a:ext cx="6777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An </a:t>
            </a:r>
            <a:r>
              <a:rPr lang="en-US" sz="1600" b="1" u="sng" dirty="0">
                <a:solidFill>
                  <a:srgbClr val="000000"/>
                </a:solidFill>
                <a:latin typeface="Arial" charset="0"/>
                <a:cs typeface="+mn-cs"/>
              </a:rPr>
              <a:t>equation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 declares an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+mn-cs"/>
              </a:rPr>
              <a:t>equal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relationship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 between two expressions.</a:t>
            </a:r>
          </a:p>
        </p:txBody>
      </p: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6750050" y="868363"/>
            <a:ext cx="2197100" cy="1227137"/>
            <a:chOff x="6750050" y="1057275"/>
            <a:chExt cx="2197100" cy="1226777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0" y="1065210"/>
              <a:ext cx="2190750" cy="121884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Which is an equation? How do you know?</a:t>
              </a: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   </a:t>
              </a:r>
              <a:r>
                <a:rPr lang="en-US" sz="14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+ 8		</a:t>
              </a: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   </a:t>
              </a:r>
              <a:r>
                <a:rPr lang="en-US" sz="14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+ 8 = 23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597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 1</a:t>
              </a:r>
            </a:p>
          </p:txBody>
        </p:sp>
      </p:grpSp>
      <p:sp>
        <p:nvSpPr>
          <p:cNvPr id="1032" name="Text Box 347"/>
          <p:cNvSpPr txBox="1">
            <a:spLocks noChangeArrowheads="1"/>
          </p:cNvSpPr>
          <p:nvPr/>
        </p:nvSpPr>
        <p:spPr bwMode="auto">
          <a:xfrm>
            <a:off x="260350" y="1792288"/>
            <a:ext cx="5957888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" panose="020B0604020202020204" pitchFamily="34" charset="0"/>
              </a:rPr>
              <a:t>To write an equation, translate</a:t>
            </a:r>
            <a:r>
              <a:rPr lang="en-US" altLang="en-US" sz="1600" b="1" baseline="-25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the written sentences to mathematical symbols. </a:t>
            </a:r>
          </a:p>
          <a:p>
            <a:pPr eaLnBrk="1" hangingPunct="1"/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600" i="1">
                <a:solidFill>
                  <a:srgbClr val="000000"/>
                </a:solidFill>
                <a:latin typeface="Gill Sans MT" panose="020B0502020104020203" pitchFamily="34" charset="0"/>
              </a:rPr>
              <a:t>In math, the word “</a:t>
            </a:r>
            <a:r>
              <a:rPr lang="en-US" altLang="en-US" sz="1600" b="1" i="1">
                <a:solidFill>
                  <a:srgbClr val="000000"/>
                </a:solidFill>
                <a:latin typeface="Gill Sans MT" panose="020B0502020104020203" pitchFamily="34" charset="0"/>
              </a:rPr>
              <a:t>is</a:t>
            </a:r>
            <a:r>
              <a:rPr lang="en-US" altLang="en-US" sz="1600" i="1">
                <a:solidFill>
                  <a:srgbClr val="000000"/>
                </a:solidFill>
                <a:latin typeface="Gill Sans MT" panose="020B0502020104020203" pitchFamily="34" charset="0"/>
              </a:rPr>
              <a:t>” means “</a:t>
            </a:r>
            <a:r>
              <a:rPr lang="en-US" altLang="en-US" sz="1600" b="1" i="1">
                <a:solidFill>
                  <a:srgbClr val="000000"/>
                </a:solidFill>
                <a:latin typeface="Gill Sans MT" panose="020B0502020104020203" pitchFamily="34" charset="0"/>
              </a:rPr>
              <a:t>equals =.</a:t>
            </a:r>
            <a:r>
              <a:rPr lang="en-US" altLang="en-US" sz="1600" i="1">
                <a:solidFill>
                  <a:srgbClr val="000000"/>
                </a:solidFill>
                <a:latin typeface="Gill Sans MT" panose="020B0502020104020203" pitchFamily="34" charset="0"/>
              </a:rPr>
              <a:t>”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grpSp>
        <p:nvGrpSpPr>
          <p:cNvPr id="1033" name="Group 14364"/>
          <p:cNvGrpSpPr>
            <a:grpSpLocks/>
          </p:cNvGrpSpPr>
          <p:nvPr/>
        </p:nvGrpSpPr>
        <p:grpSpPr bwMode="auto">
          <a:xfrm>
            <a:off x="5121275" y="3503613"/>
            <a:ext cx="1544638" cy="382587"/>
            <a:chOff x="6934200" y="1676400"/>
            <a:chExt cx="1544638" cy="382588"/>
          </a:xfrm>
        </p:grpSpPr>
        <p:sp>
          <p:nvSpPr>
            <p:cNvPr id="1085" name="Text Box 62"/>
            <p:cNvSpPr txBox="1">
              <a:spLocks noChangeArrowheads="1"/>
            </p:cNvSpPr>
            <p:nvPr/>
          </p:nvSpPr>
          <p:spPr bwMode="auto">
            <a:xfrm>
              <a:off x="7251700" y="1686498"/>
              <a:ext cx="1227138" cy="31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00" b="1" i="1">
                  <a:solidFill>
                    <a:srgbClr val="808080"/>
                  </a:solidFill>
                  <a:latin typeface="Gill Sans MT" panose="020B0502020104020203" pitchFamily="34" charset="0"/>
                </a:rPr>
                <a:t>Go to</a:t>
              </a:r>
            </a:p>
            <a:p>
              <a:pPr eaLnBrk="1" hangingPunct="1"/>
              <a:r>
                <a:rPr lang="en-US" altLang="en-US" sz="800" b="1" i="1">
                  <a:solidFill>
                    <a:srgbClr val="808080"/>
                  </a:solidFill>
                  <a:latin typeface="Gill Sans MT" panose="020B0502020104020203" pitchFamily="34" charset="0"/>
                </a:rPr>
                <a:t>Skill Dev  1</a:t>
              </a:r>
              <a:endParaRPr lang="en-US" altLang="en-US" sz="1400" b="1">
                <a:latin typeface="Gill Sans MT" panose="020B0502020104020203" pitchFamily="34" charset="0"/>
              </a:endParaRPr>
            </a:p>
          </p:txBody>
        </p:sp>
        <p:pic>
          <p:nvPicPr>
            <p:cNvPr id="1086" name="Picture 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676400"/>
              <a:ext cx="3825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" name="Group 14366"/>
          <p:cNvGrpSpPr>
            <a:grpSpLocks/>
          </p:cNvGrpSpPr>
          <p:nvPr/>
        </p:nvGrpSpPr>
        <p:grpSpPr bwMode="auto">
          <a:xfrm>
            <a:off x="5224463" y="5440363"/>
            <a:ext cx="1541462" cy="382587"/>
            <a:chOff x="6960059" y="2291567"/>
            <a:chExt cx="1540810" cy="382588"/>
          </a:xfrm>
        </p:grpSpPr>
        <p:sp>
          <p:nvSpPr>
            <p:cNvPr id="1083" name="Text Box 62"/>
            <p:cNvSpPr txBox="1">
              <a:spLocks noChangeArrowheads="1"/>
            </p:cNvSpPr>
            <p:nvPr/>
          </p:nvSpPr>
          <p:spPr bwMode="auto">
            <a:xfrm>
              <a:off x="7273731" y="2304267"/>
              <a:ext cx="12271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00" b="1" i="1">
                  <a:solidFill>
                    <a:srgbClr val="808080"/>
                  </a:solidFill>
                  <a:latin typeface="Gill Sans MT" panose="020B0502020104020203" pitchFamily="34" charset="0"/>
                </a:rPr>
                <a:t>Go to</a:t>
              </a:r>
            </a:p>
            <a:p>
              <a:pPr eaLnBrk="1" hangingPunct="1"/>
              <a:r>
                <a:rPr lang="en-US" altLang="en-US" sz="800" b="1" i="1">
                  <a:solidFill>
                    <a:srgbClr val="808080"/>
                  </a:solidFill>
                  <a:latin typeface="Gill Sans MT" panose="020B0502020104020203" pitchFamily="34" charset="0"/>
                </a:rPr>
                <a:t>Skill Dev  2</a:t>
              </a:r>
              <a:endParaRPr lang="en-US" altLang="en-US" sz="1400" b="1">
                <a:latin typeface="Gill Sans MT" panose="020B0502020104020203" pitchFamily="34" charset="0"/>
              </a:endParaRPr>
            </a:p>
          </p:txBody>
        </p:sp>
        <p:pic>
          <p:nvPicPr>
            <p:cNvPr id="1084" name="Picture 2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59" y="2291567"/>
              <a:ext cx="3825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grpSp>
        <p:nvGrpSpPr>
          <p:cNvPr id="1036" name="Group 42"/>
          <p:cNvGrpSpPr>
            <a:grpSpLocks/>
          </p:cNvGrpSpPr>
          <p:nvPr/>
        </p:nvGrpSpPr>
        <p:grpSpPr bwMode="auto">
          <a:xfrm>
            <a:off x="6750050" y="5199063"/>
            <a:ext cx="2190750" cy="812800"/>
            <a:chOff x="6750050" y="5199063"/>
            <a:chExt cx="2190750" cy="812415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50050" y="5199063"/>
              <a:ext cx="2184400" cy="81241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the way things are connected</a:t>
              </a:r>
            </a:p>
            <a:p>
              <a:pPr defTabSz="914400"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2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change from one language to   </a:t>
              </a:r>
              <a:b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</a:b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  another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56400" y="5199063"/>
              <a:ext cx="2184400" cy="2316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3" name="Text Box 347"/>
          <p:cNvSpPr txBox="1">
            <a:spLocks noChangeArrowheads="1"/>
          </p:cNvSpPr>
          <p:nvPr/>
        </p:nvSpPr>
        <p:spPr bwMode="auto">
          <a:xfrm>
            <a:off x="0" y="777875"/>
            <a:ext cx="12620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Examples</a:t>
            </a:r>
          </a:p>
        </p:txBody>
      </p:sp>
      <p:grpSp>
        <p:nvGrpSpPr>
          <p:cNvPr id="1038" name="Group 2"/>
          <p:cNvGrpSpPr>
            <a:grpSpLocks/>
          </p:cNvGrpSpPr>
          <p:nvPr/>
        </p:nvGrpSpPr>
        <p:grpSpPr bwMode="auto">
          <a:xfrm>
            <a:off x="1362075" y="846138"/>
            <a:ext cx="1952625" cy="658812"/>
            <a:chOff x="1361477" y="846406"/>
            <a:chExt cx="1953723" cy="658813"/>
          </a:xfrm>
        </p:grpSpPr>
        <p:sp>
          <p:nvSpPr>
            <p:cNvPr id="1076" name="Rectangle 48"/>
            <p:cNvSpPr>
              <a:spLocks noChangeArrowheads="1"/>
            </p:cNvSpPr>
            <p:nvPr/>
          </p:nvSpPr>
          <p:spPr bwMode="auto">
            <a:xfrm>
              <a:off x="1361477" y="1021031"/>
              <a:ext cx="822951" cy="473075"/>
            </a:xfrm>
            <a:prstGeom prst="rect">
              <a:avLst/>
            </a:prstGeom>
            <a:solidFill>
              <a:srgbClr val="008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7" name="Rectangle 49"/>
            <p:cNvSpPr>
              <a:spLocks noChangeArrowheads="1"/>
            </p:cNvSpPr>
            <p:nvPr/>
          </p:nvSpPr>
          <p:spPr bwMode="auto">
            <a:xfrm>
              <a:off x="2492249" y="1032144"/>
              <a:ext cx="822951" cy="473075"/>
            </a:xfrm>
            <a:prstGeom prst="rect">
              <a:avLst/>
            </a:prstGeom>
            <a:solidFill>
              <a:srgbClr val="0000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8" name="Text Box 51"/>
            <p:cNvSpPr txBox="1">
              <a:spLocks noChangeArrowheads="1"/>
            </p:cNvSpPr>
            <p:nvPr/>
          </p:nvSpPr>
          <p:spPr bwMode="auto">
            <a:xfrm>
              <a:off x="1399096" y="846406"/>
              <a:ext cx="7477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expression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79" name="Text Box 52"/>
            <p:cNvSpPr txBox="1">
              <a:spLocks noChangeArrowheads="1"/>
            </p:cNvSpPr>
            <p:nvPr/>
          </p:nvSpPr>
          <p:spPr bwMode="auto">
            <a:xfrm>
              <a:off x="2529868" y="852756"/>
              <a:ext cx="7477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expression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80" name="Text Box 41"/>
            <p:cNvSpPr txBox="1">
              <a:spLocks noChangeArrowheads="1"/>
            </p:cNvSpPr>
            <p:nvPr/>
          </p:nvSpPr>
          <p:spPr bwMode="auto">
            <a:xfrm>
              <a:off x="1366723" y="1062737"/>
              <a:ext cx="1485326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  <a:r>
                <a:rPr lang="en-US" altLang="en-US" sz="240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+ 4  </a:t>
              </a:r>
              <a:r>
                <a:rPr lang="en-US" altLang="en-US" sz="2400" b="1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r>
                <a:rPr lang="en-US" altLang="en-US" sz="240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7 </a:t>
              </a:r>
            </a:p>
            <a:p>
              <a:pPr eaLnBrk="1" hangingPunct="1"/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39" name="Group 74"/>
          <p:cNvGrpSpPr>
            <a:grpSpLocks/>
          </p:cNvGrpSpPr>
          <p:nvPr/>
        </p:nvGrpSpPr>
        <p:grpSpPr bwMode="auto">
          <a:xfrm>
            <a:off x="4114800" y="860425"/>
            <a:ext cx="2011363" cy="658813"/>
            <a:chOff x="1361477" y="846406"/>
            <a:chExt cx="2011658" cy="658813"/>
          </a:xfrm>
        </p:grpSpPr>
        <p:sp>
          <p:nvSpPr>
            <p:cNvPr id="1071" name="Rectangle 48"/>
            <p:cNvSpPr>
              <a:spLocks noChangeArrowheads="1"/>
            </p:cNvSpPr>
            <p:nvPr/>
          </p:nvSpPr>
          <p:spPr bwMode="auto">
            <a:xfrm>
              <a:off x="1361477" y="1021031"/>
              <a:ext cx="822951" cy="473075"/>
            </a:xfrm>
            <a:prstGeom prst="rect">
              <a:avLst/>
            </a:prstGeom>
            <a:solidFill>
              <a:srgbClr val="008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2" name="Rectangle 49"/>
            <p:cNvSpPr>
              <a:spLocks noChangeArrowheads="1"/>
            </p:cNvSpPr>
            <p:nvPr/>
          </p:nvSpPr>
          <p:spPr bwMode="auto">
            <a:xfrm>
              <a:off x="2492249" y="1032144"/>
              <a:ext cx="822951" cy="473075"/>
            </a:xfrm>
            <a:prstGeom prst="rect">
              <a:avLst/>
            </a:prstGeom>
            <a:solidFill>
              <a:srgbClr val="0000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3" name="Text Box 51"/>
            <p:cNvSpPr txBox="1">
              <a:spLocks noChangeArrowheads="1"/>
            </p:cNvSpPr>
            <p:nvPr/>
          </p:nvSpPr>
          <p:spPr bwMode="auto">
            <a:xfrm>
              <a:off x="1399096" y="846406"/>
              <a:ext cx="7477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expression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74" name="Text Box 52"/>
            <p:cNvSpPr txBox="1">
              <a:spLocks noChangeArrowheads="1"/>
            </p:cNvSpPr>
            <p:nvPr/>
          </p:nvSpPr>
          <p:spPr bwMode="auto">
            <a:xfrm>
              <a:off x="2529868" y="852756"/>
              <a:ext cx="7477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expression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75" name="Text Box 41"/>
            <p:cNvSpPr txBox="1">
              <a:spLocks noChangeArrowheads="1"/>
            </p:cNvSpPr>
            <p:nvPr/>
          </p:nvSpPr>
          <p:spPr bwMode="auto">
            <a:xfrm>
              <a:off x="1496263" y="1062737"/>
              <a:ext cx="187687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5•</a:t>
              </a:r>
              <a:r>
                <a:rPr lang="en-US" altLang="en-US" sz="2400" i="1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altLang="en-US" sz="240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  <a:r>
                <a:rPr lang="en-US" altLang="en-US" sz="2400" b="1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r>
                <a:rPr lang="en-US" altLang="en-US" sz="240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  <a:r>
                <a:rPr lang="en-US" altLang="en-US" sz="2400" i="1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altLang="en-US" sz="240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– 8 </a:t>
              </a:r>
            </a:p>
            <a:p>
              <a:pPr eaLnBrk="1" hangingPunct="1"/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040" name="Text Box 198"/>
          <p:cNvSpPr txBox="1">
            <a:spLocks noChangeArrowheads="1"/>
          </p:cNvSpPr>
          <p:nvPr/>
        </p:nvSpPr>
        <p:spPr bwMode="auto">
          <a:xfrm>
            <a:off x="365125" y="2816225"/>
            <a:ext cx="441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“The sum of a number (</a:t>
            </a:r>
            <a:r>
              <a:rPr lang="en-US" altLang="en-US" sz="2000" i="1"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and </a:t>
            </a:r>
            <a:r>
              <a:rPr lang="en-US" altLang="en-US" sz="2000"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is </a:t>
            </a:r>
            <a:r>
              <a:rPr lang="en-US" altLang="en-US" sz="2000"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altLang="en-US" sz="1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</p:txBody>
      </p:sp>
      <p:sp>
        <p:nvSpPr>
          <p:cNvPr id="1041" name="Line 199"/>
          <p:cNvSpPr>
            <a:spLocks noChangeShapeType="1"/>
          </p:cNvSpPr>
          <p:nvPr/>
        </p:nvSpPr>
        <p:spPr bwMode="auto">
          <a:xfrm flipH="1">
            <a:off x="3825875" y="3155950"/>
            <a:ext cx="3175" cy="358775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201"/>
          <p:cNvSpPr>
            <a:spLocks noChangeShapeType="1"/>
          </p:cNvSpPr>
          <p:nvPr/>
        </p:nvSpPr>
        <p:spPr bwMode="auto">
          <a:xfrm>
            <a:off x="3514725" y="3138488"/>
            <a:ext cx="18415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AutoShape 454"/>
          <p:cNvSpPr>
            <a:spLocks noChangeArrowheads="1"/>
          </p:cNvSpPr>
          <p:nvPr/>
        </p:nvSpPr>
        <p:spPr bwMode="auto">
          <a:xfrm>
            <a:off x="935038" y="2889250"/>
            <a:ext cx="531812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44" name="AutoShape 454"/>
          <p:cNvSpPr>
            <a:spLocks noChangeArrowheads="1"/>
          </p:cNvSpPr>
          <p:nvPr/>
        </p:nvSpPr>
        <p:spPr bwMode="auto">
          <a:xfrm>
            <a:off x="3221038" y="3460750"/>
            <a:ext cx="239712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45" name="Line 201"/>
          <p:cNvSpPr>
            <a:spLocks noChangeShapeType="1"/>
          </p:cNvSpPr>
          <p:nvPr/>
        </p:nvSpPr>
        <p:spPr bwMode="auto">
          <a:xfrm flipV="1">
            <a:off x="3921125" y="3170238"/>
            <a:ext cx="223838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01"/>
          <p:cNvSpPr>
            <a:spLocks noChangeShapeType="1"/>
          </p:cNvSpPr>
          <p:nvPr/>
        </p:nvSpPr>
        <p:spPr bwMode="auto">
          <a:xfrm flipV="1">
            <a:off x="3976688" y="3749675"/>
            <a:ext cx="223837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01"/>
          <p:cNvSpPr>
            <a:spLocks noChangeShapeType="1"/>
          </p:cNvSpPr>
          <p:nvPr/>
        </p:nvSpPr>
        <p:spPr bwMode="auto">
          <a:xfrm>
            <a:off x="2743200" y="3141663"/>
            <a:ext cx="3048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01"/>
          <p:cNvSpPr>
            <a:spLocks noChangeShapeType="1"/>
          </p:cNvSpPr>
          <p:nvPr/>
        </p:nvSpPr>
        <p:spPr bwMode="auto">
          <a:xfrm>
            <a:off x="2940050" y="3746500"/>
            <a:ext cx="3048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01"/>
          <p:cNvSpPr>
            <a:spLocks noChangeShapeType="1"/>
          </p:cNvSpPr>
          <p:nvPr/>
        </p:nvSpPr>
        <p:spPr bwMode="auto">
          <a:xfrm>
            <a:off x="3511550" y="3743325"/>
            <a:ext cx="18415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Text Box 213"/>
          <p:cNvSpPr txBox="1">
            <a:spLocks noChangeArrowheads="1"/>
          </p:cNvSpPr>
          <p:nvPr/>
        </p:nvSpPr>
        <p:spPr bwMode="auto">
          <a:xfrm>
            <a:off x="365125" y="4435475"/>
            <a:ext cx="6127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“The product of </a:t>
            </a:r>
            <a:r>
              <a:rPr lang="en-US" altLang="en-US" sz="2000"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a number (</a:t>
            </a:r>
            <a:r>
              <a:rPr lang="en-US" altLang="en-US" sz="2000" i="1"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is </a:t>
            </a:r>
            <a:r>
              <a:rPr lang="en-US" altLang="en-US" sz="2000"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less than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same number (</a:t>
            </a:r>
            <a:r>
              <a:rPr lang="en-US" altLang="en-US" sz="2000" i="1"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r>
              <a:rPr lang="en-US" altLang="en-US" sz="1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</p:txBody>
      </p:sp>
      <p:sp>
        <p:nvSpPr>
          <p:cNvPr id="1051" name="Line 221"/>
          <p:cNvSpPr>
            <a:spLocks noChangeShapeType="1"/>
          </p:cNvSpPr>
          <p:nvPr/>
        </p:nvSpPr>
        <p:spPr bwMode="auto">
          <a:xfrm>
            <a:off x="4164013" y="4784725"/>
            <a:ext cx="0" cy="42545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23"/>
          <p:cNvSpPr>
            <a:spLocks noChangeShapeType="1"/>
          </p:cNvSpPr>
          <p:nvPr/>
        </p:nvSpPr>
        <p:spPr bwMode="auto">
          <a:xfrm>
            <a:off x="2044700" y="4746625"/>
            <a:ext cx="18415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AutoShape 454"/>
          <p:cNvSpPr>
            <a:spLocks noChangeArrowheads="1"/>
          </p:cNvSpPr>
          <p:nvPr/>
        </p:nvSpPr>
        <p:spPr bwMode="auto">
          <a:xfrm>
            <a:off x="912813" y="4498975"/>
            <a:ext cx="91122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" name="AutoShape 454"/>
          <p:cNvSpPr>
            <a:spLocks noChangeArrowheads="1"/>
          </p:cNvSpPr>
          <p:nvPr/>
        </p:nvSpPr>
        <p:spPr bwMode="auto">
          <a:xfrm>
            <a:off x="3633788" y="5210175"/>
            <a:ext cx="147637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" name="Line 223"/>
          <p:cNvSpPr>
            <a:spLocks noChangeShapeType="1"/>
          </p:cNvSpPr>
          <p:nvPr/>
        </p:nvSpPr>
        <p:spPr bwMode="auto">
          <a:xfrm>
            <a:off x="3740150" y="4751388"/>
            <a:ext cx="284163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223"/>
          <p:cNvSpPr>
            <a:spLocks noChangeShapeType="1"/>
          </p:cNvSpPr>
          <p:nvPr/>
        </p:nvSpPr>
        <p:spPr bwMode="auto">
          <a:xfrm>
            <a:off x="3787775" y="5472113"/>
            <a:ext cx="19685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223"/>
          <p:cNvSpPr>
            <a:spLocks noChangeShapeType="1"/>
          </p:cNvSpPr>
          <p:nvPr/>
        </p:nvSpPr>
        <p:spPr bwMode="auto">
          <a:xfrm>
            <a:off x="3471863" y="5472113"/>
            <a:ext cx="18415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201"/>
          <p:cNvSpPr>
            <a:spLocks noChangeShapeType="1"/>
          </p:cNvSpPr>
          <p:nvPr/>
        </p:nvSpPr>
        <p:spPr bwMode="auto">
          <a:xfrm flipV="1">
            <a:off x="4259263" y="4751388"/>
            <a:ext cx="223837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201"/>
          <p:cNvSpPr>
            <a:spLocks noChangeShapeType="1"/>
          </p:cNvSpPr>
          <p:nvPr/>
        </p:nvSpPr>
        <p:spPr bwMode="auto">
          <a:xfrm flipV="1">
            <a:off x="2312988" y="5084763"/>
            <a:ext cx="223837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201"/>
          <p:cNvSpPr>
            <a:spLocks noChangeShapeType="1"/>
          </p:cNvSpPr>
          <p:nvPr/>
        </p:nvSpPr>
        <p:spPr bwMode="auto">
          <a:xfrm flipV="1">
            <a:off x="4313238" y="5472113"/>
            <a:ext cx="223837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201"/>
          <p:cNvSpPr>
            <a:spLocks noChangeShapeType="1"/>
          </p:cNvSpPr>
          <p:nvPr/>
        </p:nvSpPr>
        <p:spPr bwMode="auto">
          <a:xfrm flipV="1">
            <a:off x="4779963" y="5472113"/>
            <a:ext cx="223837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AutoShape 454"/>
          <p:cNvSpPr>
            <a:spLocks noChangeArrowheads="1"/>
          </p:cNvSpPr>
          <p:nvPr/>
        </p:nvSpPr>
        <p:spPr bwMode="auto">
          <a:xfrm>
            <a:off x="4546600" y="5230813"/>
            <a:ext cx="239713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3" name="AutoShape 454"/>
          <p:cNvSpPr>
            <a:spLocks noChangeArrowheads="1"/>
          </p:cNvSpPr>
          <p:nvPr/>
        </p:nvSpPr>
        <p:spPr bwMode="auto">
          <a:xfrm>
            <a:off x="4440238" y="4484688"/>
            <a:ext cx="98742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4" name="Text Box 41"/>
          <p:cNvSpPr txBox="1">
            <a:spLocks noChangeArrowheads="1"/>
          </p:cNvSpPr>
          <p:nvPr/>
        </p:nvSpPr>
        <p:spPr bwMode="auto">
          <a:xfrm>
            <a:off x="2941638" y="3368675"/>
            <a:ext cx="148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+ 4 </a:t>
            </a:r>
            <a:r>
              <a:rPr lang="en-US" altLang="en-US" sz="2400" b="1">
                <a:solidFill>
                  <a:srgbClr val="FF00FF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altLang="en-US" sz="24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7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3406775" y="5113338"/>
            <a:ext cx="187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5•</a:t>
            </a:r>
            <a:r>
              <a:rPr lang="en-US" altLang="en-US" sz="2400" i="1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1">
                <a:solidFill>
                  <a:srgbClr val="FF00FF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altLang="en-US" sz="24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8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" name="AutoShape 449"/>
          <p:cNvSpPr>
            <a:spLocks noChangeArrowheads="1"/>
          </p:cNvSpPr>
          <p:nvPr/>
        </p:nvSpPr>
        <p:spPr bwMode="auto">
          <a:xfrm>
            <a:off x="6765925" y="1768475"/>
            <a:ext cx="1281113" cy="257175"/>
          </a:xfrm>
          <a:prstGeom prst="roundRect">
            <a:avLst>
              <a:gd name="adj" fmla="val 14444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67" name="Group 1"/>
          <p:cNvGrpSpPr>
            <a:grpSpLocks/>
          </p:cNvGrpSpPr>
          <p:nvPr/>
        </p:nvGrpSpPr>
        <p:grpSpPr bwMode="auto">
          <a:xfrm>
            <a:off x="6764338" y="2284413"/>
            <a:ext cx="2197100" cy="2376487"/>
            <a:chOff x="6750050" y="1057275"/>
            <a:chExt cx="2197100" cy="2376157"/>
          </a:xfrm>
        </p:grpSpPr>
        <p:sp>
          <p:nvSpPr>
            <p:cNvPr id="114" name="Rectangle 113"/>
            <p:cNvSpPr/>
            <p:nvPr/>
          </p:nvSpPr>
          <p:spPr bwMode="auto">
            <a:xfrm>
              <a:off x="6750050" y="1065211"/>
              <a:ext cx="2190750" cy="236822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Which is the correct equation from the written sentence? </a:t>
              </a:r>
              <a:r>
                <a:rPr lang="en-US" sz="1100" dirty="0">
                  <a:solidFill>
                    <a:schemeClr val="tx1"/>
                  </a:solidFill>
                  <a:latin typeface="Verdana" pitchFamily="-1" charset="0"/>
                  <a:cs typeface="Times New Roman" pitchFamily="-1" charset="0"/>
                </a:rPr>
                <a:t>“The sum of a number (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Times New Roman" pitchFamily="-1" charset="0"/>
                </a:rPr>
                <a:t>y</a:t>
              </a:r>
              <a:r>
                <a:rPr lang="en-US" sz="1100" dirty="0">
                  <a:solidFill>
                    <a:schemeClr val="tx1"/>
                  </a:solidFill>
                  <a:latin typeface="Verdana" pitchFamily="-1" charset="0"/>
                  <a:cs typeface="Times New Roman" pitchFamily="-1" charset="0"/>
                </a:rPr>
                <a:t>) and 7 is the product of 6 and that number (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Times New Roman" pitchFamily="-1" charset="0"/>
                </a:rPr>
                <a:t>y</a:t>
              </a:r>
              <a:r>
                <a:rPr lang="en-US" sz="1100" dirty="0">
                  <a:solidFill>
                    <a:schemeClr val="tx1"/>
                  </a:solidFill>
                  <a:latin typeface="Verdana" pitchFamily="-1" charset="0"/>
                  <a:cs typeface="Times New Roman" pitchFamily="-1" charset="0"/>
                </a:rPr>
                <a:t>).”</a:t>
              </a:r>
              <a:endParaRPr lang="en-US" sz="1200" dirty="0">
                <a:solidFill>
                  <a:schemeClr val="tx1"/>
                </a:solidFill>
                <a:latin typeface="Verdana" pitchFamily="-1" charset="0"/>
                <a:cs typeface="Times New Roman" pitchFamily="-1" charset="0"/>
              </a:endParaRP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   </a:t>
              </a:r>
              <a:r>
                <a:rPr lang="en-US" sz="14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y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+ 7 = 6 • </a:t>
              </a:r>
              <a:r>
                <a:rPr lang="en-US" sz="14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y 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   </a:t>
              </a:r>
              <a:r>
                <a:rPr lang="en-US" sz="14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y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+ 7 + 6 • </a:t>
              </a:r>
              <a:r>
                <a:rPr lang="en-US" sz="14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y </a:t>
              </a: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-1" charset="0"/>
              </a:endParaRPr>
            </a:p>
            <a:p>
              <a:pPr eaLnBrk="0" hangingPunct="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In your own words, what is an equation? </a:t>
              </a:r>
            </a:p>
            <a:p>
              <a:pPr eaLnBrk="0" hangingPunct="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An equation is ____________.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756400" y="1057275"/>
              <a:ext cx="2190750" cy="22063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 2</a:t>
              </a:r>
            </a:p>
          </p:txBody>
        </p:sp>
      </p:grpSp>
      <p:sp>
        <p:nvSpPr>
          <p:cNvPr id="112" name="AutoShape 449"/>
          <p:cNvSpPr>
            <a:spLocks noChangeArrowheads="1"/>
          </p:cNvSpPr>
          <p:nvPr/>
        </p:nvSpPr>
        <p:spPr bwMode="auto">
          <a:xfrm>
            <a:off x="6765925" y="3429000"/>
            <a:ext cx="1371600" cy="257175"/>
          </a:xfrm>
          <a:prstGeom prst="roundRect">
            <a:avLst>
              <a:gd name="adj" fmla="val 29259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917575"/>
            <a:ext cx="7094538" cy="1778000"/>
            <a:chOff x="0" y="917113"/>
            <a:chExt cx="7094538" cy="1778462"/>
          </a:xfrm>
        </p:grpSpPr>
        <p:pic>
          <p:nvPicPr>
            <p:cNvPr id="7324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7113"/>
              <a:ext cx="7094538" cy="177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433388" y="1260102"/>
              <a:ext cx="6242050" cy="138466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written sentence carefully.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</a:t>
              </a:r>
              <a:r>
                <a:rPr lang="en-US" sz="140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the variable and known amounts. (underline)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 the operation clue words. (circle)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where the equal sign will be written.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Hint: “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” means “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equals =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.“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</a:t>
              </a:r>
              <a:r>
                <a:rPr lang="en-US" sz="140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the written description to write the equation.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equation aloud.</a:t>
              </a: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180975" y="1031443"/>
              <a:ext cx="1576388" cy="30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Write equations.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82575" y="1307739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82575" y="1973075"/>
              <a:ext cx="173038" cy="17308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82575" y="2182680"/>
              <a:ext cx="173038" cy="17308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82575" y="2390696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46100" y="1539575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a</a:t>
              </a: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546100" y="1752355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b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Text Box 1302"/>
          <p:cNvSpPr txBox="1">
            <a:spLocks noChangeArrowheads="1"/>
          </p:cNvSpPr>
          <p:nvPr/>
        </p:nvSpPr>
        <p:spPr bwMode="auto">
          <a:xfrm>
            <a:off x="-6350" y="247650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200" b="1" u="sng">
                <a:solidFill>
                  <a:srgbClr val="000000"/>
                </a:solidFill>
                <a:latin typeface="Arial" panose="020B0604020202020204" pitchFamily="34" charset="0"/>
              </a:rPr>
              <a:t>equation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declares an equal relationship between two expressions.</a:t>
            </a:r>
          </a:p>
          <a:p>
            <a:pPr defTabSz="914400" eaLnBrk="1" hangingPunct="1"/>
            <a:r>
              <a:rPr lang="en-US" altLang="en-US" sz="1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In math, the word “</a:t>
            </a:r>
            <a:r>
              <a:rPr lang="en-US" altLang="en-US" sz="1200" b="1" i="1">
                <a:solidFill>
                  <a:srgbClr val="000000"/>
                </a:solidFill>
                <a:latin typeface="Gill Sans MT" panose="020B0502020104020203" pitchFamily="34" charset="0"/>
              </a:rPr>
              <a:t>is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” means “</a:t>
            </a:r>
            <a:r>
              <a:rPr lang="en-US" altLang="en-US" sz="1200" b="1" i="1">
                <a:solidFill>
                  <a:srgbClr val="000000"/>
                </a:solidFill>
                <a:latin typeface="Gill Sans MT" panose="020B0502020104020203" pitchFamily="34" charset="0"/>
              </a:rPr>
              <a:t>equals =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.”</a:t>
            </a:r>
            <a:endParaRPr lang="en-US" altLang="en-US" sz="1200"/>
          </a:p>
        </p:txBody>
      </p:sp>
      <p:grpSp>
        <p:nvGrpSpPr>
          <p:cNvPr id="7173" name="Group 2"/>
          <p:cNvGrpSpPr>
            <a:grpSpLocks/>
          </p:cNvGrpSpPr>
          <p:nvPr/>
        </p:nvGrpSpPr>
        <p:grpSpPr bwMode="auto">
          <a:xfrm>
            <a:off x="4937125" y="6264275"/>
            <a:ext cx="1552575" cy="387350"/>
            <a:chOff x="4761706" y="2114244"/>
            <a:chExt cx="1552573" cy="387656"/>
          </a:xfrm>
        </p:grpSpPr>
        <p:sp>
          <p:nvSpPr>
            <p:cNvPr id="7322" name="Text Box 62"/>
            <p:cNvSpPr txBox="1">
              <a:spLocks noChangeArrowheads="1"/>
            </p:cNvSpPr>
            <p:nvPr/>
          </p:nvSpPr>
          <p:spPr bwMode="auto">
            <a:xfrm>
              <a:off x="5087142" y="2114244"/>
              <a:ext cx="1227137" cy="38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00" b="1" i="1">
                  <a:solidFill>
                    <a:srgbClr val="808080"/>
                  </a:solidFill>
                  <a:latin typeface="Gill Sans MT" panose="020B0502020104020203" pitchFamily="34" charset="0"/>
                </a:rPr>
                <a:t>Back to </a:t>
              </a:r>
            </a:p>
            <a:p>
              <a:pPr eaLnBrk="1" hangingPunct="1"/>
              <a:r>
                <a:rPr lang="en-US" altLang="en-US" sz="800" b="1" i="1">
                  <a:solidFill>
                    <a:srgbClr val="808080"/>
                  </a:solidFill>
                  <a:latin typeface="Gill Sans MT" panose="020B0502020104020203" pitchFamily="34" charset="0"/>
                </a:rPr>
                <a:t>Concept Dev</a:t>
              </a:r>
              <a:endParaRPr lang="en-US" altLang="en-US" sz="1400" b="1">
                <a:latin typeface="Gill Sans MT" panose="020B0502020104020203" pitchFamily="34" charset="0"/>
              </a:endParaRPr>
            </a:p>
          </p:txBody>
        </p:sp>
        <p:pic>
          <p:nvPicPr>
            <p:cNvPr id="7323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706" y="2119312"/>
              <a:ext cx="382587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tangle 144"/>
          <p:cNvSpPr/>
          <p:nvPr/>
        </p:nvSpPr>
        <p:spPr>
          <a:xfrm>
            <a:off x="0" y="-14288"/>
            <a:ext cx="2925763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1</a:t>
            </a:r>
          </a:p>
        </p:txBody>
      </p:sp>
      <p:grpSp>
        <p:nvGrpSpPr>
          <p:cNvPr id="7175" name="Group 38"/>
          <p:cNvGrpSpPr>
            <a:grpSpLocks/>
          </p:cNvGrpSpPr>
          <p:nvPr/>
        </p:nvGrpSpPr>
        <p:grpSpPr bwMode="auto">
          <a:xfrm>
            <a:off x="7221538" y="5440363"/>
            <a:ext cx="1717675" cy="658812"/>
            <a:chOff x="6750050" y="5199063"/>
            <a:chExt cx="2190750" cy="658549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750050" y="5199063"/>
              <a:ext cx="2184675" cy="6585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3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find (synonym)</a:t>
              </a:r>
            </a:p>
            <a:p>
              <a:pPr defTabSz="914400"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4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explain what it means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756124" y="5199063"/>
              <a:ext cx="2184676" cy="231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7176" name="Group 63"/>
          <p:cNvGrpSpPr>
            <a:grpSpLocks/>
          </p:cNvGrpSpPr>
          <p:nvPr/>
        </p:nvGrpSpPr>
        <p:grpSpPr bwMode="auto">
          <a:xfrm>
            <a:off x="6742113" y="1004888"/>
            <a:ext cx="2190750" cy="1735137"/>
            <a:chOff x="6742113" y="947738"/>
            <a:chExt cx="2190750" cy="173643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400" cy="173643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spcAft>
                  <a:spcPts val="600"/>
                </a:spcAft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identify the variable, known amounts, and operations? </a:t>
              </a:r>
            </a:p>
            <a:p>
              <a:pPr>
                <a:spcAft>
                  <a:spcPts val="600"/>
                </a:spcAft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determine where the equal sign would be written? </a:t>
              </a:r>
            </a:p>
            <a:p>
              <a:pPr>
                <a:spcAft>
                  <a:spcPts val="600"/>
                </a:spcAft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write the equation? 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9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8" y="1235290"/>
              <a:ext cx="173037" cy="1731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808788" y="1762733"/>
              <a:ext cx="187325" cy="18746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5000" lnSpcReduction="20000"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808788" y="2304476"/>
              <a:ext cx="187325" cy="18746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5000" lnSpcReduction="20000"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6143625" y="46038"/>
            <a:ext cx="3148013" cy="981075"/>
            <a:chOff x="6143553" y="127375"/>
            <a:chExt cx="3147591" cy="980382"/>
          </a:xfrm>
        </p:grpSpPr>
        <p:grpSp>
          <p:nvGrpSpPr>
            <p:cNvPr id="7302" name="Group 10"/>
            <p:cNvGrpSpPr>
              <a:grpSpLocks/>
            </p:cNvGrpSpPr>
            <p:nvPr/>
          </p:nvGrpSpPr>
          <p:grpSpPr bwMode="auto">
            <a:xfrm>
              <a:off x="6257737" y="155300"/>
              <a:ext cx="3033407" cy="952457"/>
              <a:chOff x="4608031" y="916236"/>
              <a:chExt cx="4491350" cy="3459030"/>
            </a:xfrm>
          </p:grpSpPr>
          <p:sp>
            <p:nvSpPr>
              <p:cNvPr id="51" name="Rectangle 3"/>
              <p:cNvSpPr/>
              <p:nvPr/>
            </p:nvSpPr>
            <p:spPr>
              <a:xfrm>
                <a:off x="4608031" y="999995"/>
                <a:ext cx="4491350" cy="337527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2" name="Rectangle 21"/>
              <p:cNvSpPr/>
              <p:nvPr/>
            </p:nvSpPr>
            <p:spPr>
              <a:xfrm>
                <a:off x="4608181" y="918522"/>
                <a:ext cx="3992962" cy="28921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48" name="Tape"/>
            <p:cNvSpPr/>
            <p:nvPr/>
          </p:nvSpPr>
          <p:spPr bwMode="auto">
            <a:xfrm rot="3421669">
              <a:off x="6299964" y="-29036"/>
              <a:ext cx="220506" cy="533328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8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304" name="Group 33"/>
            <p:cNvGrpSpPr>
              <a:grpSpLocks/>
            </p:cNvGrpSpPr>
            <p:nvPr/>
          </p:nvGrpSpPr>
          <p:grpSpPr bwMode="auto">
            <a:xfrm>
              <a:off x="6843713" y="391668"/>
              <a:ext cx="1724944" cy="456418"/>
              <a:chOff x="1486271" y="1071358"/>
              <a:chExt cx="1724944" cy="456418"/>
            </a:xfrm>
          </p:grpSpPr>
          <p:sp>
            <p:nvSpPr>
              <p:cNvPr id="7306" name="Rectangle 48"/>
              <p:cNvSpPr>
                <a:spLocks noChangeArrowheads="1"/>
              </p:cNvSpPr>
              <p:nvPr/>
            </p:nvSpPr>
            <p:spPr bwMode="auto">
              <a:xfrm>
                <a:off x="1486271" y="1251192"/>
                <a:ext cx="745774" cy="257203"/>
              </a:xfrm>
              <a:prstGeom prst="rect">
                <a:avLst/>
              </a:prstGeom>
              <a:solidFill>
                <a:srgbClr val="008000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07" name="Rectangle 49"/>
              <p:cNvSpPr>
                <a:spLocks noChangeArrowheads="1"/>
              </p:cNvSpPr>
              <p:nvPr/>
            </p:nvSpPr>
            <p:spPr bwMode="auto">
              <a:xfrm>
                <a:off x="2461123" y="1251190"/>
                <a:ext cx="745625" cy="254029"/>
              </a:xfrm>
              <a:prstGeom prst="rect">
                <a:avLst/>
              </a:prstGeom>
              <a:solidFill>
                <a:srgbClr val="0000FF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08" name="Text Box 51"/>
              <p:cNvSpPr txBox="1">
                <a:spLocks noChangeArrowheads="1"/>
              </p:cNvSpPr>
              <p:nvPr/>
            </p:nvSpPr>
            <p:spPr bwMode="auto">
              <a:xfrm>
                <a:off x="1500533" y="1071358"/>
                <a:ext cx="7477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309" name="Text Box 52"/>
              <p:cNvSpPr txBox="1">
                <a:spLocks noChangeArrowheads="1"/>
              </p:cNvSpPr>
              <p:nvPr/>
            </p:nvSpPr>
            <p:spPr bwMode="auto">
              <a:xfrm>
                <a:off x="2463502" y="1071358"/>
                <a:ext cx="7477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7030A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7030A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310" name="Text Box 41"/>
              <p:cNvSpPr txBox="1">
                <a:spLocks noChangeArrowheads="1"/>
              </p:cNvSpPr>
              <p:nvPr/>
            </p:nvSpPr>
            <p:spPr bwMode="auto">
              <a:xfrm>
                <a:off x="1514822" y="1191226"/>
                <a:ext cx="1485326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i="1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x</a:t>
                </a:r>
                <a:r>
                  <a:rPr lang="en-US" altLang="en-US" sz="200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+ 4  </a:t>
                </a:r>
                <a:r>
                  <a:rPr lang="en-US" altLang="en-US" sz="2000" b="1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</a:t>
                </a:r>
                <a:r>
                  <a:rPr lang="en-US" altLang="en-US" sz="200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7 </a:t>
                </a:r>
              </a:p>
              <a:p>
                <a:pPr eaLnBrk="1" hangingPunct="1"/>
                <a:endParaRPr lang="en-US" altLang="en-US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7305" name="Text Box 207"/>
            <p:cNvSpPr txBox="1">
              <a:spLocks noChangeArrowheads="1"/>
            </p:cNvSpPr>
            <p:nvPr/>
          </p:nvSpPr>
          <p:spPr bwMode="auto">
            <a:xfrm>
              <a:off x="7301823" y="137196"/>
              <a:ext cx="8079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Equation</a:t>
              </a:r>
            </a:p>
          </p:txBody>
        </p:sp>
      </p:grpSp>
      <p:graphicFrame>
        <p:nvGraphicFramePr>
          <p:cNvPr id="54" name="Group 193"/>
          <p:cNvGraphicFramePr>
            <a:graphicFrameLocks noGrp="1"/>
          </p:cNvGraphicFramePr>
          <p:nvPr/>
        </p:nvGraphicFramePr>
        <p:xfrm>
          <a:off x="92075" y="2697163"/>
          <a:ext cx="6308725" cy="3475040"/>
        </p:xfrm>
        <a:graphic>
          <a:graphicData uri="http://schemas.openxmlformats.org/drawingml/2006/table">
            <a:tbl>
              <a:tblPr/>
              <a:tblGrid>
                <a:gridCol w="411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Written Description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Equation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1. The sum of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and 7 is 98.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2. The sum of 36 and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is 12.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3.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less than 13 is 63.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4. 7 less than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is 19.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5. The product of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and 17 is 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6. The product of 16 and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is 96.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7.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divided by 60 is 15.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8. 75 divided by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is 5.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" name="Line 422"/>
          <p:cNvSpPr>
            <a:spLocks noChangeShapeType="1"/>
          </p:cNvSpPr>
          <p:nvPr/>
        </p:nvSpPr>
        <p:spPr bwMode="auto">
          <a:xfrm>
            <a:off x="2128838" y="3263900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423"/>
          <p:cNvSpPr>
            <a:spLocks noChangeShapeType="1"/>
          </p:cNvSpPr>
          <p:nvPr/>
        </p:nvSpPr>
        <p:spPr bwMode="auto">
          <a:xfrm>
            <a:off x="2708275" y="3267075"/>
            <a:ext cx="134938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424"/>
          <p:cNvSpPr>
            <a:spLocks noChangeShapeType="1"/>
          </p:cNvSpPr>
          <p:nvPr/>
        </p:nvSpPr>
        <p:spPr bwMode="auto">
          <a:xfrm>
            <a:off x="3057525" y="3267075"/>
            <a:ext cx="18891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425"/>
          <p:cNvSpPr>
            <a:spLocks noChangeShapeType="1"/>
          </p:cNvSpPr>
          <p:nvPr/>
        </p:nvSpPr>
        <p:spPr bwMode="auto">
          <a:xfrm>
            <a:off x="1333500" y="3654425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426"/>
          <p:cNvSpPr>
            <a:spLocks noChangeShapeType="1"/>
          </p:cNvSpPr>
          <p:nvPr/>
        </p:nvSpPr>
        <p:spPr bwMode="auto">
          <a:xfrm>
            <a:off x="2717800" y="3659188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427"/>
          <p:cNvSpPr>
            <a:spLocks noChangeShapeType="1"/>
          </p:cNvSpPr>
          <p:nvPr/>
        </p:nvSpPr>
        <p:spPr bwMode="auto">
          <a:xfrm>
            <a:off x="3165475" y="3649663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428"/>
          <p:cNvSpPr>
            <a:spLocks noChangeShapeType="1"/>
          </p:cNvSpPr>
          <p:nvPr/>
        </p:nvSpPr>
        <p:spPr bwMode="auto">
          <a:xfrm>
            <a:off x="1209675" y="4037013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429"/>
          <p:cNvSpPr>
            <a:spLocks noChangeShapeType="1"/>
          </p:cNvSpPr>
          <p:nvPr/>
        </p:nvSpPr>
        <p:spPr bwMode="auto">
          <a:xfrm>
            <a:off x="2208213" y="4049713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430"/>
          <p:cNvSpPr>
            <a:spLocks noChangeShapeType="1"/>
          </p:cNvSpPr>
          <p:nvPr/>
        </p:nvSpPr>
        <p:spPr bwMode="auto">
          <a:xfrm>
            <a:off x="2636838" y="4044950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346075" y="4432300"/>
            <a:ext cx="13652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432"/>
          <p:cNvSpPr>
            <a:spLocks noChangeShapeType="1"/>
          </p:cNvSpPr>
          <p:nvPr/>
        </p:nvSpPr>
        <p:spPr bwMode="auto">
          <a:xfrm>
            <a:off x="2095500" y="4438650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433"/>
          <p:cNvSpPr>
            <a:spLocks noChangeShapeType="1"/>
          </p:cNvSpPr>
          <p:nvPr/>
        </p:nvSpPr>
        <p:spPr bwMode="auto">
          <a:xfrm>
            <a:off x="2530475" y="4433888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434"/>
          <p:cNvSpPr>
            <a:spLocks noChangeShapeType="1"/>
          </p:cNvSpPr>
          <p:nvPr/>
        </p:nvSpPr>
        <p:spPr bwMode="auto">
          <a:xfrm>
            <a:off x="2382838" y="4833938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435"/>
          <p:cNvSpPr>
            <a:spLocks noChangeShapeType="1"/>
          </p:cNvSpPr>
          <p:nvPr/>
        </p:nvSpPr>
        <p:spPr bwMode="auto">
          <a:xfrm>
            <a:off x="2992438" y="4824413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436"/>
          <p:cNvSpPr>
            <a:spLocks noChangeShapeType="1"/>
          </p:cNvSpPr>
          <p:nvPr/>
        </p:nvSpPr>
        <p:spPr bwMode="auto">
          <a:xfrm>
            <a:off x="3378200" y="4821238"/>
            <a:ext cx="13652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437"/>
          <p:cNvSpPr>
            <a:spLocks noChangeShapeType="1"/>
          </p:cNvSpPr>
          <p:nvPr/>
        </p:nvSpPr>
        <p:spPr bwMode="auto">
          <a:xfrm>
            <a:off x="1598613" y="5233988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438"/>
          <p:cNvSpPr>
            <a:spLocks noChangeShapeType="1"/>
          </p:cNvSpPr>
          <p:nvPr/>
        </p:nvSpPr>
        <p:spPr bwMode="auto">
          <a:xfrm>
            <a:off x="2968625" y="5230813"/>
            <a:ext cx="13652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439"/>
          <p:cNvSpPr>
            <a:spLocks noChangeShapeType="1"/>
          </p:cNvSpPr>
          <p:nvPr/>
        </p:nvSpPr>
        <p:spPr bwMode="auto">
          <a:xfrm>
            <a:off x="3376613" y="5226050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440"/>
          <p:cNvSpPr>
            <a:spLocks noChangeShapeType="1"/>
          </p:cNvSpPr>
          <p:nvPr/>
        </p:nvSpPr>
        <p:spPr bwMode="auto">
          <a:xfrm>
            <a:off x="1222375" y="5626100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441"/>
          <p:cNvSpPr>
            <a:spLocks noChangeShapeType="1"/>
          </p:cNvSpPr>
          <p:nvPr/>
        </p:nvSpPr>
        <p:spPr bwMode="auto">
          <a:xfrm>
            <a:off x="2298700" y="5632450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442"/>
          <p:cNvSpPr>
            <a:spLocks noChangeShapeType="1"/>
          </p:cNvSpPr>
          <p:nvPr/>
        </p:nvSpPr>
        <p:spPr bwMode="auto">
          <a:xfrm>
            <a:off x="2751138" y="5618163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443"/>
          <p:cNvSpPr>
            <a:spLocks noChangeShapeType="1"/>
          </p:cNvSpPr>
          <p:nvPr/>
        </p:nvSpPr>
        <p:spPr bwMode="auto">
          <a:xfrm>
            <a:off x="377825" y="6019800"/>
            <a:ext cx="1825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444"/>
          <p:cNvSpPr>
            <a:spLocks noChangeShapeType="1"/>
          </p:cNvSpPr>
          <p:nvPr/>
        </p:nvSpPr>
        <p:spPr bwMode="auto">
          <a:xfrm>
            <a:off x="2274888" y="6018213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445"/>
          <p:cNvSpPr>
            <a:spLocks noChangeShapeType="1"/>
          </p:cNvSpPr>
          <p:nvPr/>
        </p:nvSpPr>
        <p:spPr bwMode="auto">
          <a:xfrm>
            <a:off x="2655888" y="6018213"/>
            <a:ext cx="1825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AutoShape 446"/>
          <p:cNvSpPr>
            <a:spLocks noChangeArrowheads="1"/>
          </p:cNvSpPr>
          <p:nvPr/>
        </p:nvSpPr>
        <p:spPr bwMode="auto">
          <a:xfrm>
            <a:off x="695325" y="3044825"/>
            <a:ext cx="40957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448"/>
          <p:cNvSpPr>
            <a:spLocks noChangeArrowheads="1"/>
          </p:cNvSpPr>
          <p:nvPr/>
        </p:nvSpPr>
        <p:spPr bwMode="auto">
          <a:xfrm>
            <a:off x="682625" y="3425825"/>
            <a:ext cx="40957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449"/>
          <p:cNvSpPr>
            <a:spLocks noChangeArrowheads="1"/>
          </p:cNvSpPr>
          <p:nvPr/>
        </p:nvSpPr>
        <p:spPr bwMode="auto">
          <a:xfrm>
            <a:off x="1403350" y="3825875"/>
            <a:ext cx="755650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450"/>
          <p:cNvSpPr>
            <a:spLocks noChangeArrowheads="1"/>
          </p:cNvSpPr>
          <p:nvPr/>
        </p:nvSpPr>
        <p:spPr bwMode="auto">
          <a:xfrm>
            <a:off x="485775" y="4229100"/>
            <a:ext cx="792163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451"/>
          <p:cNvSpPr>
            <a:spLocks noChangeArrowheads="1"/>
          </p:cNvSpPr>
          <p:nvPr/>
        </p:nvSpPr>
        <p:spPr bwMode="auto">
          <a:xfrm>
            <a:off x="688975" y="4624388"/>
            <a:ext cx="67627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452"/>
          <p:cNvSpPr>
            <a:spLocks noChangeArrowheads="1"/>
          </p:cNvSpPr>
          <p:nvPr/>
        </p:nvSpPr>
        <p:spPr bwMode="auto">
          <a:xfrm>
            <a:off x="696913" y="5021263"/>
            <a:ext cx="67627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453"/>
          <p:cNvSpPr>
            <a:spLocks noChangeArrowheads="1"/>
          </p:cNvSpPr>
          <p:nvPr/>
        </p:nvSpPr>
        <p:spPr bwMode="auto">
          <a:xfrm>
            <a:off x="1419225" y="5403850"/>
            <a:ext cx="852488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455"/>
          <p:cNvSpPr>
            <a:spLocks noChangeArrowheads="1"/>
          </p:cNvSpPr>
          <p:nvPr/>
        </p:nvSpPr>
        <p:spPr bwMode="auto">
          <a:xfrm>
            <a:off x="603250" y="5805488"/>
            <a:ext cx="82867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6" name="Object 488"/>
          <p:cNvGraphicFramePr>
            <a:graphicFrameLocks noChangeAspect="1"/>
          </p:cNvGraphicFramePr>
          <p:nvPr/>
        </p:nvGraphicFramePr>
        <p:xfrm>
          <a:off x="6423025" y="4638675"/>
          <a:ext cx="698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" name="Equation" r:id="rId9" imgW="698197" imgH="215806" progId="Equation.DSMT4">
                  <p:embed/>
                </p:oleObj>
              </mc:Choice>
              <mc:Fallback>
                <p:oleObj name="Equation" r:id="rId9" imgW="698197" imgH="215806" progId="Equation.DSMT4">
                  <p:embed/>
                  <p:pic>
                    <p:nvPicPr>
                      <p:cNvPr id="0" name="Object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4638675"/>
                        <a:ext cx="698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489"/>
          <p:cNvGraphicFramePr>
            <a:graphicFrameLocks noChangeAspect="1"/>
          </p:cNvGraphicFramePr>
          <p:nvPr/>
        </p:nvGraphicFramePr>
        <p:xfrm>
          <a:off x="6435725" y="5048250"/>
          <a:ext cx="787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" name="Equation" r:id="rId11" imgW="787058" imgH="215806" progId="Equation.DSMT4">
                  <p:embed/>
                </p:oleObj>
              </mc:Choice>
              <mc:Fallback>
                <p:oleObj name="Equation" r:id="rId11" imgW="787058" imgH="215806" progId="Equation.DSMT4">
                  <p:embed/>
                  <p:pic>
                    <p:nvPicPr>
                      <p:cNvPr id="0" name="Object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5048250"/>
                        <a:ext cx="787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490"/>
          <p:cNvGraphicFramePr>
            <a:graphicFrameLocks noChangeAspect="1"/>
          </p:cNvGraphicFramePr>
          <p:nvPr/>
        </p:nvGraphicFramePr>
        <p:xfrm>
          <a:off x="6510338" y="5380038"/>
          <a:ext cx="5794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5" name="Equation" r:id="rId13" imgW="634725" imgH="380835" progId="Equation.DSMT4">
                  <p:embed/>
                </p:oleObj>
              </mc:Choice>
              <mc:Fallback>
                <p:oleObj name="Equation" r:id="rId13" imgW="634725" imgH="380835" progId="Equation.DSMT4">
                  <p:embed/>
                  <p:pic>
                    <p:nvPicPr>
                      <p:cNvPr id="0" name="Object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5380038"/>
                        <a:ext cx="5794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492"/>
          <p:cNvGraphicFramePr>
            <a:graphicFrameLocks noChangeAspect="1"/>
          </p:cNvGraphicFramePr>
          <p:nvPr/>
        </p:nvGraphicFramePr>
        <p:xfrm>
          <a:off x="6562725" y="5767388"/>
          <a:ext cx="5143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" name="Equation" r:id="rId15" imgW="545863" imgH="368140" progId="Equation.DSMT4">
                  <p:embed/>
                </p:oleObj>
              </mc:Choice>
              <mc:Fallback>
                <p:oleObj name="Equation" r:id="rId15" imgW="545863" imgH="368140" progId="Equation.DSMT4">
                  <p:embed/>
                  <p:pic>
                    <p:nvPicPr>
                      <p:cNvPr id="0" name="Object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5767388"/>
                        <a:ext cx="5143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Box 496"/>
          <p:cNvSpPr txBox="1">
            <a:spLocks noChangeArrowheads="1"/>
          </p:cNvSpPr>
          <p:nvPr/>
        </p:nvSpPr>
        <p:spPr bwMode="auto">
          <a:xfrm>
            <a:off x="2874963" y="3032125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02" name="Text Box 497"/>
          <p:cNvSpPr txBox="1">
            <a:spLocks noChangeArrowheads="1"/>
          </p:cNvSpPr>
          <p:nvPr/>
        </p:nvSpPr>
        <p:spPr bwMode="auto">
          <a:xfrm>
            <a:off x="2962275" y="3425825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03" name="Text Box 498"/>
          <p:cNvSpPr txBox="1">
            <a:spLocks noChangeArrowheads="1"/>
          </p:cNvSpPr>
          <p:nvPr/>
        </p:nvSpPr>
        <p:spPr bwMode="auto">
          <a:xfrm>
            <a:off x="2424113" y="3825875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04" name="Text Box 499"/>
          <p:cNvSpPr txBox="1">
            <a:spLocks noChangeArrowheads="1"/>
          </p:cNvSpPr>
          <p:nvPr/>
        </p:nvSpPr>
        <p:spPr bwMode="auto">
          <a:xfrm>
            <a:off x="2339975" y="4216400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05" name="Text Box 500"/>
          <p:cNvSpPr txBox="1">
            <a:spLocks noChangeArrowheads="1"/>
          </p:cNvSpPr>
          <p:nvPr/>
        </p:nvSpPr>
        <p:spPr bwMode="auto">
          <a:xfrm>
            <a:off x="3209925" y="4613275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06" name="Text Box 501"/>
          <p:cNvSpPr txBox="1">
            <a:spLocks noChangeArrowheads="1"/>
          </p:cNvSpPr>
          <p:nvPr/>
        </p:nvSpPr>
        <p:spPr bwMode="auto">
          <a:xfrm>
            <a:off x="3162300" y="5006975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07" name="Text Box 502"/>
          <p:cNvSpPr txBox="1">
            <a:spLocks noChangeArrowheads="1"/>
          </p:cNvSpPr>
          <p:nvPr/>
        </p:nvSpPr>
        <p:spPr bwMode="auto">
          <a:xfrm>
            <a:off x="2532063" y="5402263"/>
            <a:ext cx="133350" cy="2746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08" name="Text Box 503"/>
          <p:cNvSpPr txBox="1">
            <a:spLocks noChangeArrowheads="1"/>
          </p:cNvSpPr>
          <p:nvPr/>
        </p:nvSpPr>
        <p:spPr bwMode="auto">
          <a:xfrm>
            <a:off x="2522538" y="5807075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grpSp>
        <p:nvGrpSpPr>
          <p:cNvPr id="7254" name="Group 154"/>
          <p:cNvGrpSpPr>
            <a:grpSpLocks/>
          </p:cNvGrpSpPr>
          <p:nvPr/>
        </p:nvGrpSpPr>
        <p:grpSpPr bwMode="auto">
          <a:xfrm>
            <a:off x="4667250" y="4614863"/>
            <a:ext cx="1511300" cy="338137"/>
            <a:chOff x="3879" y="1604"/>
            <a:chExt cx="952" cy="213"/>
          </a:xfrm>
        </p:grpSpPr>
        <p:sp>
          <p:nvSpPr>
            <p:cNvPr id="7299" name="Rectangle 123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00" name="Rectangle 124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01" name="Text Box 125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255" name="Group 155"/>
          <p:cNvGrpSpPr>
            <a:grpSpLocks/>
          </p:cNvGrpSpPr>
          <p:nvPr/>
        </p:nvGrpSpPr>
        <p:grpSpPr bwMode="auto">
          <a:xfrm>
            <a:off x="4676775" y="5006975"/>
            <a:ext cx="1511300" cy="338138"/>
            <a:chOff x="3879" y="1604"/>
            <a:chExt cx="952" cy="213"/>
          </a:xfrm>
        </p:grpSpPr>
        <p:sp>
          <p:nvSpPr>
            <p:cNvPr id="7296" name="Rectangle 156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97" name="Rectangle 157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98" name="Text Box 158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256" name="Group 159"/>
          <p:cNvGrpSpPr>
            <a:grpSpLocks/>
          </p:cNvGrpSpPr>
          <p:nvPr/>
        </p:nvGrpSpPr>
        <p:grpSpPr bwMode="auto">
          <a:xfrm>
            <a:off x="4667250" y="5392738"/>
            <a:ext cx="1511300" cy="338137"/>
            <a:chOff x="3879" y="1604"/>
            <a:chExt cx="952" cy="213"/>
          </a:xfrm>
        </p:grpSpPr>
        <p:sp>
          <p:nvSpPr>
            <p:cNvPr id="7293" name="Rectangle 160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94" name="Rectangle 161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95" name="Text Box 162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257" name="Group 163"/>
          <p:cNvGrpSpPr>
            <a:grpSpLocks/>
          </p:cNvGrpSpPr>
          <p:nvPr/>
        </p:nvGrpSpPr>
        <p:grpSpPr bwMode="auto">
          <a:xfrm>
            <a:off x="4676775" y="5780088"/>
            <a:ext cx="1511300" cy="338137"/>
            <a:chOff x="3879" y="1604"/>
            <a:chExt cx="952" cy="213"/>
          </a:xfrm>
        </p:grpSpPr>
        <p:sp>
          <p:nvSpPr>
            <p:cNvPr id="7290" name="Rectangle 164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91" name="Rectangle 165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92" name="Text Box 166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258" name="Group 167"/>
          <p:cNvGrpSpPr>
            <a:grpSpLocks/>
          </p:cNvGrpSpPr>
          <p:nvPr/>
        </p:nvGrpSpPr>
        <p:grpSpPr bwMode="auto">
          <a:xfrm>
            <a:off x="4672013" y="3822700"/>
            <a:ext cx="1511300" cy="338138"/>
            <a:chOff x="3879" y="1604"/>
            <a:chExt cx="952" cy="213"/>
          </a:xfrm>
        </p:grpSpPr>
        <p:sp>
          <p:nvSpPr>
            <p:cNvPr id="7287" name="Rectangle 168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8" name="Rectangle 169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9" name="Text Box 170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259" name="Group 171"/>
          <p:cNvGrpSpPr>
            <a:grpSpLocks/>
          </p:cNvGrpSpPr>
          <p:nvPr/>
        </p:nvGrpSpPr>
        <p:grpSpPr bwMode="auto">
          <a:xfrm>
            <a:off x="4676775" y="4205288"/>
            <a:ext cx="1511300" cy="338137"/>
            <a:chOff x="3879" y="1604"/>
            <a:chExt cx="952" cy="213"/>
          </a:xfrm>
        </p:grpSpPr>
        <p:sp>
          <p:nvSpPr>
            <p:cNvPr id="7284" name="Rectangle 172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5" name="Rectangle 173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6" name="Text Box 174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260" name="Group 175"/>
          <p:cNvGrpSpPr>
            <a:grpSpLocks/>
          </p:cNvGrpSpPr>
          <p:nvPr/>
        </p:nvGrpSpPr>
        <p:grpSpPr bwMode="auto">
          <a:xfrm>
            <a:off x="4676775" y="3021013"/>
            <a:ext cx="1511300" cy="338137"/>
            <a:chOff x="3879" y="1604"/>
            <a:chExt cx="952" cy="213"/>
          </a:xfrm>
        </p:grpSpPr>
        <p:sp>
          <p:nvSpPr>
            <p:cNvPr id="7281" name="Rectangle 176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2" name="Rectangle 177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3" name="Text Box 178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261" name="Group 179"/>
          <p:cNvGrpSpPr>
            <a:grpSpLocks/>
          </p:cNvGrpSpPr>
          <p:nvPr/>
        </p:nvGrpSpPr>
        <p:grpSpPr bwMode="auto">
          <a:xfrm>
            <a:off x="4667250" y="3432175"/>
            <a:ext cx="1511300" cy="338138"/>
            <a:chOff x="3879" y="1604"/>
            <a:chExt cx="952" cy="213"/>
          </a:xfrm>
        </p:grpSpPr>
        <p:sp>
          <p:nvSpPr>
            <p:cNvPr id="7278" name="Rectangle 180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9" name="Rectangle 181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0" name="Text Box 182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141" name="Object 347"/>
          <p:cNvGraphicFramePr>
            <a:graphicFrameLocks noChangeAspect="1"/>
          </p:cNvGraphicFramePr>
          <p:nvPr/>
        </p:nvGraphicFramePr>
        <p:xfrm>
          <a:off x="4791075" y="3062288"/>
          <a:ext cx="457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" name="Equation" r:id="rId17" imgW="457002" imgH="215806" progId="Equation.DSMT4">
                  <p:embed/>
                </p:oleObj>
              </mc:Choice>
              <mc:Fallback>
                <p:oleObj name="Equation" r:id="rId17" imgW="457002" imgH="215806" progId="Equation.DSMT4">
                  <p:embed/>
                  <p:pic>
                    <p:nvPicPr>
                      <p:cNvPr id="0" name="Object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062288"/>
                        <a:ext cx="457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466"/>
          <p:cNvGraphicFramePr>
            <a:graphicFrameLocks noChangeAspect="1"/>
          </p:cNvGraphicFramePr>
          <p:nvPr/>
        </p:nvGraphicFramePr>
        <p:xfrm>
          <a:off x="5708650" y="3062288"/>
          <a:ext cx="266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" name="Equation" r:id="rId19" imgW="266353" imgH="215619" progId="Equation.DSMT4">
                  <p:embed/>
                </p:oleObj>
              </mc:Choice>
              <mc:Fallback>
                <p:oleObj name="Equation" r:id="rId19" imgW="266353" imgH="215619" progId="Equation.DSMT4">
                  <p:embed/>
                  <p:pic>
                    <p:nvPicPr>
                      <p:cNvPr id="0" name="Object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3062288"/>
                        <a:ext cx="266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467"/>
          <p:cNvGraphicFramePr>
            <a:graphicFrameLocks noChangeAspect="1"/>
          </p:cNvGraphicFramePr>
          <p:nvPr/>
        </p:nvGraphicFramePr>
        <p:xfrm>
          <a:off x="4721225" y="3479800"/>
          <a:ext cx="571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" name="Equation" r:id="rId21" imgW="571252" imgH="215806" progId="Equation.DSMT4">
                  <p:embed/>
                </p:oleObj>
              </mc:Choice>
              <mc:Fallback>
                <p:oleObj name="Equation" r:id="rId21" imgW="571252" imgH="215806" progId="Equation.DSMT4">
                  <p:embed/>
                  <p:pic>
                    <p:nvPicPr>
                      <p:cNvPr id="0" name="Object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3479800"/>
                        <a:ext cx="571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469"/>
          <p:cNvGraphicFramePr>
            <a:graphicFrameLocks noChangeAspect="1"/>
          </p:cNvGraphicFramePr>
          <p:nvPr/>
        </p:nvGraphicFramePr>
        <p:xfrm>
          <a:off x="5694363" y="349250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" name="Equation" r:id="rId23" imgW="253780" imgH="203024" progId="Equation.DSMT4">
                  <p:embed/>
                </p:oleObj>
              </mc:Choice>
              <mc:Fallback>
                <p:oleObj name="Equation" r:id="rId23" imgW="253780" imgH="203024" progId="Equation.DSMT4">
                  <p:embed/>
                  <p:pic>
                    <p:nvPicPr>
                      <p:cNvPr id="0" name="Object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492500"/>
                        <a:ext cx="254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470"/>
          <p:cNvGraphicFramePr>
            <a:graphicFrameLocks noChangeAspect="1"/>
          </p:cNvGraphicFramePr>
          <p:nvPr/>
        </p:nvGraphicFramePr>
        <p:xfrm>
          <a:off x="4700588" y="3892550"/>
          <a:ext cx="596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" name="Equation" r:id="rId25" imgW="596641" imgH="215806" progId="Equation.DSMT4">
                  <p:embed/>
                </p:oleObj>
              </mc:Choice>
              <mc:Fallback>
                <p:oleObj name="Equation" r:id="rId25" imgW="596641" imgH="215806" progId="Equation.DSMT4">
                  <p:embed/>
                  <p:pic>
                    <p:nvPicPr>
                      <p:cNvPr id="0" name="Object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3892550"/>
                        <a:ext cx="596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472"/>
          <p:cNvGraphicFramePr>
            <a:graphicFrameLocks noChangeAspect="1"/>
          </p:cNvGraphicFramePr>
          <p:nvPr/>
        </p:nvGraphicFramePr>
        <p:xfrm>
          <a:off x="5688013" y="3854450"/>
          <a:ext cx="266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" name="Equation" r:id="rId27" imgW="266353" imgH="215619" progId="Equation.DSMT4">
                  <p:embed/>
                </p:oleObj>
              </mc:Choice>
              <mc:Fallback>
                <p:oleObj name="Equation" r:id="rId27" imgW="266353" imgH="215619" progId="Equation.DSMT4">
                  <p:embed/>
                  <p:pic>
                    <p:nvPicPr>
                      <p:cNvPr id="0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3854450"/>
                        <a:ext cx="266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473"/>
          <p:cNvGraphicFramePr>
            <a:graphicFrameLocks noChangeAspect="1"/>
          </p:cNvGraphicFramePr>
          <p:nvPr/>
        </p:nvGraphicFramePr>
        <p:xfrm>
          <a:off x="4764088" y="4267200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" name="Equation" r:id="rId29" imgW="469696" imgH="203112" progId="Equation.DSMT4">
                  <p:embed/>
                </p:oleObj>
              </mc:Choice>
              <mc:Fallback>
                <p:oleObj name="Equation" r:id="rId29" imgW="469696" imgH="203112" progId="Equation.DSMT4">
                  <p:embed/>
                  <p:pic>
                    <p:nvPicPr>
                      <p:cNvPr id="0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4267200"/>
                        <a:ext cx="4699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475"/>
          <p:cNvGraphicFramePr>
            <a:graphicFrameLocks noChangeAspect="1"/>
          </p:cNvGraphicFramePr>
          <p:nvPr/>
        </p:nvGraphicFramePr>
        <p:xfrm>
          <a:off x="5694363" y="4251325"/>
          <a:ext cx="25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4" name="Equation" r:id="rId31" imgW="253780" imgH="215713" progId="Equation.DSMT4">
                  <p:embed/>
                </p:oleObj>
              </mc:Choice>
              <mc:Fallback>
                <p:oleObj name="Equation" r:id="rId31" imgW="253780" imgH="215713" progId="Equation.DSMT4">
                  <p:embed/>
                  <p:pic>
                    <p:nvPicPr>
                      <p:cNvPr id="0" name="Object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4251325"/>
                        <a:ext cx="25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476"/>
          <p:cNvGraphicFramePr>
            <a:graphicFrameLocks noChangeAspect="1"/>
          </p:cNvGraphicFramePr>
          <p:nvPr/>
        </p:nvGraphicFramePr>
        <p:xfrm>
          <a:off x="4730750" y="4660900"/>
          <a:ext cx="508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" name="Equation" r:id="rId33" imgW="507780" imgH="215806" progId="Equation.DSMT4">
                  <p:embed/>
                </p:oleObj>
              </mc:Choice>
              <mc:Fallback>
                <p:oleObj name="Equation" r:id="rId33" imgW="507780" imgH="215806" progId="Equation.DSMT4">
                  <p:embed/>
                  <p:pic>
                    <p:nvPicPr>
                      <p:cNvPr id="0" name="Object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4660900"/>
                        <a:ext cx="508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478"/>
          <p:cNvGraphicFramePr>
            <a:graphicFrameLocks noChangeAspect="1"/>
          </p:cNvGraphicFramePr>
          <p:nvPr/>
        </p:nvGraphicFramePr>
        <p:xfrm>
          <a:off x="5730875" y="46609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" name="Equation" r:id="rId35" imgW="152268" imgH="215713" progId="Equation.DSMT4">
                  <p:embed/>
                </p:oleObj>
              </mc:Choice>
              <mc:Fallback>
                <p:oleObj name="Equation" r:id="rId35" imgW="152268" imgH="215713" progId="Equation.DSMT4">
                  <p:embed/>
                  <p:pic>
                    <p:nvPicPr>
                      <p:cNvPr id="0" name="Object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46609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479"/>
          <p:cNvGraphicFramePr>
            <a:graphicFrameLocks noChangeAspect="1"/>
          </p:cNvGraphicFramePr>
          <p:nvPr/>
        </p:nvGraphicFramePr>
        <p:xfrm>
          <a:off x="4757738" y="5049838"/>
          <a:ext cx="482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" name="Equation" r:id="rId37" imgW="482181" imgH="215713" progId="Equation.DSMT4">
                  <p:embed/>
                </p:oleObj>
              </mc:Choice>
              <mc:Fallback>
                <p:oleObj name="Equation" r:id="rId37" imgW="482181" imgH="215713" progId="Equation.DSMT4">
                  <p:embed/>
                  <p:pic>
                    <p:nvPicPr>
                      <p:cNvPr id="0" name="Object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5049838"/>
                        <a:ext cx="482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481"/>
          <p:cNvGraphicFramePr>
            <a:graphicFrameLocks noChangeAspect="1"/>
          </p:cNvGraphicFramePr>
          <p:nvPr/>
        </p:nvGraphicFramePr>
        <p:xfrm>
          <a:off x="5688013" y="5073650"/>
          <a:ext cx="266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" name="Equation" r:id="rId39" imgW="266353" imgH="215619" progId="Equation.DSMT4">
                  <p:embed/>
                </p:oleObj>
              </mc:Choice>
              <mc:Fallback>
                <p:oleObj name="Equation" r:id="rId39" imgW="266353" imgH="215619" progId="Equation.DSMT4">
                  <p:embed/>
                  <p:pic>
                    <p:nvPicPr>
                      <p:cNvPr id="0" name="Object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5073650"/>
                        <a:ext cx="266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482"/>
          <p:cNvGraphicFramePr>
            <a:graphicFrameLocks noChangeAspect="1"/>
          </p:cNvGraphicFramePr>
          <p:nvPr/>
        </p:nvGraphicFramePr>
        <p:xfrm>
          <a:off x="4684713" y="5440363"/>
          <a:ext cx="596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" name="Equation" r:id="rId41" imgW="596641" imgH="215806" progId="Equation.DSMT4">
                  <p:embed/>
                </p:oleObj>
              </mc:Choice>
              <mc:Fallback>
                <p:oleObj name="Equation" r:id="rId41" imgW="596641" imgH="215806" progId="Equation.DSMT4">
                  <p:embed/>
                  <p:pic>
                    <p:nvPicPr>
                      <p:cNvPr id="0" name="Object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5440363"/>
                        <a:ext cx="596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484"/>
          <p:cNvGraphicFramePr>
            <a:graphicFrameLocks noChangeAspect="1"/>
          </p:cNvGraphicFramePr>
          <p:nvPr/>
        </p:nvGraphicFramePr>
        <p:xfrm>
          <a:off x="5673725" y="5432425"/>
          <a:ext cx="266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0" name="Equation" r:id="rId43" imgW="266353" imgH="215619" progId="Equation.DSMT4">
                  <p:embed/>
                </p:oleObj>
              </mc:Choice>
              <mc:Fallback>
                <p:oleObj name="Equation" r:id="rId43" imgW="266353" imgH="215619" progId="Equation.DSMT4">
                  <p:embed/>
                  <p:pic>
                    <p:nvPicPr>
                      <p:cNvPr id="0" name="Object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432425"/>
                        <a:ext cx="266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485"/>
          <p:cNvGraphicFramePr>
            <a:graphicFrameLocks noChangeAspect="1"/>
          </p:cNvGraphicFramePr>
          <p:nvPr/>
        </p:nvGraphicFramePr>
        <p:xfrm>
          <a:off x="4692650" y="5824538"/>
          <a:ext cx="584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1" name="Equation" r:id="rId45" imgW="583693" imgH="215713" progId="Equation.DSMT4">
                  <p:embed/>
                </p:oleObj>
              </mc:Choice>
              <mc:Fallback>
                <p:oleObj name="Equation" r:id="rId45" imgW="583693" imgH="215713" progId="Equation.DSMT4">
                  <p:embed/>
                  <p:pic>
                    <p:nvPicPr>
                      <p:cNvPr id="0" name="Object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824538"/>
                        <a:ext cx="584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487"/>
          <p:cNvGraphicFramePr>
            <a:graphicFrameLocks noChangeAspect="1"/>
          </p:cNvGraphicFramePr>
          <p:nvPr/>
        </p:nvGraphicFramePr>
        <p:xfrm>
          <a:off x="5730875" y="58293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2" name="Equation" r:id="rId47" imgW="152268" imgH="215713" progId="Equation.DSMT4">
                  <p:embed/>
                </p:oleObj>
              </mc:Choice>
              <mc:Fallback>
                <p:oleObj name="Equation" r:id="rId47" imgW="152268" imgH="215713" progId="Equation.DSMT4">
                  <p:embed/>
                  <p:pic>
                    <p:nvPicPr>
                      <p:cNvPr id="0" name="Object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58293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144"/>
          <p:cNvSpPr/>
          <p:nvPr/>
        </p:nvSpPr>
        <p:spPr>
          <a:xfrm>
            <a:off x="0" y="-14288"/>
            <a:ext cx="2925763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2</a:t>
            </a:r>
          </a:p>
        </p:txBody>
      </p:sp>
      <p:sp>
        <p:nvSpPr>
          <p:cNvPr id="8196" name="Text Box 1302"/>
          <p:cNvSpPr txBox="1">
            <a:spLocks noChangeArrowheads="1"/>
          </p:cNvSpPr>
          <p:nvPr/>
        </p:nvSpPr>
        <p:spPr bwMode="auto">
          <a:xfrm>
            <a:off x="-6350" y="247650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200" b="1" u="sng">
                <a:solidFill>
                  <a:srgbClr val="000000"/>
                </a:solidFill>
                <a:latin typeface="Arial" panose="020B0604020202020204" pitchFamily="34" charset="0"/>
              </a:rPr>
              <a:t>equation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declares an equal relationship between two expressions.</a:t>
            </a:r>
          </a:p>
          <a:p>
            <a:pPr defTabSz="914400" eaLnBrk="1" hangingPunct="1"/>
            <a:r>
              <a:rPr lang="en-US" altLang="en-US" sz="1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In math, the word “</a:t>
            </a:r>
            <a:r>
              <a:rPr lang="en-US" altLang="en-US" sz="1200" b="1" i="1">
                <a:solidFill>
                  <a:srgbClr val="000000"/>
                </a:solidFill>
                <a:latin typeface="Gill Sans MT" panose="020B0502020104020203" pitchFamily="34" charset="0"/>
              </a:rPr>
              <a:t>is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” means “</a:t>
            </a:r>
            <a:r>
              <a:rPr lang="en-US" altLang="en-US" sz="1200" b="1" i="1">
                <a:solidFill>
                  <a:srgbClr val="000000"/>
                </a:solidFill>
                <a:latin typeface="Gill Sans MT" panose="020B0502020104020203" pitchFamily="34" charset="0"/>
              </a:rPr>
              <a:t>equals =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.”</a:t>
            </a:r>
            <a:endParaRPr lang="en-US" altLang="en-US" sz="1200"/>
          </a:p>
        </p:txBody>
      </p:sp>
      <p:grpSp>
        <p:nvGrpSpPr>
          <p:cNvPr id="8197" name="Group 35"/>
          <p:cNvGrpSpPr>
            <a:grpSpLocks/>
          </p:cNvGrpSpPr>
          <p:nvPr/>
        </p:nvGrpSpPr>
        <p:grpSpPr bwMode="auto">
          <a:xfrm>
            <a:off x="6143625" y="46038"/>
            <a:ext cx="3148013" cy="981075"/>
            <a:chOff x="6143553" y="127375"/>
            <a:chExt cx="3147591" cy="980382"/>
          </a:xfrm>
        </p:grpSpPr>
        <p:grpSp>
          <p:nvGrpSpPr>
            <p:cNvPr id="8289" name="Group 10"/>
            <p:cNvGrpSpPr>
              <a:grpSpLocks/>
            </p:cNvGrpSpPr>
            <p:nvPr/>
          </p:nvGrpSpPr>
          <p:grpSpPr bwMode="auto">
            <a:xfrm>
              <a:off x="6257737" y="155300"/>
              <a:ext cx="3033407" cy="952457"/>
              <a:chOff x="4608031" y="916236"/>
              <a:chExt cx="4491350" cy="3459030"/>
            </a:xfrm>
          </p:grpSpPr>
          <p:sp>
            <p:nvSpPr>
              <p:cNvPr id="52" name="Rectangle 3"/>
              <p:cNvSpPr/>
              <p:nvPr/>
            </p:nvSpPr>
            <p:spPr>
              <a:xfrm>
                <a:off x="4608031" y="999995"/>
                <a:ext cx="4491350" cy="337527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3" name="Rectangle 21"/>
              <p:cNvSpPr/>
              <p:nvPr/>
            </p:nvSpPr>
            <p:spPr>
              <a:xfrm>
                <a:off x="4608181" y="918522"/>
                <a:ext cx="3992962" cy="28921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39" name="Tape"/>
            <p:cNvSpPr/>
            <p:nvPr/>
          </p:nvSpPr>
          <p:spPr bwMode="auto">
            <a:xfrm rot="3421669">
              <a:off x="6299964" y="-29036"/>
              <a:ext cx="220506" cy="533328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291" name="Group 39"/>
            <p:cNvGrpSpPr>
              <a:grpSpLocks/>
            </p:cNvGrpSpPr>
            <p:nvPr/>
          </p:nvGrpSpPr>
          <p:grpSpPr bwMode="auto">
            <a:xfrm>
              <a:off x="6843713" y="391668"/>
              <a:ext cx="1724944" cy="456418"/>
              <a:chOff x="1486271" y="1071358"/>
              <a:chExt cx="1724944" cy="456418"/>
            </a:xfrm>
          </p:grpSpPr>
          <p:sp>
            <p:nvSpPr>
              <p:cNvPr id="8293" name="Rectangle 48"/>
              <p:cNvSpPr>
                <a:spLocks noChangeArrowheads="1"/>
              </p:cNvSpPr>
              <p:nvPr/>
            </p:nvSpPr>
            <p:spPr bwMode="auto">
              <a:xfrm>
                <a:off x="1486271" y="1251192"/>
                <a:ext cx="745774" cy="257203"/>
              </a:xfrm>
              <a:prstGeom prst="rect">
                <a:avLst/>
              </a:prstGeom>
              <a:solidFill>
                <a:srgbClr val="008000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4" name="Rectangle 49"/>
              <p:cNvSpPr>
                <a:spLocks noChangeArrowheads="1"/>
              </p:cNvSpPr>
              <p:nvPr/>
            </p:nvSpPr>
            <p:spPr bwMode="auto">
              <a:xfrm>
                <a:off x="2461123" y="1251190"/>
                <a:ext cx="745625" cy="254029"/>
              </a:xfrm>
              <a:prstGeom prst="rect">
                <a:avLst/>
              </a:prstGeom>
              <a:solidFill>
                <a:srgbClr val="0000FF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5" name="Text Box 51"/>
              <p:cNvSpPr txBox="1">
                <a:spLocks noChangeArrowheads="1"/>
              </p:cNvSpPr>
              <p:nvPr/>
            </p:nvSpPr>
            <p:spPr bwMode="auto">
              <a:xfrm>
                <a:off x="1500533" y="1071358"/>
                <a:ext cx="7477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8296" name="Text Box 52"/>
              <p:cNvSpPr txBox="1">
                <a:spLocks noChangeArrowheads="1"/>
              </p:cNvSpPr>
              <p:nvPr/>
            </p:nvSpPr>
            <p:spPr bwMode="auto">
              <a:xfrm>
                <a:off x="2463502" y="1071358"/>
                <a:ext cx="7477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7030A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7030A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8297" name="Text Box 41"/>
              <p:cNvSpPr txBox="1">
                <a:spLocks noChangeArrowheads="1"/>
              </p:cNvSpPr>
              <p:nvPr/>
            </p:nvSpPr>
            <p:spPr bwMode="auto">
              <a:xfrm>
                <a:off x="1514822" y="1191226"/>
                <a:ext cx="1485326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i="1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x</a:t>
                </a:r>
                <a:r>
                  <a:rPr lang="en-US" altLang="en-US" sz="200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+ 4  </a:t>
                </a:r>
                <a:r>
                  <a:rPr lang="en-US" altLang="en-US" sz="2000" b="1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</a:t>
                </a:r>
                <a:r>
                  <a:rPr lang="en-US" altLang="en-US" sz="200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7 </a:t>
                </a:r>
              </a:p>
              <a:p>
                <a:pPr eaLnBrk="1" hangingPunct="1"/>
                <a:endParaRPr lang="en-US" altLang="en-US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8292" name="Text Box 207"/>
            <p:cNvSpPr txBox="1">
              <a:spLocks noChangeArrowheads="1"/>
            </p:cNvSpPr>
            <p:nvPr/>
          </p:nvSpPr>
          <p:spPr bwMode="auto">
            <a:xfrm>
              <a:off x="7301823" y="137196"/>
              <a:ext cx="8079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Equation</a:t>
              </a:r>
            </a:p>
          </p:txBody>
        </p:sp>
      </p:grpSp>
      <p:grpSp>
        <p:nvGrpSpPr>
          <p:cNvPr id="8198" name="Group 53"/>
          <p:cNvGrpSpPr>
            <a:grpSpLocks/>
          </p:cNvGrpSpPr>
          <p:nvPr/>
        </p:nvGrpSpPr>
        <p:grpSpPr bwMode="auto">
          <a:xfrm>
            <a:off x="0" y="917575"/>
            <a:ext cx="7094538" cy="1778000"/>
            <a:chOff x="0" y="917113"/>
            <a:chExt cx="7094538" cy="1778462"/>
          </a:xfrm>
        </p:grpSpPr>
        <p:pic>
          <p:nvPicPr>
            <p:cNvPr id="8280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7113"/>
              <a:ext cx="7094538" cy="177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Rectangle 55"/>
            <p:cNvSpPr/>
            <p:nvPr/>
          </p:nvSpPr>
          <p:spPr bwMode="auto">
            <a:xfrm>
              <a:off x="433388" y="1260102"/>
              <a:ext cx="6242050" cy="138466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written sentence carefully.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 the variable and known amounts. (underline)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 the operation clue words. (circle)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where the equal sign will be written.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Hint: “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” means “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equals =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.“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the written description to write the equation.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equation aloud.</a:t>
              </a:r>
            </a:p>
          </p:txBody>
        </p:sp>
        <p:sp>
          <p:nvSpPr>
            <p:cNvPr id="57" name="Rectangle 1112"/>
            <p:cNvSpPr>
              <a:spLocks noChangeArrowheads="1"/>
            </p:cNvSpPr>
            <p:nvPr/>
          </p:nvSpPr>
          <p:spPr bwMode="auto">
            <a:xfrm>
              <a:off x="180975" y="1031443"/>
              <a:ext cx="1576388" cy="30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Write equations.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82575" y="1307739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82575" y="1973075"/>
              <a:ext cx="173038" cy="17308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82575" y="2182680"/>
              <a:ext cx="173038" cy="17308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82575" y="2390696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46100" y="1539575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a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46100" y="1752355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b</a:t>
              </a:r>
            </a:p>
          </p:txBody>
        </p:sp>
      </p:grpSp>
      <p:grpSp>
        <p:nvGrpSpPr>
          <p:cNvPr id="8199" name="Group 63"/>
          <p:cNvGrpSpPr>
            <a:grpSpLocks/>
          </p:cNvGrpSpPr>
          <p:nvPr/>
        </p:nvGrpSpPr>
        <p:grpSpPr bwMode="auto">
          <a:xfrm>
            <a:off x="6742113" y="1004888"/>
            <a:ext cx="2190750" cy="1735137"/>
            <a:chOff x="6742113" y="947738"/>
            <a:chExt cx="2190750" cy="173643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742113" y="947738"/>
              <a:ext cx="2184400" cy="173643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spcAft>
                  <a:spcPts val="600"/>
                </a:spcAft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identify the variable, known amounts, and operations? </a:t>
              </a:r>
            </a:p>
            <a:p>
              <a:pPr>
                <a:spcAft>
                  <a:spcPts val="600"/>
                </a:spcAft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determine where the equal sign would be written? </a:t>
              </a:r>
            </a:p>
            <a:p>
              <a:pPr>
                <a:spcAft>
                  <a:spcPts val="600"/>
                </a:spcAft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write the equation? 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748463" y="947738"/>
              <a:ext cx="2184400" cy="2319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808788" y="1235290"/>
              <a:ext cx="173037" cy="1731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808788" y="1762733"/>
              <a:ext cx="187325" cy="18746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5000" lnSpcReduction="20000"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808788" y="2304476"/>
              <a:ext cx="187325" cy="18746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5000" lnSpcReduction="20000"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aphicFrame>
        <p:nvGraphicFramePr>
          <p:cNvPr id="86" name="Group 193"/>
          <p:cNvGraphicFramePr>
            <a:graphicFrameLocks noGrp="1"/>
          </p:cNvGraphicFramePr>
          <p:nvPr/>
        </p:nvGraphicFramePr>
        <p:xfrm>
          <a:off x="92075" y="2971800"/>
          <a:ext cx="7497763" cy="2011364"/>
        </p:xfrm>
        <a:graphic>
          <a:graphicData uri="http://schemas.openxmlformats.org/drawingml/2006/table">
            <a:tbl>
              <a:tblPr/>
              <a:tblGrid>
                <a:gridCol w="566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Written Description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Equation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1. The sum of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and 13 is 14 minus the same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). </a:t>
                      </a: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2. The product of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and 7 is 42 divided by the same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 </a:t>
                      </a: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3.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less than 27 is 82 divided by that same number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(f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 </a:t>
                      </a: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4. 22 less than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 is 19 times that same number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(m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 </a:t>
                      </a: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91444" marR="91444"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7" name="AutoShape 446"/>
          <p:cNvSpPr>
            <a:spLocks noChangeArrowheads="1"/>
          </p:cNvSpPr>
          <p:nvPr/>
        </p:nvSpPr>
        <p:spPr bwMode="auto">
          <a:xfrm>
            <a:off x="695325" y="3319463"/>
            <a:ext cx="40957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Text Box 496"/>
          <p:cNvSpPr txBox="1">
            <a:spLocks noChangeArrowheads="1"/>
          </p:cNvSpPr>
          <p:nvPr/>
        </p:nvSpPr>
        <p:spPr bwMode="auto">
          <a:xfrm>
            <a:off x="2941638" y="3306763"/>
            <a:ext cx="133350" cy="2746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grpSp>
        <p:nvGrpSpPr>
          <p:cNvPr id="8222" name="Group 175"/>
          <p:cNvGrpSpPr>
            <a:grpSpLocks/>
          </p:cNvGrpSpPr>
          <p:nvPr/>
        </p:nvGrpSpPr>
        <p:grpSpPr bwMode="auto">
          <a:xfrm>
            <a:off x="5932488" y="3295650"/>
            <a:ext cx="1511300" cy="338138"/>
            <a:chOff x="3879" y="1604"/>
            <a:chExt cx="952" cy="213"/>
          </a:xfrm>
        </p:grpSpPr>
        <p:sp>
          <p:nvSpPr>
            <p:cNvPr id="8272" name="Rectangle 176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3" name="Rectangle 177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4" name="Text Box 178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93" name="Object 347"/>
          <p:cNvGraphicFramePr>
            <a:graphicFrameLocks noChangeAspect="1"/>
          </p:cNvGraphicFramePr>
          <p:nvPr/>
        </p:nvGraphicFramePr>
        <p:xfrm>
          <a:off x="5980113" y="3336925"/>
          <a:ext cx="571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" name="Equation" r:id="rId7" imgW="571252" imgH="215806" progId="Equation.DSMT4">
                  <p:embed/>
                </p:oleObj>
              </mc:Choice>
              <mc:Fallback>
                <p:oleObj name="Equation" r:id="rId7" imgW="571252" imgH="215806" progId="Equation.DSMT4">
                  <p:embed/>
                  <p:pic>
                    <p:nvPicPr>
                      <p:cNvPr id="0" name="Object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3336925"/>
                        <a:ext cx="571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466"/>
          <p:cNvGraphicFramePr>
            <a:graphicFrameLocks noChangeAspect="1"/>
          </p:cNvGraphicFramePr>
          <p:nvPr/>
        </p:nvGraphicFramePr>
        <p:xfrm>
          <a:off x="6811963" y="3336925"/>
          <a:ext cx="571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" name="Equation" r:id="rId9" imgW="571252" imgH="215806" progId="Equation.DSMT4">
                  <p:embed/>
                </p:oleObj>
              </mc:Choice>
              <mc:Fallback>
                <p:oleObj name="Equation" r:id="rId9" imgW="571252" imgH="215806" progId="Equation.DSMT4">
                  <p:embed/>
                  <p:pic>
                    <p:nvPicPr>
                      <p:cNvPr id="0" name="Object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963" y="3336925"/>
                        <a:ext cx="571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AutoShape 446"/>
          <p:cNvSpPr>
            <a:spLocks noChangeArrowheads="1"/>
          </p:cNvSpPr>
          <p:nvPr/>
        </p:nvSpPr>
        <p:spPr bwMode="auto">
          <a:xfrm>
            <a:off x="3371850" y="3328988"/>
            <a:ext cx="506413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Text Box 496"/>
          <p:cNvSpPr txBox="1">
            <a:spLocks noChangeArrowheads="1"/>
          </p:cNvSpPr>
          <p:nvPr/>
        </p:nvSpPr>
        <p:spPr bwMode="auto">
          <a:xfrm>
            <a:off x="3100388" y="3711575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grpSp>
        <p:nvGrpSpPr>
          <p:cNvPr id="8227" name="Group 175"/>
          <p:cNvGrpSpPr>
            <a:grpSpLocks/>
          </p:cNvGrpSpPr>
          <p:nvPr/>
        </p:nvGrpSpPr>
        <p:grpSpPr bwMode="auto">
          <a:xfrm>
            <a:off x="5932488" y="3757613"/>
            <a:ext cx="1511300" cy="338137"/>
            <a:chOff x="3879" y="1604"/>
            <a:chExt cx="952" cy="213"/>
          </a:xfrm>
        </p:grpSpPr>
        <p:sp>
          <p:nvSpPr>
            <p:cNvPr id="8269" name="Rectangle 176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0" name="Rectangle 177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1" name="Text Box 178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01" name="Line 422"/>
          <p:cNvSpPr>
            <a:spLocks noChangeShapeType="1"/>
          </p:cNvSpPr>
          <p:nvPr/>
        </p:nvSpPr>
        <p:spPr bwMode="auto">
          <a:xfrm>
            <a:off x="2119313" y="35385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422"/>
          <p:cNvSpPr>
            <a:spLocks noChangeShapeType="1"/>
          </p:cNvSpPr>
          <p:nvPr/>
        </p:nvSpPr>
        <p:spPr bwMode="auto">
          <a:xfrm>
            <a:off x="2725738" y="3548063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422"/>
          <p:cNvSpPr>
            <a:spLocks noChangeShapeType="1"/>
          </p:cNvSpPr>
          <p:nvPr/>
        </p:nvSpPr>
        <p:spPr bwMode="auto">
          <a:xfrm>
            <a:off x="3159125" y="3548063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422"/>
          <p:cNvSpPr>
            <a:spLocks noChangeShapeType="1"/>
          </p:cNvSpPr>
          <p:nvPr/>
        </p:nvSpPr>
        <p:spPr bwMode="auto">
          <a:xfrm>
            <a:off x="5362575" y="35385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422"/>
          <p:cNvSpPr>
            <a:spLocks noChangeShapeType="1"/>
          </p:cNvSpPr>
          <p:nvPr/>
        </p:nvSpPr>
        <p:spPr bwMode="auto">
          <a:xfrm>
            <a:off x="2386013" y="39195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422"/>
          <p:cNvSpPr>
            <a:spLocks noChangeShapeType="1"/>
          </p:cNvSpPr>
          <p:nvPr/>
        </p:nvSpPr>
        <p:spPr bwMode="auto">
          <a:xfrm>
            <a:off x="2906713" y="39195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422"/>
          <p:cNvSpPr>
            <a:spLocks noChangeShapeType="1"/>
          </p:cNvSpPr>
          <p:nvPr/>
        </p:nvSpPr>
        <p:spPr bwMode="auto">
          <a:xfrm>
            <a:off x="3300413" y="39322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422"/>
          <p:cNvSpPr>
            <a:spLocks noChangeShapeType="1"/>
          </p:cNvSpPr>
          <p:nvPr/>
        </p:nvSpPr>
        <p:spPr bwMode="auto">
          <a:xfrm>
            <a:off x="1052513" y="41354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/>
        </p:nvGraphicFramePr>
        <p:xfrm>
          <a:off x="6061075" y="3813175"/>
          <a:ext cx="406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" name="Equation" r:id="rId11" imgW="406048" imgH="215713" progId="Equation.DSMT4">
                  <p:embed/>
                </p:oleObj>
              </mc:Choice>
              <mc:Fallback>
                <p:oleObj name="Equation" r:id="rId11" imgW="406048" imgH="215713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3813175"/>
                        <a:ext cx="406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/>
        </p:nvGraphicFramePr>
        <p:xfrm>
          <a:off x="6802438" y="3800475"/>
          <a:ext cx="571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" name="Equation" r:id="rId13" imgW="571252" imgH="215806" progId="Equation.DSMT4">
                  <p:embed/>
                </p:oleObj>
              </mc:Choice>
              <mc:Fallback>
                <p:oleObj name="Equation" r:id="rId13" imgW="571252" imgH="215806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3800475"/>
                        <a:ext cx="571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AutoShape 446"/>
          <p:cNvSpPr>
            <a:spLocks noChangeArrowheads="1"/>
          </p:cNvSpPr>
          <p:nvPr/>
        </p:nvSpPr>
        <p:spPr bwMode="auto">
          <a:xfrm>
            <a:off x="682625" y="3713163"/>
            <a:ext cx="68897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446"/>
          <p:cNvSpPr>
            <a:spLocks noChangeArrowheads="1"/>
          </p:cNvSpPr>
          <p:nvPr/>
        </p:nvSpPr>
        <p:spPr bwMode="auto">
          <a:xfrm>
            <a:off x="3482975" y="3706813"/>
            <a:ext cx="68897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446"/>
          <p:cNvSpPr>
            <a:spLocks noChangeArrowheads="1"/>
          </p:cNvSpPr>
          <p:nvPr/>
        </p:nvSpPr>
        <p:spPr bwMode="auto">
          <a:xfrm>
            <a:off x="1362075" y="4233863"/>
            <a:ext cx="77152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446"/>
          <p:cNvSpPr>
            <a:spLocks noChangeArrowheads="1"/>
          </p:cNvSpPr>
          <p:nvPr/>
        </p:nvSpPr>
        <p:spPr bwMode="auto">
          <a:xfrm>
            <a:off x="2784475" y="4227513"/>
            <a:ext cx="65722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446"/>
          <p:cNvSpPr>
            <a:spLocks noChangeArrowheads="1"/>
          </p:cNvSpPr>
          <p:nvPr/>
        </p:nvSpPr>
        <p:spPr bwMode="auto">
          <a:xfrm>
            <a:off x="593725" y="4614863"/>
            <a:ext cx="77152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446"/>
          <p:cNvSpPr>
            <a:spLocks noChangeArrowheads="1"/>
          </p:cNvSpPr>
          <p:nvPr/>
        </p:nvSpPr>
        <p:spPr bwMode="auto">
          <a:xfrm>
            <a:off x="2879725" y="4614863"/>
            <a:ext cx="504825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Line 422"/>
          <p:cNvSpPr>
            <a:spLocks noChangeShapeType="1"/>
          </p:cNvSpPr>
          <p:nvPr/>
        </p:nvSpPr>
        <p:spPr bwMode="auto">
          <a:xfrm>
            <a:off x="1179513" y="445928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422"/>
          <p:cNvSpPr>
            <a:spLocks noChangeShapeType="1"/>
          </p:cNvSpPr>
          <p:nvPr/>
        </p:nvSpPr>
        <p:spPr bwMode="auto">
          <a:xfrm>
            <a:off x="2151063" y="444658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422"/>
          <p:cNvSpPr>
            <a:spLocks noChangeShapeType="1"/>
          </p:cNvSpPr>
          <p:nvPr/>
        </p:nvSpPr>
        <p:spPr bwMode="auto">
          <a:xfrm>
            <a:off x="2570163" y="444658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422"/>
          <p:cNvSpPr>
            <a:spLocks noChangeShapeType="1"/>
          </p:cNvSpPr>
          <p:nvPr/>
        </p:nvSpPr>
        <p:spPr bwMode="auto">
          <a:xfrm>
            <a:off x="5154613" y="44402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422"/>
          <p:cNvSpPr>
            <a:spLocks noChangeShapeType="1"/>
          </p:cNvSpPr>
          <p:nvPr/>
        </p:nvSpPr>
        <p:spPr bwMode="auto">
          <a:xfrm>
            <a:off x="4900613" y="48593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22"/>
          <p:cNvSpPr>
            <a:spLocks noChangeShapeType="1"/>
          </p:cNvSpPr>
          <p:nvPr/>
        </p:nvSpPr>
        <p:spPr bwMode="auto">
          <a:xfrm>
            <a:off x="2709863" y="48339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422"/>
          <p:cNvSpPr>
            <a:spLocks noChangeShapeType="1"/>
          </p:cNvSpPr>
          <p:nvPr/>
        </p:nvSpPr>
        <p:spPr bwMode="auto">
          <a:xfrm>
            <a:off x="2239963" y="485298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422"/>
          <p:cNvSpPr>
            <a:spLocks noChangeShapeType="1"/>
          </p:cNvSpPr>
          <p:nvPr/>
        </p:nvSpPr>
        <p:spPr bwMode="auto">
          <a:xfrm>
            <a:off x="373063" y="4846638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Text Box 496"/>
          <p:cNvSpPr txBox="1">
            <a:spLocks noChangeArrowheads="1"/>
          </p:cNvSpPr>
          <p:nvPr/>
        </p:nvSpPr>
        <p:spPr bwMode="auto">
          <a:xfrm>
            <a:off x="2397125" y="4221163"/>
            <a:ext cx="133350" cy="2746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26" name="Text Box 496"/>
          <p:cNvSpPr txBox="1">
            <a:spLocks noChangeArrowheads="1"/>
          </p:cNvSpPr>
          <p:nvPr/>
        </p:nvSpPr>
        <p:spPr bwMode="auto">
          <a:xfrm>
            <a:off x="2484438" y="4625975"/>
            <a:ext cx="133350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grpSp>
        <p:nvGrpSpPr>
          <p:cNvPr id="8254" name="Group 175"/>
          <p:cNvGrpSpPr>
            <a:grpSpLocks/>
          </p:cNvGrpSpPr>
          <p:nvPr/>
        </p:nvGrpSpPr>
        <p:grpSpPr bwMode="auto">
          <a:xfrm>
            <a:off x="5932488" y="4238625"/>
            <a:ext cx="1511300" cy="338138"/>
            <a:chOff x="3879" y="1604"/>
            <a:chExt cx="952" cy="213"/>
          </a:xfrm>
        </p:grpSpPr>
        <p:sp>
          <p:nvSpPr>
            <p:cNvPr id="8266" name="Rectangle 176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67" name="Rectangle 177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68" name="Text Box 178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131" name="Object 130"/>
          <p:cNvGraphicFramePr>
            <a:graphicFrameLocks noChangeAspect="1"/>
          </p:cNvGraphicFramePr>
          <p:nvPr/>
        </p:nvGraphicFramePr>
        <p:xfrm>
          <a:off x="5984875" y="4300538"/>
          <a:ext cx="558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" name="Equation" r:id="rId15" imgW="558558" imgH="203112" progId="Equation.DSMT4">
                  <p:embed/>
                </p:oleObj>
              </mc:Choice>
              <mc:Fallback>
                <p:oleObj name="Equation" r:id="rId15" imgW="558558" imgH="203112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300538"/>
                        <a:ext cx="558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31"/>
          <p:cNvGraphicFramePr>
            <a:graphicFrameLocks noChangeAspect="1"/>
          </p:cNvGraphicFramePr>
          <p:nvPr/>
        </p:nvGraphicFramePr>
        <p:xfrm>
          <a:off x="6815138" y="4281488"/>
          <a:ext cx="546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Equation" r:id="rId17" imgW="545626" imgH="215713" progId="Equation.DSMT4">
                  <p:embed/>
                </p:oleObj>
              </mc:Choice>
              <mc:Fallback>
                <p:oleObj name="Equation" r:id="rId17" imgW="545626" imgH="215713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4281488"/>
                        <a:ext cx="5461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57" name="Group 175"/>
          <p:cNvGrpSpPr>
            <a:grpSpLocks/>
          </p:cNvGrpSpPr>
          <p:nvPr/>
        </p:nvGrpSpPr>
        <p:grpSpPr bwMode="auto">
          <a:xfrm>
            <a:off x="5932488" y="4614863"/>
            <a:ext cx="1511300" cy="338137"/>
            <a:chOff x="3879" y="1604"/>
            <a:chExt cx="952" cy="213"/>
          </a:xfrm>
        </p:grpSpPr>
        <p:sp>
          <p:nvSpPr>
            <p:cNvPr id="8263" name="Rectangle 176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64" name="Rectangle 177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65" name="Text Box 178"/>
            <p:cNvSpPr txBox="1">
              <a:spLocks noChangeArrowheads="1"/>
            </p:cNvSpPr>
            <p:nvPr/>
          </p:nvSpPr>
          <p:spPr bwMode="auto">
            <a:xfrm>
              <a:off x="4308" y="1604"/>
              <a:ext cx="1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137" name="Object 136"/>
          <p:cNvGraphicFramePr>
            <a:graphicFrameLocks noChangeAspect="1"/>
          </p:cNvGraphicFramePr>
          <p:nvPr/>
        </p:nvGraphicFramePr>
        <p:xfrm>
          <a:off x="5959475" y="4676775"/>
          <a:ext cx="609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" name="Equation" r:id="rId19" imgW="609336" imgH="203112" progId="Equation.DSMT4">
                  <p:embed/>
                </p:oleObj>
              </mc:Choice>
              <mc:Fallback>
                <p:oleObj name="Equation" r:id="rId19" imgW="609336" imgH="203112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4676775"/>
                        <a:ext cx="609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137"/>
          <p:cNvGraphicFramePr>
            <a:graphicFrameLocks noChangeAspect="1"/>
          </p:cNvGraphicFramePr>
          <p:nvPr/>
        </p:nvGraphicFramePr>
        <p:xfrm>
          <a:off x="6783388" y="4657725"/>
          <a:ext cx="609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" name="Equation" r:id="rId21" imgW="609336" imgH="215806" progId="Equation.DSMT4">
                  <p:embed/>
                </p:oleObj>
              </mc:Choice>
              <mc:Fallback>
                <p:oleObj name="Equation" r:id="rId21" imgW="609336" imgH="215806" progId="Equation.DSMT4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4657725"/>
                        <a:ext cx="609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661275" y="3721100"/>
          <a:ext cx="698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" name="Equation" r:id="rId23" imgW="698197" imgH="406224" progId="Equation.DSMT4">
                  <p:embed/>
                </p:oleObj>
              </mc:Choice>
              <mc:Fallback>
                <p:oleObj name="Equation" r:id="rId23" imgW="698197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3721100"/>
                        <a:ext cx="698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138"/>
          <p:cNvGraphicFramePr>
            <a:graphicFrameLocks noChangeAspect="1"/>
          </p:cNvGraphicFramePr>
          <p:nvPr/>
        </p:nvGraphicFramePr>
        <p:xfrm>
          <a:off x="7643813" y="4186238"/>
          <a:ext cx="97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" name="Equation" r:id="rId25" imgW="977476" imgH="406224" progId="Equation.DSMT4">
                  <p:embed/>
                </p:oleObj>
              </mc:Choice>
              <mc:Fallback>
                <p:oleObj name="Equation" r:id="rId25" imgW="977476" imgH="406224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4186238"/>
                        <a:ext cx="97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39"/>
          <p:cNvGraphicFramePr>
            <a:graphicFrameLocks noChangeAspect="1"/>
          </p:cNvGraphicFramePr>
          <p:nvPr/>
        </p:nvGraphicFramePr>
        <p:xfrm>
          <a:off x="7624763" y="4672013"/>
          <a:ext cx="1244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Equation" r:id="rId27" imgW="1244060" imgH="215806" progId="Equation.DSMT4">
                  <p:embed/>
                </p:oleObj>
              </mc:Choice>
              <mc:Fallback>
                <p:oleObj name="Equation" r:id="rId27" imgW="1244060" imgH="215806" progId="Equation.DSMT4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672013"/>
                        <a:ext cx="1244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5" grpId="0" animBg="1"/>
      <p:bldP spid="96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5" grpId="0" animBg="1"/>
      <p:bldP spid="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688975" y="777875"/>
            <a:ext cx="8153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</a:rPr>
              <a:t>Writing an equation will help you solve real-world problems.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688975" y="3003550"/>
            <a:ext cx="7620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</a:rPr>
              <a:t>Writing an equation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38125" y="790575"/>
            <a:ext cx="379413" cy="379413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6765925" y="3887788"/>
            <a:ext cx="2195513" cy="2043112"/>
            <a:chOff x="6765925" y="4094163"/>
            <a:chExt cx="2195513" cy="2044488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3"/>
              <a:ext cx="2190750" cy="204448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eaLnBrk="0" hangingPunct="0"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Does anyone else have another reason why it is relevant to write an equation that represents a written description? (Pair-Share)  Why is it relevant to write an equation that represents a written description? You may give me one of my reasons or one of your own. Which reason is more relevant to you? Why?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-1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28"/>
              <a:ext cx="2190750" cy="23193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38125" y="3054350"/>
            <a:ext cx="379413" cy="379413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0" y="0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1411288" y="3429000"/>
            <a:ext cx="4325937" cy="2560638"/>
            <a:chOff x="1434455" y="3520440"/>
            <a:chExt cx="2938162" cy="1871318"/>
          </a:xfrm>
        </p:grpSpPr>
        <p:pic>
          <p:nvPicPr>
            <p:cNvPr id="9230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Text Box 1302"/>
          <p:cNvSpPr txBox="1">
            <a:spLocks noChangeArrowheads="1"/>
          </p:cNvSpPr>
          <p:nvPr/>
        </p:nvSpPr>
        <p:spPr bwMode="auto">
          <a:xfrm>
            <a:off x="-6350" y="247650"/>
            <a:ext cx="6748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400" b="1" u="sng">
                <a:solidFill>
                  <a:srgbClr val="000000"/>
                </a:solidFill>
                <a:latin typeface="Arial" panose="020B0604020202020204" pitchFamily="34" charset="0"/>
              </a:rPr>
              <a:t>equation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declares an equal relationship between two expressions.</a:t>
            </a:r>
          </a:p>
        </p:txBody>
      </p:sp>
      <p:sp>
        <p:nvSpPr>
          <p:cNvPr id="9227" name="AutoShape 20"/>
          <p:cNvSpPr>
            <a:spLocks noChangeArrowheads="1"/>
          </p:cNvSpPr>
          <p:nvPr/>
        </p:nvSpPr>
        <p:spPr bwMode="auto">
          <a:xfrm>
            <a:off x="414338" y="1317625"/>
            <a:ext cx="6581775" cy="1533525"/>
          </a:xfrm>
          <a:prstGeom prst="roundRect">
            <a:avLst>
              <a:gd name="adj" fmla="val 7366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Gill Sans MT" panose="020B0502020104020203" pitchFamily="34" charset="0"/>
              </a:rPr>
              <a:t>The trip to San Francisco will cost $1000. If Joey wants to split the cost with his friends so that they only have to pay $200 each, how many people will be traveling to San Francisco? </a:t>
            </a:r>
          </a:p>
        </p:txBody>
      </p:sp>
      <p:graphicFrame>
        <p:nvGraphicFramePr>
          <p:cNvPr id="9228" name="Object 21"/>
          <p:cNvGraphicFramePr>
            <a:graphicFrameLocks noChangeAspect="1"/>
          </p:cNvGraphicFramePr>
          <p:nvPr/>
        </p:nvGraphicFramePr>
        <p:xfrm>
          <a:off x="2833688" y="2503488"/>
          <a:ext cx="1828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6" imgW="1828800" imgH="266700" progId="Equation.DSMT4">
                  <p:embed/>
                </p:oleObj>
              </mc:Choice>
              <mc:Fallback>
                <p:oleObj name="Equation" r:id="rId6" imgW="1828800" imgH="2667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2503488"/>
                        <a:ext cx="1828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608138" y="3595688"/>
            <a:ext cx="3878262" cy="2198687"/>
          </a:xfrm>
          <a:prstGeom prst="roundRect">
            <a:avLst>
              <a:gd name="adj" fmla="val 740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kern="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 defTabSz="91440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cs typeface="Arial" charset="0"/>
              </a:rPr>
              <a:t>23. The product of 8 and a number (p) is 96. Which equation shows this relationship?</a:t>
            </a:r>
            <a:endParaRPr lang="en-US" sz="10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    A  8p = 96</a:t>
            </a:r>
            <a:endParaRPr lang="en-US" sz="10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    B  8 + p = 96</a:t>
            </a:r>
            <a:endParaRPr lang="en-US" sz="10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    C  8 – p = 96</a:t>
            </a:r>
            <a:endParaRPr lang="en-US" sz="10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    D  8•96 = p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3663" y="133350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2075" y="5440363"/>
            <a:ext cx="7221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What did you learn today about </a:t>
            </a:r>
            <a:r>
              <a:rPr lang="en-US" sz="1200" dirty="0">
                <a:latin typeface="Arial" pitchFamily="34" charset="0"/>
              </a:rPr>
              <a:t>writing an equation that represents a written description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?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(Pair-Share)</a:t>
            </a:r>
          </a:p>
        </p:txBody>
      </p:sp>
      <p:sp>
        <p:nvSpPr>
          <p:cNvPr id="47" name="Rectangle 126"/>
          <p:cNvSpPr/>
          <p:nvPr/>
        </p:nvSpPr>
        <p:spPr>
          <a:xfrm>
            <a:off x="3175" y="5102225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sp>
        <p:nvSpPr>
          <p:cNvPr id="52" name="Rectangle 126"/>
          <p:cNvSpPr/>
          <p:nvPr/>
        </p:nvSpPr>
        <p:spPr>
          <a:xfrm>
            <a:off x="3175" y="62071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sp>
        <p:nvSpPr>
          <p:cNvPr id="53" name="Rectangle 135"/>
          <p:cNvSpPr/>
          <p:nvPr/>
        </p:nvSpPr>
        <p:spPr>
          <a:xfrm>
            <a:off x="-15875" y="3886200"/>
            <a:ext cx="2560638" cy="247650"/>
          </a:xfrm>
          <a:custGeom>
            <a:avLst/>
            <a:gdLst/>
            <a:ahLst/>
            <a:cxnLst/>
            <a:rect l="l" t="t" r="r" b="b"/>
            <a:pathLst>
              <a:path w="2559703" h="247650">
                <a:moveTo>
                  <a:pt x="0" y="762"/>
                </a:moveTo>
                <a:lnTo>
                  <a:pt x="2458669" y="762"/>
                </a:lnTo>
                <a:lnTo>
                  <a:pt x="2458669" y="247650"/>
                </a:lnTo>
                <a:lnTo>
                  <a:pt x="0" y="247650"/>
                </a:lnTo>
                <a:close/>
                <a:moveTo>
                  <a:pt x="2458729" y="0"/>
                </a:moveTo>
                <a:lnTo>
                  <a:pt x="2559703" y="123825"/>
                </a:lnTo>
                <a:lnTo>
                  <a:pt x="2458729" y="247650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Constructed Response Closure</a:t>
            </a:r>
          </a:p>
        </p:txBody>
      </p:sp>
      <p:sp>
        <p:nvSpPr>
          <p:cNvPr id="10247" name="Text Box 1302"/>
          <p:cNvSpPr txBox="1">
            <a:spLocks noChangeArrowheads="1"/>
          </p:cNvSpPr>
          <p:nvPr/>
        </p:nvSpPr>
        <p:spPr bwMode="auto">
          <a:xfrm>
            <a:off x="-6350" y="144463"/>
            <a:ext cx="6748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200" b="1" u="sng">
                <a:solidFill>
                  <a:srgbClr val="000000"/>
                </a:solidFill>
                <a:latin typeface="Arial" panose="020B0604020202020204" pitchFamily="34" charset="0"/>
              </a:rPr>
              <a:t>equation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declares an equal relationship between two expressions.</a:t>
            </a:r>
          </a:p>
          <a:p>
            <a:pPr defTabSz="914400" eaLnBrk="1" hangingPunct="1"/>
            <a:r>
              <a:rPr lang="en-US" altLang="en-US" sz="1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In math, the word “</a:t>
            </a:r>
            <a:r>
              <a:rPr lang="en-US" altLang="en-US" sz="1200" b="1" i="1">
                <a:solidFill>
                  <a:srgbClr val="000000"/>
                </a:solidFill>
                <a:latin typeface="Gill Sans MT" panose="020B0502020104020203" pitchFamily="34" charset="0"/>
              </a:rPr>
              <a:t>is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” means “</a:t>
            </a:r>
            <a:r>
              <a:rPr lang="en-US" altLang="en-US" sz="1200" b="1" i="1">
                <a:solidFill>
                  <a:srgbClr val="000000"/>
                </a:solidFill>
                <a:latin typeface="Gill Sans MT" panose="020B0502020104020203" pitchFamily="34" charset="0"/>
              </a:rPr>
              <a:t>equals =</a:t>
            </a:r>
            <a:r>
              <a:rPr lang="en-US" altLang="en-US" sz="1200" i="1">
                <a:solidFill>
                  <a:srgbClr val="000000"/>
                </a:solidFill>
                <a:latin typeface="Gill Sans MT" panose="020B0502020104020203" pitchFamily="34" charset="0"/>
              </a:rPr>
              <a:t>.”</a:t>
            </a:r>
            <a:endParaRPr lang="en-US" altLang="en-US" sz="1200"/>
          </a:p>
        </p:txBody>
      </p:sp>
      <p:grpSp>
        <p:nvGrpSpPr>
          <p:cNvPr id="10248" name="Group 26"/>
          <p:cNvGrpSpPr>
            <a:grpSpLocks/>
          </p:cNvGrpSpPr>
          <p:nvPr/>
        </p:nvGrpSpPr>
        <p:grpSpPr bwMode="auto">
          <a:xfrm>
            <a:off x="6143625" y="46038"/>
            <a:ext cx="3148013" cy="981075"/>
            <a:chOff x="6143553" y="127375"/>
            <a:chExt cx="3147591" cy="980382"/>
          </a:xfrm>
        </p:grpSpPr>
        <p:grpSp>
          <p:nvGrpSpPr>
            <p:cNvPr id="10309" name="Group 10"/>
            <p:cNvGrpSpPr>
              <a:grpSpLocks/>
            </p:cNvGrpSpPr>
            <p:nvPr/>
          </p:nvGrpSpPr>
          <p:grpSpPr bwMode="auto">
            <a:xfrm>
              <a:off x="6257737" y="155300"/>
              <a:ext cx="3033407" cy="952457"/>
              <a:chOff x="4608031" y="916236"/>
              <a:chExt cx="4491350" cy="3459030"/>
            </a:xfrm>
          </p:grpSpPr>
          <p:sp>
            <p:nvSpPr>
              <p:cNvPr id="37" name="Rectangle 3"/>
              <p:cNvSpPr/>
              <p:nvPr/>
            </p:nvSpPr>
            <p:spPr>
              <a:xfrm>
                <a:off x="4608031" y="999995"/>
                <a:ext cx="4491350" cy="337527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39" name="Rectangle 21"/>
              <p:cNvSpPr/>
              <p:nvPr/>
            </p:nvSpPr>
            <p:spPr>
              <a:xfrm>
                <a:off x="4608181" y="918522"/>
                <a:ext cx="3992962" cy="28921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29" name="Tape"/>
            <p:cNvSpPr/>
            <p:nvPr/>
          </p:nvSpPr>
          <p:spPr bwMode="auto">
            <a:xfrm rot="3421669">
              <a:off x="6299964" y="-29036"/>
              <a:ext cx="220506" cy="533328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311" name="Group 29"/>
            <p:cNvGrpSpPr>
              <a:grpSpLocks/>
            </p:cNvGrpSpPr>
            <p:nvPr/>
          </p:nvGrpSpPr>
          <p:grpSpPr bwMode="auto">
            <a:xfrm>
              <a:off x="6843713" y="391668"/>
              <a:ext cx="1724944" cy="456418"/>
              <a:chOff x="1486271" y="1071358"/>
              <a:chExt cx="1724944" cy="456418"/>
            </a:xfrm>
          </p:grpSpPr>
          <p:sp>
            <p:nvSpPr>
              <p:cNvPr id="10313" name="Rectangle 48"/>
              <p:cNvSpPr>
                <a:spLocks noChangeArrowheads="1"/>
              </p:cNvSpPr>
              <p:nvPr/>
            </p:nvSpPr>
            <p:spPr bwMode="auto">
              <a:xfrm>
                <a:off x="1486271" y="1251192"/>
                <a:ext cx="745774" cy="257203"/>
              </a:xfrm>
              <a:prstGeom prst="rect">
                <a:avLst/>
              </a:prstGeom>
              <a:solidFill>
                <a:srgbClr val="008000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14" name="Rectangle 49"/>
              <p:cNvSpPr>
                <a:spLocks noChangeArrowheads="1"/>
              </p:cNvSpPr>
              <p:nvPr/>
            </p:nvSpPr>
            <p:spPr bwMode="auto">
              <a:xfrm>
                <a:off x="2461123" y="1251190"/>
                <a:ext cx="745625" cy="254029"/>
              </a:xfrm>
              <a:prstGeom prst="rect">
                <a:avLst/>
              </a:prstGeom>
              <a:solidFill>
                <a:srgbClr val="0000FF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15" name="Text Box 51"/>
              <p:cNvSpPr txBox="1">
                <a:spLocks noChangeArrowheads="1"/>
              </p:cNvSpPr>
              <p:nvPr/>
            </p:nvSpPr>
            <p:spPr bwMode="auto">
              <a:xfrm>
                <a:off x="1500533" y="1071358"/>
                <a:ext cx="7477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0316" name="Text Box 52"/>
              <p:cNvSpPr txBox="1">
                <a:spLocks noChangeArrowheads="1"/>
              </p:cNvSpPr>
              <p:nvPr/>
            </p:nvSpPr>
            <p:spPr bwMode="auto">
              <a:xfrm>
                <a:off x="2463502" y="1071358"/>
                <a:ext cx="7477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7030A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7030A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0317" name="Text Box 41"/>
              <p:cNvSpPr txBox="1">
                <a:spLocks noChangeArrowheads="1"/>
              </p:cNvSpPr>
              <p:nvPr/>
            </p:nvSpPr>
            <p:spPr bwMode="auto">
              <a:xfrm>
                <a:off x="1514822" y="1191226"/>
                <a:ext cx="1485326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i="1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x</a:t>
                </a:r>
                <a:r>
                  <a:rPr lang="en-US" altLang="en-US" sz="200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+ 4  </a:t>
                </a:r>
                <a:r>
                  <a:rPr lang="en-US" altLang="en-US" sz="2000" b="1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</a:t>
                </a:r>
                <a:r>
                  <a:rPr lang="en-US" altLang="en-US" sz="200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7 </a:t>
                </a:r>
              </a:p>
              <a:p>
                <a:pPr eaLnBrk="1" hangingPunct="1"/>
                <a:endParaRPr lang="en-US" altLang="en-US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10312" name="Text Box 207"/>
            <p:cNvSpPr txBox="1">
              <a:spLocks noChangeArrowheads="1"/>
            </p:cNvSpPr>
            <p:nvPr/>
          </p:nvSpPr>
          <p:spPr bwMode="auto">
            <a:xfrm>
              <a:off x="7301823" y="137196"/>
              <a:ext cx="8079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Equation</a:t>
              </a:r>
            </a:p>
          </p:txBody>
        </p:sp>
      </p:grpSp>
      <p:grpSp>
        <p:nvGrpSpPr>
          <p:cNvPr id="10249" name="Group 42"/>
          <p:cNvGrpSpPr>
            <a:grpSpLocks/>
          </p:cNvGrpSpPr>
          <p:nvPr/>
        </p:nvGrpSpPr>
        <p:grpSpPr bwMode="auto">
          <a:xfrm>
            <a:off x="0" y="917575"/>
            <a:ext cx="7094538" cy="1778000"/>
            <a:chOff x="0" y="917113"/>
            <a:chExt cx="7094538" cy="1778462"/>
          </a:xfrm>
        </p:grpSpPr>
        <p:pic>
          <p:nvPicPr>
            <p:cNvPr id="10300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7113"/>
              <a:ext cx="7094538" cy="177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45"/>
            <p:cNvSpPr/>
            <p:nvPr/>
          </p:nvSpPr>
          <p:spPr bwMode="auto">
            <a:xfrm>
              <a:off x="433388" y="1260102"/>
              <a:ext cx="6242050" cy="138466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written sentence carefully.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 the variable and known amounts. (underline)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Identify the operation clue words. (circle)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where the equal sign will be written.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Hint: “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” means “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equals =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.“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the written description to write the equation.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Read the equation aloud.</a:t>
              </a:r>
            </a:p>
          </p:txBody>
        </p:sp>
        <p:sp>
          <p:nvSpPr>
            <p:cNvPr id="48" name="Rectangle 1112"/>
            <p:cNvSpPr>
              <a:spLocks noChangeArrowheads="1"/>
            </p:cNvSpPr>
            <p:nvPr/>
          </p:nvSpPr>
          <p:spPr bwMode="auto">
            <a:xfrm>
              <a:off x="180975" y="1031443"/>
              <a:ext cx="1576388" cy="30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Write equations.</a:t>
              </a: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82575" y="1307739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82575" y="1973075"/>
              <a:ext cx="173038" cy="17308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82575" y="2182680"/>
              <a:ext cx="173038" cy="17308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82575" y="2390696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46100" y="1539575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a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46100" y="1752355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b</a:t>
              </a:r>
            </a:p>
          </p:txBody>
        </p:sp>
      </p:grpSp>
      <p:graphicFrame>
        <p:nvGraphicFramePr>
          <p:cNvPr id="66" name="Group 341"/>
          <p:cNvGraphicFramePr>
            <a:graphicFrameLocks noGrp="1"/>
          </p:cNvGraphicFramePr>
          <p:nvPr/>
        </p:nvGraphicFramePr>
        <p:xfrm>
          <a:off x="92075" y="2697163"/>
          <a:ext cx="6673850" cy="1096963"/>
        </p:xfrm>
        <a:graphic>
          <a:graphicData uri="http://schemas.openxmlformats.org/drawingml/2006/table">
            <a:tbl>
              <a:tblPr/>
              <a:tblGrid>
                <a:gridCol w="393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Written Description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Equation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1. The sum of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) and 18 is 36.</a:t>
                      </a: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91432" marR="91432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2. 11 less than a number 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) is 62.</a:t>
                      </a: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91432" marR="91432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Line 343"/>
          <p:cNvSpPr>
            <a:spLocks noChangeShapeType="1"/>
          </p:cNvSpPr>
          <p:nvPr/>
        </p:nvSpPr>
        <p:spPr bwMode="auto">
          <a:xfrm>
            <a:off x="2130425" y="3270250"/>
            <a:ext cx="18573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344"/>
          <p:cNvSpPr>
            <a:spLocks noChangeShapeType="1"/>
          </p:cNvSpPr>
          <p:nvPr/>
        </p:nvSpPr>
        <p:spPr bwMode="auto">
          <a:xfrm>
            <a:off x="2727325" y="3260725"/>
            <a:ext cx="18573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345"/>
          <p:cNvSpPr>
            <a:spLocks noChangeShapeType="1"/>
          </p:cNvSpPr>
          <p:nvPr/>
        </p:nvSpPr>
        <p:spPr bwMode="auto">
          <a:xfrm>
            <a:off x="3138488" y="3260725"/>
            <a:ext cx="18573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AutoShape 346"/>
          <p:cNvSpPr>
            <a:spLocks noChangeArrowheads="1"/>
          </p:cNvSpPr>
          <p:nvPr/>
        </p:nvSpPr>
        <p:spPr bwMode="auto">
          <a:xfrm>
            <a:off x="692150" y="3036888"/>
            <a:ext cx="417513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Line 350"/>
          <p:cNvSpPr>
            <a:spLocks noChangeShapeType="1"/>
          </p:cNvSpPr>
          <p:nvPr/>
        </p:nvSpPr>
        <p:spPr bwMode="auto">
          <a:xfrm>
            <a:off x="390525" y="3683000"/>
            <a:ext cx="18573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351"/>
          <p:cNvSpPr>
            <a:spLocks noChangeShapeType="1"/>
          </p:cNvSpPr>
          <p:nvPr/>
        </p:nvSpPr>
        <p:spPr bwMode="auto">
          <a:xfrm>
            <a:off x="2189163" y="3695700"/>
            <a:ext cx="1841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352"/>
          <p:cNvSpPr>
            <a:spLocks noChangeShapeType="1"/>
          </p:cNvSpPr>
          <p:nvPr/>
        </p:nvSpPr>
        <p:spPr bwMode="auto">
          <a:xfrm>
            <a:off x="2625725" y="3692525"/>
            <a:ext cx="1905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AutoShape 353"/>
          <p:cNvSpPr>
            <a:spLocks noChangeArrowheads="1"/>
          </p:cNvSpPr>
          <p:nvPr/>
        </p:nvSpPr>
        <p:spPr bwMode="auto">
          <a:xfrm>
            <a:off x="603250" y="3457575"/>
            <a:ext cx="750888" cy="2571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Text Box 360"/>
          <p:cNvSpPr txBox="1">
            <a:spLocks noChangeArrowheads="1"/>
          </p:cNvSpPr>
          <p:nvPr/>
        </p:nvSpPr>
        <p:spPr bwMode="auto">
          <a:xfrm>
            <a:off x="2960688" y="3028950"/>
            <a:ext cx="136525" cy="2746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76" name="Text Box 361"/>
          <p:cNvSpPr txBox="1">
            <a:spLocks noChangeArrowheads="1"/>
          </p:cNvSpPr>
          <p:nvPr/>
        </p:nvSpPr>
        <p:spPr bwMode="auto">
          <a:xfrm>
            <a:off x="2430463" y="3455988"/>
            <a:ext cx="136525" cy="2746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grpSp>
        <p:nvGrpSpPr>
          <p:cNvPr id="10274" name="Group 44"/>
          <p:cNvGrpSpPr>
            <a:grpSpLocks/>
          </p:cNvGrpSpPr>
          <p:nvPr/>
        </p:nvGrpSpPr>
        <p:grpSpPr bwMode="auto">
          <a:xfrm>
            <a:off x="4679950" y="3038475"/>
            <a:ext cx="1538288" cy="338138"/>
            <a:chOff x="3879" y="1604"/>
            <a:chExt cx="952" cy="213"/>
          </a:xfrm>
        </p:grpSpPr>
        <p:sp>
          <p:nvSpPr>
            <p:cNvPr id="10297" name="Rectangle 45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8" name="Rectangle 46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9" name="Text Box 47"/>
            <p:cNvSpPr txBox="1">
              <a:spLocks noChangeArrowheads="1"/>
            </p:cNvSpPr>
            <p:nvPr/>
          </p:nvSpPr>
          <p:spPr bwMode="auto">
            <a:xfrm>
              <a:off x="4308" y="1604"/>
              <a:ext cx="1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275" name="Group 48"/>
          <p:cNvGrpSpPr>
            <a:grpSpLocks/>
          </p:cNvGrpSpPr>
          <p:nvPr/>
        </p:nvGrpSpPr>
        <p:grpSpPr bwMode="auto">
          <a:xfrm>
            <a:off x="4670425" y="3467100"/>
            <a:ext cx="1538288" cy="338138"/>
            <a:chOff x="3879" y="1604"/>
            <a:chExt cx="952" cy="213"/>
          </a:xfrm>
        </p:grpSpPr>
        <p:sp>
          <p:nvSpPr>
            <p:cNvPr id="10294" name="Rectangle 49"/>
            <p:cNvSpPr>
              <a:spLocks noChangeArrowheads="1"/>
            </p:cNvSpPr>
            <p:nvPr/>
          </p:nvSpPr>
          <p:spPr bwMode="auto">
            <a:xfrm>
              <a:off x="3879" y="1617"/>
              <a:ext cx="422" cy="16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5" name="Rectangle 50"/>
            <p:cNvSpPr>
              <a:spLocks noChangeArrowheads="1"/>
            </p:cNvSpPr>
            <p:nvPr/>
          </p:nvSpPr>
          <p:spPr bwMode="auto">
            <a:xfrm>
              <a:off x="4409" y="1615"/>
              <a:ext cx="422" cy="1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96" name="Text Box 51"/>
            <p:cNvSpPr txBox="1">
              <a:spLocks noChangeArrowheads="1"/>
            </p:cNvSpPr>
            <p:nvPr/>
          </p:nvSpPr>
          <p:spPr bwMode="auto">
            <a:xfrm>
              <a:off x="4308" y="1604"/>
              <a:ext cx="1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85" name="Object 342"/>
          <p:cNvGraphicFramePr>
            <a:graphicFrameLocks noChangeAspect="1"/>
          </p:cNvGraphicFramePr>
          <p:nvPr/>
        </p:nvGraphicFramePr>
        <p:xfrm>
          <a:off x="4727575" y="3086100"/>
          <a:ext cx="6080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Equation" r:id="rId7" imgW="596641" imgH="215806" progId="Equation.DSMT4">
                  <p:embed/>
                </p:oleObj>
              </mc:Choice>
              <mc:Fallback>
                <p:oleObj name="Equation" r:id="rId7" imgW="596641" imgH="215806" progId="Equation.DSMT4">
                  <p:embed/>
                  <p:pic>
                    <p:nvPicPr>
                      <p:cNvPr id="0" name="Object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3086100"/>
                        <a:ext cx="60801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349"/>
          <p:cNvGraphicFramePr>
            <a:graphicFrameLocks noChangeAspect="1"/>
          </p:cNvGraphicFramePr>
          <p:nvPr/>
        </p:nvGraphicFramePr>
        <p:xfrm>
          <a:off x="5719763" y="30797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Equation" r:id="rId9" imgW="266353" imgH="215619" progId="Equation.DSMT4">
                  <p:embed/>
                </p:oleObj>
              </mc:Choice>
              <mc:Fallback>
                <p:oleObj name="Equation" r:id="rId9" imgW="266353" imgH="215619" progId="Equation.DSMT4">
                  <p:embed/>
                  <p:pic>
                    <p:nvPicPr>
                      <p:cNvPr id="0" name="Object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079750"/>
                        <a:ext cx="27146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355"/>
          <p:cNvGraphicFramePr>
            <a:graphicFrameLocks noChangeAspect="1"/>
          </p:cNvGraphicFramePr>
          <p:nvPr/>
        </p:nvGraphicFramePr>
        <p:xfrm>
          <a:off x="4732338" y="3503613"/>
          <a:ext cx="5810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" name="Equation" r:id="rId11" imgW="571252" imgH="253890" progId="Equation.DSMT4">
                  <p:embed/>
                </p:oleObj>
              </mc:Choice>
              <mc:Fallback>
                <p:oleObj name="Equation" r:id="rId11" imgW="571252" imgH="253890" progId="Equation.DSMT4">
                  <p:embed/>
                  <p:pic>
                    <p:nvPicPr>
                      <p:cNvPr id="0" name="Object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3503613"/>
                        <a:ext cx="5810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357"/>
          <p:cNvGraphicFramePr>
            <a:graphicFrameLocks noChangeAspect="1"/>
          </p:cNvGraphicFramePr>
          <p:nvPr/>
        </p:nvGraphicFramePr>
        <p:xfrm>
          <a:off x="5719763" y="3508375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" name="Equation" r:id="rId13" imgW="266353" imgH="215619" progId="Equation.DSMT4">
                  <p:embed/>
                </p:oleObj>
              </mc:Choice>
              <mc:Fallback>
                <p:oleObj name="Equation" r:id="rId13" imgW="266353" imgH="215619" progId="Equation.DSMT4">
                  <p:embed/>
                  <p:pic>
                    <p:nvPicPr>
                      <p:cNvPr id="0" name="Object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508375"/>
                        <a:ext cx="27146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0" name="Rectangle 63"/>
          <p:cNvSpPr>
            <a:spLocks noChangeArrowheads="1"/>
          </p:cNvSpPr>
          <p:nvPr/>
        </p:nvSpPr>
        <p:spPr bwMode="auto">
          <a:xfrm>
            <a:off x="92075" y="4235450"/>
            <a:ext cx="898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Times New Roman" panose="02020603050405020304" pitchFamily="18" charset="0"/>
              </a:rPr>
              <a:t>Thaddeus wrote an equation from the description below. Do you agree with his answer? Why or why not?</a:t>
            </a:r>
            <a:endParaRPr lang="en-US" altLang="en-US" sz="600">
              <a:cs typeface="Times New Roman" panose="02020603050405020304" pitchFamily="18" charset="0"/>
            </a:endParaRPr>
          </a:p>
        </p:txBody>
      </p:sp>
      <p:sp>
        <p:nvSpPr>
          <p:cNvPr id="10281" name="Rectangle 67"/>
          <p:cNvSpPr>
            <a:spLocks noChangeArrowheads="1"/>
          </p:cNvSpPr>
          <p:nvPr/>
        </p:nvSpPr>
        <p:spPr bwMode="auto">
          <a:xfrm>
            <a:off x="92075" y="4618038"/>
            <a:ext cx="248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cs typeface="Times New Roman" panose="02020603050405020304" pitchFamily="18" charset="0"/>
              </a:rPr>
              <a:t>5 times a number (</a:t>
            </a:r>
            <a:r>
              <a:rPr lang="en-US" altLang="en-US" sz="14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400">
                <a:solidFill>
                  <a:srgbClr val="000000"/>
                </a:solidFill>
                <a:cs typeface="Times New Roman" panose="02020603050405020304" pitchFamily="18" charset="0"/>
              </a:rPr>
              <a:t>) is 15.</a:t>
            </a:r>
            <a:endParaRPr lang="en-US" altLang="en-US" sz="600">
              <a:cs typeface="Times New Roman" panose="02020603050405020304" pitchFamily="18" charset="0"/>
            </a:endParaRPr>
          </a:p>
        </p:txBody>
      </p:sp>
      <p:grpSp>
        <p:nvGrpSpPr>
          <p:cNvPr id="10282" name="Group 9"/>
          <p:cNvGrpSpPr>
            <a:grpSpLocks/>
          </p:cNvGrpSpPr>
          <p:nvPr/>
        </p:nvGrpSpPr>
        <p:grpSpPr bwMode="auto">
          <a:xfrm>
            <a:off x="2468563" y="4659313"/>
            <a:ext cx="1279525" cy="233362"/>
            <a:chOff x="2560345" y="4800585"/>
            <a:chExt cx="1279492" cy="233047"/>
          </a:xfrm>
        </p:grpSpPr>
        <p:sp>
          <p:nvSpPr>
            <p:cNvPr id="10283" name="Rectangle 62"/>
            <p:cNvSpPr>
              <a:spLocks noChangeArrowheads="1"/>
            </p:cNvSpPr>
            <p:nvPr/>
          </p:nvSpPr>
          <p:spPr bwMode="auto">
            <a:xfrm>
              <a:off x="2560345" y="4800587"/>
              <a:ext cx="548798" cy="2330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10284" name="Rectangle 61"/>
            <p:cNvSpPr>
              <a:spLocks noChangeArrowheads="1"/>
            </p:cNvSpPr>
            <p:nvPr/>
          </p:nvSpPr>
          <p:spPr bwMode="auto">
            <a:xfrm>
              <a:off x="3291854" y="4800585"/>
              <a:ext cx="547983" cy="23179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grpSp>
          <p:nvGrpSpPr>
            <p:cNvPr id="10285" name="Group 8"/>
            <p:cNvGrpSpPr>
              <a:grpSpLocks/>
            </p:cNvGrpSpPr>
            <p:nvPr/>
          </p:nvGrpSpPr>
          <p:grpSpPr bwMode="auto">
            <a:xfrm>
              <a:off x="2738438" y="4838630"/>
              <a:ext cx="80962" cy="147708"/>
              <a:chOff x="2738438" y="4838630"/>
              <a:chExt cx="80962" cy="147708"/>
            </a:xfrm>
          </p:grpSpPr>
          <p:sp>
            <p:nvSpPr>
              <p:cNvPr id="3" name="Freeform 2"/>
              <p:cNvSpPr/>
              <p:nvPr/>
            </p:nvSpPr>
            <p:spPr bwMode="auto">
              <a:xfrm>
                <a:off x="2738140" y="4838634"/>
                <a:ext cx="52386" cy="137925"/>
              </a:xfrm>
              <a:custGeom>
                <a:avLst/>
                <a:gdLst>
                  <a:gd name="connsiteX0" fmla="*/ 0 w 52628"/>
                  <a:gd name="connsiteY0" fmla="*/ 40551 h 138183"/>
                  <a:gd name="connsiteX1" fmla="*/ 16668 w 52628"/>
                  <a:gd name="connsiteY1" fmla="*/ 28645 h 138183"/>
                  <a:gd name="connsiteX2" fmla="*/ 30956 w 52628"/>
                  <a:gd name="connsiteY2" fmla="*/ 19120 h 138183"/>
                  <a:gd name="connsiteX3" fmla="*/ 38100 w 52628"/>
                  <a:gd name="connsiteY3" fmla="*/ 14358 h 138183"/>
                  <a:gd name="connsiteX4" fmla="*/ 42862 w 52628"/>
                  <a:gd name="connsiteY4" fmla="*/ 7214 h 138183"/>
                  <a:gd name="connsiteX5" fmla="*/ 47625 w 52628"/>
                  <a:gd name="connsiteY5" fmla="*/ 7214 h 138183"/>
                  <a:gd name="connsiteX6" fmla="*/ 50006 w 52628"/>
                  <a:gd name="connsiteY6" fmla="*/ 47695 h 138183"/>
                  <a:gd name="connsiteX7" fmla="*/ 52387 w 52628"/>
                  <a:gd name="connsiteY7" fmla="*/ 76270 h 138183"/>
                  <a:gd name="connsiteX8" fmla="*/ 52387 w 52628"/>
                  <a:gd name="connsiteY8" fmla="*/ 138183 h 138183"/>
                  <a:gd name="connsiteX0" fmla="*/ 16340 w 68968"/>
                  <a:gd name="connsiteY0" fmla="*/ 40551 h 138183"/>
                  <a:gd name="connsiteX1" fmla="*/ 33008 w 68968"/>
                  <a:gd name="connsiteY1" fmla="*/ 28645 h 138183"/>
                  <a:gd name="connsiteX2" fmla="*/ 47296 w 68968"/>
                  <a:gd name="connsiteY2" fmla="*/ 19120 h 138183"/>
                  <a:gd name="connsiteX3" fmla="*/ 54440 w 68968"/>
                  <a:gd name="connsiteY3" fmla="*/ 14358 h 138183"/>
                  <a:gd name="connsiteX4" fmla="*/ 59202 w 68968"/>
                  <a:gd name="connsiteY4" fmla="*/ 7214 h 138183"/>
                  <a:gd name="connsiteX5" fmla="*/ 63965 w 68968"/>
                  <a:gd name="connsiteY5" fmla="*/ 7214 h 138183"/>
                  <a:gd name="connsiteX6" fmla="*/ 66346 w 68968"/>
                  <a:gd name="connsiteY6" fmla="*/ 47695 h 138183"/>
                  <a:gd name="connsiteX7" fmla="*/ 68727 w 68968"/>
                  <a:gd name="connsiteY7" fmla="*/ 76270 h 138183"/>
                  <a:gd name="connsiteX8" fmla="*/ 68727 w 68968"/>
                  <a:gd name="connsiteY8" fmla="*/ 138183 h 138183"/>
                  <a:gd name="connsiteX0" fmla="*/ 0 w 52628"/>
                  <a:gd name="connsiteY0" fmla="*/ 40551 h 202812"/>
                  <a:gd name="connsiteX1" fmla="*/ 16668 w 52628"/>
                  <a:gd name="connsiteY1" fmla="*/ 28645 h 202812"/>
                  <a:gd name="connsiteX2" fmla="*/ 30956 w 52628"/>
                  <a:gd name="connsiteY2" fmla="*/ 19120 h 202812"/>
                  <a:gd name="connsiteX3" fmla="*/ 38100 w 52628"/>
                  <a:gd name="connsiteY3" fmla="*/ 14358 h 202812"/>
                  <a:gd name="connsiteX4" fmla="*/ 42862 w 52628"/>
                  <a:gd name="connsiteY4" fmla="*/ 7214 h 202812"/>
                  <a:gd name="connsiteX5" fmla="*/ 47625 w 52628"/>
                  <a:gd name="connsiteY5" fmla="*/ 7214 h 202812"/>
                  <a:gd name="connsiteX6" fmla="*/ 50006 w 52628"/>
                  <a:gd name="connsiteY6" fmla="*/ 47695 h 202812"/>
                  <a:gd name="connsiteX7" fmla="*/ 52387 w 52628"/>
                  <a:gd name="connsiteY7" fmla="*/ 76270 h 202812"/>
                  <a:gd name="connsiteX8" fmla="*/ 52387 w 52628"/>
                  <a:gd name="connsiteY8" fmla="*/ 138183 h 202812"/>
                  <a:gd name="connsiteX0" fmla="*/ 0 w 52628"/>
                  <a:gd name="connsiteY0" fmla="*/ 40551 h 138183"/>
                  <a:gd name="connsiteX1" fmla="*/ 30956 w 52628"/>
                  <a:gd name="connsiteY1" fmla="*/ 19120 h 138183"/>
                  <a:gd name="connsiteX2" fmla="*/ 38100 w 52628"/>
                  <a:gd name="connsiteY2" fmla="*/ 14358 h 138183"/>
                  <a:gd name="connsiteX3" fmla="*/ 42862 w 52628"/>
                  <a:gd name="connsiteY3" fmla="*/ 7214 h 138183"/>
                  <a:gd name="connsiteX4" fmla="*/ 47625 w 52628"/>
                  <a:gd name="connsiteY4" fmla="*/ 7214 h 138183"/>
                  <a:gd name="connsiteX5" fmla="*/ 50006 w 52628"/>
                  <a:gd name="connsiteY5" fmla="*/ 47695 h 138183"/>
                  <a:gd name="connsiteX6" fmla="*/ 52387 w 52628"/>
                  <a:gd name="connsiteY6" fmla="*/ 76270 h 138183"/>
                  <a:gd name="connsiteX7" fmla="*/ 52387 w 52628"/>
                  <a:gd name="connsiteY7" fmla="*/ 138183 h 13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28" h="138183">
                    <a:moveTo>
                      <a:pt x="0" y="40551"/>
                    </a:moveTo>
                    <a:lnTo>
                      <a:pt x="30956" y="19120"/>
                    </a:lnTo>
                    <a:cubicBezTo>
                      <a:pt x="37306" y="14755"/>
                      <a:pt x="35719" y="15945"/>
                      <a:pt x="38100" y="14358"/>
                    </a:cubicBezTo>
                    <a:cubicBezTo>
                      <a:pt x="39687" y="11977"/>
                      <a:pt x="41582" y="9774"/>
                      <a:pt x="42862" y="7214"/>
                    </a:cubicBezTo>
                    <a:cubicBezTo>
                      <a:pt x="46672" y="-407"/>
                      <a:pt x="43814" y="-4216"/>
                      <a:pt x="47625" y="7214"/>
                    </a:cubicBezTo>
                    <a:cubicBezTo>
                      <a:pt x="48419" y="20708"/>
                      <a:pt x="49076" y="34210"/>
                      <a:pt x="50006" y="47695"/>
                    </a:cubicBezTo>
                    <a:cubicBezTo>
                      <a:pt x="50664" y="57230"/>
                      <a:pt x="52136" y="66715"/>
                      <a:pt x="52387" y="76270"/>
                    </a:cubicBezTo>
                    <a:cubicBezTo>
                      <a:pt x="52930" y="96901"/>
                      <a:pt x="52387" y="117545"/>
                      <a:pt x="52387" y="138183"/>
                    </a:cubicBezTo>
                  </a:path>
                </a:pathLst>
              </a:custGeom>
              <a:noFill/>
              <a:ln w="12700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 bwMode="auto">
              <a:xfrm>
                <a:off x="2739727" y="4981316"/>
                <a:ext cx="79373" cy="4756"/>
              </a:xfrm>
              <a:custGeom>
                <a:avLst/>
                <a:gdLst>
                  <a:gd name="connsiteX0" fmla="*/ 0 w 78581"/>
                  <a:gd name="connsiteY0" fmla="*/ 4959 h 4959"/>
                  <a:gd name="connsiteX1" fmla="*/ 42862 w 78581"/>
                  <a:gd name="connsiteY1" fmla="*/ 196 h 4959"/>
                  <a:gd name="connsiteX2" fmla="*/ 78581 w 78581"/>
                  <a:gd name="connsiteY2" fmla="*/ 196 h 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" h="4959">
                    <a:moveTo>
                      <a:pt x="0" y="4959"/>
                    </a:moveTo>
                    <a:cubicBezTo>
                      <a:pt x="17695" y="2009"/>
                      <a:pt x="21392" y="991"/>
                      <a:pt x="42862" y="196"/>
                    </a:cubicBezTo>
                    <a:cubicBezTo>
                      <a:pt x="54760" y="-245"/>
                      <a:pt x="66675" y="196"/>
                      <a:pt x="78581" y="196"/>
                    </a:cubicBezTo>
                  </a:path>
                </a:pathLst>
              </a:custGeom>
              <a:noFill/>
              <a:ln w="12700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2850850" y="4856072"/>
              <a:ext cx="87311" cy="139511"/>
            </a:xfrm>
            <a:custGeom>
              <a:avLst/>
              <a:gdLst>
                <a:gd name="connsiteX0" fmla="*/ 73819 w 88162"/>
                <a:gd name="connsiteY0" fmla="*/ 0 h 140494"/>
                <a:gd name="connsiteX1" fmla="*/ 52388 w 88162"/>
                <a:gd name="connsiteY1" fmla="*/ 2381 h 140494"/>
                <a:gd name="connsiteX2" fmla="*/ 11907 w 88162"/>
                <a:gd name="connsiteY2" fmla="*/ 4762 h 140494"/>
                <a:gd name="connsiteX3" fmla="*/ 14288 w 88162"/>
                <a:gd name="connsiteY3" fmla="*/ 26194 h 140494"/>
                <a:gd name="connsiteX4" fmla="*/ 19050 w 88162"/>
                <a:gd name="connsiteY4" fmla="*/ 64294 h 140494"/>
                <a:gd name="connsiteX5" fmla="*/ 33338 w 88162"/>
                <a:gd name="connsiteY5" fmla="*/ 59531 h 140494"/>
                <a:gd name="connsiteX6" fmla="*/ 40482 w 88162"/>
                <a:gd name="connsiteY6" fmla="*/ 57150 h 140494"/>
                <a:gd name="connsiteX7" fmla="*/ 61913 w 88162"/>
                <a:gd name="connsiteY7" fmla="*/ 61912 h 140494"/>
                <a:gd name="connsiteX8" fmla="*/ 76200 w 88162"/>
                <a:gd name="connsiteY8" fmla="*/ 71437 h 140494"/>
                <a:gd name="connsiteX9" fmla="*/ 83344 w 88162"/>
                <a:gd name="connsiteY9" fmla="*/ 76200 h 140494"/>
                <a:gd name="connsiteX10" fmla="*/ 88107 w 88162"/>
                <a:gd name="connsiteY10" fmla="*/ 90487 h 140494"/>
                <a:gd name="connsiteX11" fmla="*/ 85725 w 88162"/>
                <a:gd name="connsiteY11" fmla="*/ 111919 h 140494"/>
                <a:gd name="connsiteX12" fmla="*/ 73819 w 88162"/>
                <a:gd name="connsiteY12" fmla="*/ 133350 h 140494"/>
                <a:gd name="connsiteX13" fmla="*/ 66675 w 88162"/>
                <a:gd name="connsiteY13" fmla="*/ 138112 h 140494"/>
                <a:gd name="connsiteX14" fmla="*/ 59532 w 88162"/>
                <a:gd name="connsiteY14" fmla="*/ 140494 h 140494"/>
                <a:gd name="connsiteX15" fmla="*/ 23813 w 88162"/>
                <a:gd name="connsiteY15" fmla="*/ 135731 h 140494"/>
                <a:gd name="connsiteX16" fmla="*/ 9525 w 88162"/>
                <a:gd name="connsiteY16" fmla="*/ 130969 h 140494"/>
                <a:gd name="connsiteX17" fmla="*/ 0 w 88162"/>
                <a:gd name="connsiteY17" fmla="*/ 123825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162" h="140494">
                  <a:moveTo>
                    <a:pt x="73819" y="0"/>
                  </a:moveTo>
                  <a:cubicBezTo>
                    <a:pt x="66675" y="794"/>
                    <a:pt x="59554" y="1830"/>
                    <a:pt x="52388" y="2381"/>
                  </a:cubicBezTo>
                  <a:cubicBezTo>
                    <a:pt x="38911" y="3418"/>
                    <a:pt x="23369" y="-2402"/>
                    <a:pt x="11907" y="4762"/>
                  </a:cubicBezTo>
                  <a:cubicBezTo>
                    <a:pt x="5812" y="8572"/>
                    <a:pt x="13637" y="19036"/>
                    <a:pt x="14288" y="26194"/>
                  </a:cubicBezTo>
                  <a:cubicBezTo>
                    <a:pt x="17505" y="61583"/>
                    <a:pt x="13241" y="46864"/>
                    <a:pt x="19050" y="64294"/>
                  </a:cubicBezTo>
                  <a:lnTo>
                    <a:pt x="33338" y="59531"/>
                  </a:lnTo>
                  <a:lnTo>
                    <a:pt x="40482" y="57150"/>
                  </a:lnTo>
                  <a:cubicBezTo>
                    <a:pt x="44357" y="57796"/>
                    <a:pt x="56889" y="59121"/>
                    <a:pt x="61913" y="61912"/>
                  </a:cubicBezTo>
                  <a:cubicBezTo>
                    <a:pt x="66916" y="64692"/>
                    <a:pt x="71438" y="68262"/>
                    <a:pt x="76200" y="71437"/>
                  </a:cubicBezTo>
                  <a:lnTo>
                    <a:pt x="83344" y="76200"/>
                  </a:lnTo>
                  <a:cubicBezTo>
                    <a:pt x="84932" y="80962"/>
                    <a:pt x="88662" y="85498"/>
                    <a:pt x="88107" y="90487"/>
                  </a:cubicBezTo>
                  <a:cubicBezTo>
                    <a:pt x="87313" y="97631"/>
                    <a:pt x="87135" y="104871"/>
                    <a:pt x="85725" y="111919"/>
                  </a:cubicBezTo>
                  <a:cubicBezTo>
                    <a:pt x="83332" y="123882"/>
                    <a:pt x="82209" y="126359"/>
                    <a:pt x="73819" y="133350"/>
                  </a:cubicBezTo>
                  <a:cubicBezTo>
                    <a:pt x="71620" y="135182"/>
                    <a:pt x="69235" y="136832"/>
                    <a:pt x="66675" y="138112"/>
                  </a:cubicBezTo>
                  <a:cubicBezTo>
                    <a:pt x="64430" y="139235"/>
                    <a:pt x="61913" y="139700"/>
                    <a:pt x="59532" y="140494"/>
                  </a:cubicBezTo>
                  <a:cubicBezTo>
                    <a:pt x="41630" y="138866"/>
                    <a:pt x="37532" y="139846"/>
                    <a:pt x="23813" y="135731"/>
                  </a:cubicBezTo>
                  <a:cubicBezTo>
                    <a:pt x="19004" y="134289"/>
                    <a:pt x="9525" y="130969"/>
                    <a:pt x="9525" y="130969"/>
                  </a:cubicBezTo>
                  <a:cubicBezTo>
                    <a:pt x="1821" y="123264"/>
                    <a:pt x="5749" y="123825"/>
                    <a:pt x="0" y="123825"/>
                  </a:cubicBezTo>
                </a:path>
              </a:pathLst>
            </a:custGeom>
            <a:noFill/>
            <a:ln w="12700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981021" y="4862413"/>
              <a:ext cx="50799" cy="133170"/>
            </a:xfrm>
            <a:custGeom>
              <a:avLst/>
              <a:gdLst>
                <a:gd name="connsiteX0" fmla="*/ 0 w 38100"/>
                <a:gd name="connsiteY0" fmla="*/ 0 h 133350"/>
                <a:gd name="connsiteX1" fmla="*/ 2381 w 38100"/>
                <a:gd name="connsiteY1" fmla="*/ 19050 h 133350"/>
                <a:gd name="connsiteX2" fmla="*/ 4763 w 38100"/>
                <a:gd name="connsiteY2" fmla="*/ 33337 h 133350"/>
                <a:gd name="connsiteX3" fmla="*/ 7144 w 38100"/>
                <a:gd name="connsiteY3" fmla="*/ 71437 h 133350"/>
                <a:gd name="connsiteX4" fmla="*/ 16669 w 38100"/>
                <a:gd name="connsiteY4" fmla="*/ 130968 h 133350"/>
                <a:gd name="connsiteX5" fmla="*/ 23813 w 38100"/>
                <a:gd name="connsiteY5" fmla="*/ 133350 h 133350"/>
                <a:gd name="connsiteX6" fmla="*/ 38100 w 38100"/>
                <a:gd name="connsiteY6" fmla="*/ 130968 h 133350"/>
                <a:gd name="connsiteX0" fmla="*/ 0 w 50006"/>
                <a:gd name="connsiteY0" fmla="*/ 0 h 133350"/>
                <a:gd name="connsiteX1" fmla="*/ 2381 w 50006"/>
                <a:gd name="connsiteY1" fmla="*/ 19050 h 133350"/>
                <a:gd name="connsiteX2" fmla="*/ 4763 w 50006"/>
                <a:gd name="connsiteY2" fmla="*/ 33337 h 133350"/>
                <a:gd name="connsiteX3" fmla="*/ 7144 w 50006"/>
                <a:gd name="connsiteY3" fmla="*/ 71437 h 133350"/>
                <a:gd name="connsiteX4" fmla="*/ 16669 w 50006"/>
                <a:gd name="connsiteY4" fmla="*/ 130968 h 133350"/>
                <a:gd name="connsiteX5" fmla="*/ 23813 w 50006"/>
                <a:gd name="connsiteY5" fmla="*/ 133350 h 133350"/>
                <a:gd name="connsiteX6" fmla="*/ 50006 w 50006"/>
                <a:gd name="connsiteY6" fmla="*/ 1071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06" h="133350">
                  <a:moveTo>
                    <a:pt x="0" y="0"/>
                  </a:moveTo>
                  <a:cubicBezTo>
                    <a:pt x="794" y="6350"/>
                    <a:pt x="1476" y="12715"/>
                    <a:pt x="2381" y="19050"/>
                  </a:cubicBezTo>
                  <a:cubicBezTo>
                    <a:pt x="3064" y="23830"/>
                    <a:pt x="4326" y="28529"/>
                    <a:pt x="4763" y="33337"/>
                  </a:cubicBezTo>
                  <a:cubicBezTo>
                    <a:pt x="5915" y="46010"/>
                    <a:pt x="6492" y="58729"/>
                    <a:pt x="7144" y="71437"/>
                  </a:cubicBezTo>
                  <a:cubicBezTo>
                    <a:pt x="8860" y="104900"/>
                    <a:pt x="-5557" y="119855"/>
                    <a:pt x="16669" y="130968"/>
                  </a:cubicBezTo>
                  <a:cubicBezTo>
                    <a:pt x="18914" y="132091"/>
                    <a:pt x="21432" y="132556"/>
                    <a:pt x="23813" y="133350"/>
                  </a:cubicBezTo>
                  <a:lnTo>
                    <a:pt x="50006" y="107156"/>
                  </a:lnTo>
                </a:path>
              </a:pathLst>
            </a:custGeom>
            <a:noFill/>
            <a:ln w="12700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957210" y="4898877"/>
              <a:ext cx="60323" cy="4756"/>
            </a:xfrm>
            <a:custGeom>
              <a:avLst/>
              <a:gdLst>
                <a:gd name="connsiteX0" fmla="*/ 0 w 59531"/>
                <a:gd name="connsiteY0" fmla="*/ 4766 h 4766"/>
                <a:gd name="connsiteX1" fmla="*/ 59531 w 59531"/>
                <a:gd name="connsiteY1" fmla="*/ 3 h 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31" h="4766">
                  <a:moveTo>
                    <a:pt x="0" y="4766"/>
                  </a:moveTo>
                  <a:cubicBezTo>
                    <a:pt x="53167" y="-298"/>
                    <a:pt x="33262" y="3"/>
                    <a:pt x="59531" y="3"/>
                  </a:cubicBezTo>
                </a:path>
              </a:pathLst>
            </a:custGeom>
            <a:noFill/>
            <a:ln w="12700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142942" y="4898877"/>
              <a:ext cx="93661" cy="4756"/>
            </a:xfrm>
            <a:custGeom>
              <a:avLst/>
              <a:gdLst>
                <a:gd name="connsiteX0" fmla="*/ 0 w 92869"/>
                <a:gd name="connsiteY0" fmla="*/ 0 h 5067"/>
                <a:gd name="connsiteX1" fmla="*/ 40481 w 92869"/>
                <a:gd name="connsiteY1" fmla="*/ 2382 h 5067"/>
                <a:gd name="connsiteX2" fmla="*/ 47625 w 92869"/>
                <a:gd name="connsiteY2" fmla="*/ 4763 h 5067"/>
                <a:gd name="connsiteX3" fmla="*/ 92869 w 92869"/>
                <a:gd name="connsiteY3" fmla="*/ 4763 h 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869" h="5067">
                  <a:moveTo>
                    <a:pt x="0" y="0"/>
                  </a:moveTo>
                  <a:cubicBezTo>
                    <a:pt x="13494" y="794"/>
                    <a:pt x="27031" y="1037"/>
                    <a:pt x="40481" y="2382"/>
                  </a:cubicBezTo>
                  <a:cubicBezTo>
                    <a:pt x="42979" y="2632"/>
                    <a:pt x="45117" y="4649"/>
                    <a:pt x="47625" y="4763"/>
                  </a:cubicBezTo>
                  <a:cubicBezTo>
                    <a:pt x="62691" y="5448"/>
                    <a:pt x="77788" y="4763"/>
                    <a:pt x="92869" y="4763"/>
                  </a:cubicBezTo>
                </a:path>
              </a:pathLst>
            </a:custGeom>
            <a:noFill/>
            <a:ln w="12700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3349312" y="4846560"/>
              <a:ext cx="88898" cy="141097"/>
            </a:xfrm>
            <a:custGeom>
              <a:avLst/>
              <a:gdLst>
                <a:gd name="connsiteX0" fmla="*/ 73819 w 88162"/>
                <a:gd name="connsiteY0" fmla="*/ 0 h 140494"/>
                <a:gd name="connsiteX1" fmla="*/ 52388 w 88162"/>
                <a:gd name="connsiteY1" fmla="*/ 2381 h 140494"/>
                <a:gd name="connsiteX2" fmla="*/ 11907 w 88162"/>
                <a:gd name="connsiteY2" fmla="*/ 4762 h 140494"/>
                <a:gd name="connsiteX3" fmla="*/ 14288 w 88162"/>
                <a:gd name="connsiteY3" fmla="*/ 26194 h 140494"/>
                <a:gd name="connsiteX4" fmla="*/ 19050 w 88162"/>
                <a:gd name="connsiteY4" fmla="*/ 64294 h 140494"/>
                <a:gd name="connsiteX5" fmla="*/ 33338 w 88162"/>
                <a:gd name="connsiteY5" fmla="*/ 59531 h 140494"/>
                <a:gd name="connsiteX6" fmla="*/ 40482 w 88162"/>
                <a:gd name="connsiteY6" fmla="*/ 57150 h 140494"/>
                <a:gd name="connsiteX7" fmla="*/ 61913 w 88162"/>
                <a:gd name="connsiteY7" fmla="*/ 61912 h 140494"/>
                <a:gd name="connsiteX8" fmla="*/ 76200 w 88162"/>
                <a:gd name="connsiteY8" fmla="*/ 71437 h 140494"/>
                <a:gd name="connsiteX9" fmla="*/ 83344 w 88162"/>
                <a:gd name="connsiteY9" fmla="*/ 76200 h 140494"/>
                <a:gd name="connsiteX10" fmla="*/ 88107 w 88162"/>
                <a:gd name="connsiteY10" fmla="*/ 90487 h 140494"/>
                <a:gd name="connsiteX11" fmla="*/ 85725 w 88162"/>
                <a:gd name="connsiteY11" fmla="*/ 111919 h 140494"/>
                <a:gd name="connsiteX12" fmla="*/ 73819 w 88162"/>
                <a:gd name="connsiteY12" fmla="*/ 133350 h 140494"/>
                <a:gd name="connsiteX13" fmla="*/ 66675 w 88162"/>
                <a:gd name="connsiteY13" fmla="*/ 138112 h 140494"/>
                <a:gd name="connsiteX14" fmla="*/ 59532 w 88162"/>
                <a:gd name="connsiteY14" fmla="*/ 140494 h 140494"/>
                <a:gd name="connsiteX15" fmla="*/ 23813 w 88162"/>
                <a:gd name="connsiteY15" fmla="*/ 135731 h 140494"/>
                <a:gd name="connsiteX16" fmla="*/ 9525 w 88162"/>
                <a:gd name="connsiteY16" fmla="*/ 130969 h 140494"/>
                <a:gd name="connsiteX17" fmla="*/ 0 w 88162"/>
                <a:gd name="connsiteY17" fmla="*/ 123825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162" h="140494">
                  <a:moveTo>
                    <a:pt x="73819" y="0"/>
                  </a:moveTo>
                  <a:cubicBezTo>
                    <a:pt x="66675" y="794"/>
                    <a:pt x="59554" y="1830"/>
                    <a:pt x="52388" y="2381"/>
                  </a:cubicBezTo>
                  <a:cubicBezTo>
                    <a:pt x="38911" y="3418"/>
                    <a:pt x="23369" y="-2402"/>
                    <a:pt x="11907" y="4762"/>
                  </a:cubicBezTo>
                  <a:cubicBezTo>
                    <a:pt x="5812" y="8572"/>
                    <a:pt x="13637" y="19036"/>
                    <a:pt x="14288" y="26194"/>
                  </a:cubicBezTo>
                  <a:cubicBezTo>
                    <a:pt x="17505" y="61583"/>
                    <a:pt x="13241" y="46864"/>
                    <a:pt x="19050" y="64294"/>
                  </a:cubicBezTo>
                  <a:lnTo>
                    <a:pt x="33338" y="59531"/>
                  </a:lnTo>
                  <a:lnTo>
                    <a:pt x="40482" y="57150"/>
                  </a:lnTo>
                  <a:cubicBezTo>
                    <a:pt x="44357" y="57796"/>
                    <a:pt x="56889" y="59121"/>
                    <a:pt x="61913" y="61912"/>
                  </a:cubicBezTo>
                  <a:cubicBezTo>
                    <a:pt x="66916" y="64692"/>
                    <a:pt x="71438" y="68262"/>
                    <a:pt x="76200" y="71437"/>
                  </a:cubicBezTo>
                  <a:lnTo>
                    <a:pt x="83344" y="76200"/>
                  </a:lnTo>
                  <a:cubicBezTo>
                    <a:pt x="84932" y="80962"/>
                    <a:pt x="88662" y="85498"/>
                    <a:pt x="88107" y="90487"/>
                  </a:cubicBezTo>
                  <a:cubicBezTo>
                    <a:pt x="87313" y="97631"/>
                    <a:pt x="87135" y="104871"/>
                    <a:pt x="85725" y="111919"/>
                  </a:cubicBezTo>
                  <a:cubicBezTo>
                    <a:pt x="83332" y="123882"/>
                    <a:pt x="82209" y="126359"/>
                    <a:pt x="73819" y="133350"/>
                  </a:cubicBezTo>
                  <a:cubicBezTo>
                    <a:pt x="71620" y="135182"/>
                    <a:pt x="69235" y="136832"/>
                    <a:pt x="66675" y="138112"/>
                  </a:cubicBezTo>
                  <a:cubicBezTo>
                    <a:pt x="64430" y="139235"/>
                    <a:pt x="61913" y="139700"/>
                    <a:pt x="59532" y="140494"/>
                  </a:cubicBezTo>
                  <a:cubicBezTo>
                    <a:pt x="41630" y="138866"/>
                    <a:pt x="37532" y="139846"/>
                    <a:pt x="23813" y="135731"/>
                  </a:cubicBezTo>
                  <a:cubicBezTo>
                    <a:pt x="19004" y="134289"/>
                    <a:pt x="9525" y="130969"/>
                    <a:pt x="9525" y="130969"/>
                  </a:cubicBezTo>
                  <a:cubicBezTo>
                    <a:pt x="1821" y="123264"/>
                    <a:pt x="5749" y="123825"/>
                    <a:pt x="0" y="123825"/>
                  </a:cubicBezTo>
                </a:path>
              </a:pathLst>
            </a:custGeom>
            <a:noFill/>
            <a:ln w="12700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144530" y="4940096"/>
              <a:ext cx="92073" cy="6341"/>
            </a:xfrm>
            <a:custGeom>
              <a:avLst/>
              <a:gdLst>
                <a:gd name="connsiteX0" fmla="*/ 0 w 92869"/>
                <a:gd name="connsiteY0" fmla="*/ 0 h 5067"/>
                <a:gd name="connsiteX1" fmla="*/ 40481 w 92869"/>
                <a:gd name="connsiteY1" fmla="*/ 2382 h 5067"/>
                <a:gd name="connsiteX2" fmla="*/ 47625 w 92869"/>
                <a:gd name="connsiteY2" fmla="*/ 4763 h 5067"/>
                <a:gd name="connsiteX3" fmla="*/ 92869 w 92869"/>
                <a:gd name="connsiteY3" fmla="*/ 4763 h 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869" h="5067">
                  <a:moveTo>
                    <a:pt x="0" y="0"/>
                  </a:moveTo>
                  <a:cubicBezTo>
                    <a:pt x="13494" y="794"/>
                    <a:pt x="27031" y="1037"/>
                    <a:pt x="40481" y="2382"/>
                  </a:cubicBezTo>
                  <a:cubicBezTo>
                    <a:pt x="42979" y="2632"/>
                    <a:pt x="45117" y="4649"/>
                    <a:pt x="47625" y="4763"/>
                  </a:cubicBezTo>
                  <a:cubicBezTo>
                    <a:pt x="62691" y="5448"/>
                    <a:pt x="77788" y="4763"/>
                    <a:pt x="92869" y="4763"/>
                  </a:cubicBezTo>
                </a:path>
              </a:pathLst>
            </a:custGeom>
            <a:noFill/>
            <a:ln w="12700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 autoUpdateAnimBg="0"/>
      <p:bldP spid="74" grpId="0" animBg="1" autoUpdateAnimBg="0"/>
      <p:bldP spid="75" grpId="0" animBg="1" autoUpdateAnimBg="0"/>
      <p:bldP spid="7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Heading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Practice </a:t>
            </a: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(continued)</a:t>
            </a:r>
          </a:p>
        </p:txBody>
      </p:sp>
      <p:grpSp>
        <p:nvGrpSpPr>
          <p:cNvPr id="8196" name="Group 1"/>
          <p:cNvGrpSpPr>
            <a:grpSpLocks/>
          </p:cNvGrpSpPr>
          <p:nvPr/>
        </p:nvGrpSpPr>
        <p:grpSpPr bwMode="auto">
          <a:xfrm>
            <a:off x="0" y="685800"/>
            <a:ext cx="7094538" cy="1581150"/>
            <a:chOff x="93663" y="1050924"/>
            <a:chExt cx="7094537" cy="1580955"/>
          </a:xfrm>
        </p:grpSpPr>
        <p:pic>
          <p:nvPicPr>
            <p:cNvPr id="8289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4"/>
              <a:ext cx="7094537" cy="158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527051" y="1393782"/>
              <a:ext cx="6315074" cy="116984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slope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y-intercept.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Derive the equation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the equation. </a:t>
              </a:r>
            </a:p>
            <a:p>
              <a:pPr defTabSz="292100"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Gill Sans MT" pitchFamily="34" charset="0"/>
                </a:rPr>
                <a:t>“The equation of the line with a slope of ___ and a y-intercept of ___ is ________.”</a:t>
              </a:r>
              <a:endParaRPr lang="en-US" sz="1600" i="1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7" name="Rectangle 1112"/>
            <p:cNvSpPr>
              <a:spLocks noChangeArrowheads="1"/>
            </p:cNvSpPr>
            <p:nvPr/>
          </p:nvSpPr>
          <p:spPr bwMode="auto">
            <a:xfrm>
              <a:off x="236538" y="1157274"/>
              <a:ext cx="2619375" cy="30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Derive the equation of a line.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76238" y="1441401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76238" y="1668386"/>
              <a:ext cx="173038" cy="17301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76238" y="1898544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76238" y="2095370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80761"/>
              </p:ext>
            </p:extLst>
          </p:nvPr>
        </p:nvGraphicFramePr>
        <p:xfrm>
          <a:off x="142875" y="2332038"/>
          <a:ext cx="6629400" cy="393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4807">
                <a:tc>
                  <a:txBody>
                    <a:bodyPr/>
                    <a:lstStyle/>
                    <a:p>
                      <a:pPr marL="227013" indent="-227013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Write the equation of a line with 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slope of -2 and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 of (0, 5).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indent="-227013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Write the equation of a line with 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slope of 4 and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 of (0, -3).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430"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Write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equation of the line represented by the table below.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Write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equation of the line represented by the table below.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6000" y="3111500"/>
            <a:ext cx="1014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-2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5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8788" y="3011488"/>
            <a:ext cx="771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-2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8788" y="3213100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5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75300" y="3111500"/>
            <a:ext cx="1014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4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3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9675" y="3011488"/>
            <a:ext cx="771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4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49675" y="3213100"/>
            <a:ext cx="82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-3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57200" y="4640263"/>
          <a:ext cx="73183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768725" y="4640263"/>
          <a:ext cx="73183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41288" y="4965700"/>
            <a:ext cx="339725" cy="287338"/>
            <a:chOff x="50029" y="3859924"/>
            <a:chExt cx="340034" cy="377590"/>
          </a:xfrm>
        </p:grpSpPr>
        <p:sp>
          <p:nvSpPr>
            <p:cNvPr id="34" name="Freeform 33"/>
            <p:cNvSpPr/>
            <p:nvPr/>
          </p:nvSpPr>
          <p:spPr bwMode="auto">
            <a:xfrm rot="4874727" flipV="1">
              <a:off x="71769" y="3919219"/>
              <a:ext cx="377590" cy="258998"/>
            </a:xfrm>
            <a:custGeom>
              <a:avLst/>
              <a:gdLst>
                <a:gd name="connsiteX0" fmla="*/ 0 w 984738"/>
                <a:gd name="connsiteY0" fmla="*/ 289318 h 289318"/>
                <a:gd name="connsiteX1" fmla="*/ 429846 w 984738"/>
                <a:gd name="connsiteY1" fmla="*/ 149 h 289318"/>
                <a:gd name="connsiteX2" fmla="*/ 984738 w 984738"/>
                <a:gd name="connsiteY2" fmla="*/ 258056 h 289318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177" h="308697">
                  <a:moveTo>
                    <a:pt x="1" y="308697"/>
                  </a:moveTo>
                  <a:cubicBezTo>
                    <a:pt x="6312" y="151002"/>
                    <a:pt x="149162" y="5359"/>
                    <a:pt x="313285" y="149"/>
                  </a:cubicBezTo>
                  <a:cubicBezTo>
                    <a:pt x="477408" y="-5061"/>
                    <a:pt x="672792" y="126497"/>
                    <a:pt x="868177" y="258056"/>
                  </a:cubicBezTo>
                </a:path>
              </a:pathLst>
            </a:custGeom>
            <a:noFill/>
            <a:ln w="22225" algn="ctr">
              <a:solidFill>
                <a:srgbClr val="FF0000"/>
              </a:solidFill>
              <a:miter lim="800000"/>
              <a:headEnd/>
              <a:tailEnd type="arrow" w="med" len="med"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0029" y="3859924"/>
              <a:ext cx="209741" cy="28371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ymbol" pitchFamily="18" charset="2"/>
                  <a:cs typeface="Arial" charset="0"/>
                </a:rPr>
                <a:t>-</a:t>
              </a:r>
              <a:r>
                <a:rPr lang="en-US" sz="8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 </a:t>
              </a: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2</a:t>
              </a:r>
              <a:endParaRPr lang="en-US" sz="1400" dirty="0">
                <a:ln w="3175"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114425" y="4965700"/>
            <a:ext cx="374650" cy="287338"/>
            <a:chOff x="130617" y="3859925"/>
            <a:chExt cx="374226" cy="377590"/>
          </a:xfrm>
        </p:grpSpPr>
        <p:sp>
          <p:nvSpPr>
            <p:cNvPr id="37" name="Freeform 36"/>
            <p:cNvSpPr/>
            <p:nvPr/>
          </p:nvSpPr>
          <p:spPr bwMode="auto">
            <a:xfrm rot="16725273" flipH="1" flipV="1">
              <a:off x="71850" y="3918692"/>
              <a:ext cx="377590" cy="260055"/>
            </a:xfrm>
            <a:custGeom>
              <a:avLst/>
              <a:gdLst>
                <a:gd name="connsiteX0" fmla="*/ 0 w 984738"/>
                <a:gd name="connsiteY0" fmla="*/ 289318 h 289318"/>
                <a:gd name="connsiteX1" fmla="*/ 429846 w 984738"/>
                <a:gd name="connsiteY1" fmla="*/ 149 h 289318"/>
                <a:gd name="connsiteX2" fmla="*/ 984738 w 984738"/>
                <a:gd name="connsiteY2" fmla="*/ 258056 h 289318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177" h="308697">
                  <a:moveTo>
                    <a:pt x="1" y="308697"/>
                  </a:moveTo>
                  <a:cubicBezTo>
                    <a:pt x="6312" y="151002"/>
                    <a:pt x="149162" y="5359"/>
                    <a:pt x="313285" y="149"/>
                  </a:cubicBezTo>
                  <a:cubicBezTo>
                    <a:pt x="477408" y="-5061"/>
                    <a:pt x="672792" y="126497"/>
                    <a:pt x="868177" y="258056"/>
                  </a:cubicBezTo>
                </a:path>
              </a:pathLst>
            </a:custGeom>
            <a:noFill/>
            <a:ln w="22225" algn="ctr">
              <a:solidFill>
                <a:srgbClr val="FF0000"/>
              </a:solidFill>
              <a:miter lim="800000"/>
              <a:headEnd/>
              <a:tailEnd type="arrow" w="med" len="med"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293945" y="3859925"/>
              <a:ext cx="210898" cy="28371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ymbol" pitchFamily="18" charset="2"/>
                  <a:cs typeface="Arial" charset="0"/>
                </a:rPr>
                <a:t>+</a:t>
              </a:r>
              <a:r>
                <a:rPr lang="en-US" sz="8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 </a:t>
              </a: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3</a:t>
              </a:r>
              <a:endParaRPr lang="en-US" sz="1400" dirty="0">
                <a:ln w="3175"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85913" y="4659313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847850" y="4525963"/>
            <a:ext cx="558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85913" y="4972050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4 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2333625" y="5207000"/>
            <a:ext cx="1111250" cy="425450"/>
            <a:chOff x="4407052" y="6014300"/>
            <a:chExt cx="1111287" cy="425758"/>
          </a:xfrm>
        </p:grpSpPr>
        <p:sp>
          <p:nvSpPr>
            <p:cNvPr id="8283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-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4  </a:t>
              </a:r>
            </a:p>
          </p:txBody>
        </p:sp>
        <p:sp>
          <p:nvSpPr>
            <p:cNvPr id="8284" name="TextBox 391"/>
            <p:cNvSpPr txBox="1">
              <a:spLocks noChangeArrowheads="1"/>
            </p:cNvSpPr>
            <p:nvPr/>
          </p:nvSpPr>
          <p:spPr bwMode="auto">
            <a:xfrm>
              <a:off x="4752319" y="6014300"/>
              <a:ext cx="364368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482975" y="4984750"/>
            <a:ext cx="339725" cy="287338"/>
            <a:chOff x="50029" y="3859924"/>
            <a:chExt cx="340034" cy="377590"/>
          </a:xfrm>
        </p:grpSpPr>
        <p:sp>
          <p:nvSpPr>
            <p:cNvPr id="46" name="Freeform 45"/>
            <p:cNvSpPr/>
            <p:nvPr/>
          </p:nvSpPr>
          <p:spPr bwMode="auto">
            <a:xfrm rot="4874727" flipV="1">
              <a:off x="71769" y="3919220"/>
              <a:ext cx="377590" cy="258997"/>
            </a:xfrm>
            <a:custGeom>
              <a:avLst/>
              <a:gdLst>
                <a:gd name="connsiteX0" fmla="*/ 0 w 984738"/>
                <a:gd name="connsiteY0" fmla="*/ 289318 h 289318"/>
                <a:gd name="connsiteX1" fmla="*/ 429846 w 984738"/>
                <a:gd name="connsiteY1" fmla="*/ 149 h 289318"/>
                <a:gd name="connsiteX2" fmla="*/ 984738 w 984738"/>
                <a:gd name="connsiteY2" fmla="*/ 258056 h 289318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177" h="308697">
                  <a:moveTo>
                    <a:pt x="1" y="308697"/>
                  </a:moveTo>
                  <a:cubicBezTo>
                    <a:pt x="6312" y="151002"/>
                    <a:pt x="149162" y="5359"/>
                    <a:pt x="313285" y="149"/>
                  </a:cubicBezTo>
                  <a:cubicBezTo>
                    <a:pt x="477408" y="-5061"/>
                    <a:pt x="672792" y="126497"/>
                    <a:pt x="868177" y="258056"/>
                  </a:cubicBezTo>
                </a:path>
              </a:pathLst>
            </a:custGeom>
            <a:noFill/>
            <a:ln w="22225" algn="ctr">
              <a:solidFill>
                <a:srgbClr val="FF0000"/>
              </a:solidFill>
              <a:miter lim="800000"/>
              <a:headEnd/>
              <a:tailEnd type="arrow" w="med" len="med"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50029" y="3859924"/>
              <a:ext cx="209741" cy="28371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ymbol" pitchFamily="18" charset="2"/>
                  <a:cs typeface="Arial" charset="0"/>
                </a:rPr>
                <a:t>-</a:t>
              </a:r>
              <a:r>
                <a:rPr lang="en-US" sz="8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 </a:t>
              </a: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4</a:t>
              </a:r>
              <a:endParaRPr lang="en-US" sz="1400" dirty="0">
                <a:ln w="3175"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56113" y="4986338"/>
            <a:ext cx="374650" cy="285750"/>
            <a:chOff x="130617" y="3859925"/>
            <a:chExt cx="374226" cy="377590"/>
          </a:xfrm>
        </p:grpSpPr>
        <p:sp>
          <p:nvSpPr>
            <p:cNvPr id="49" name="Freeform 48"/>
            <p:cNvSpPr/>
            <p:nvPr/>
          </p:nvSpPr>
          <p:spPr bwMode="auto">
            <a:xfrm rot="16725273" flipH="1" flipV="1">
              <a:off x="71850" y="3918692"/>
              <a:ext cx="377590" cy="260055"/>
            </a:xfrm>
            <a:custGeom>
              <a:avLst/>
              <a:gdLst>
                <a:gd name="connsiteX0" fmla="*/ 0 w 984738"/>
                <a:gd name="connsiteY0" fmla="*/ 289318 h 289318"/>
                <a:gd name="connsiteX1" fmla="*/ 429846 w 984738"/>
                <a:gd name="connsiteY1" fmla="*/ 149 h 289318"/>
                <a:gd name="connsiteX2" fmla="*/ 984738 w 984738"/>
                <a:gd name="connsiteY2" fmla="*/ 258056 h 289318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177" h="308697">
                  <a:moveTo>
                    <a:pt x="1" y="308697"/>
                  </a:moveTo>
                  <a:cubicBezTo>
                    <a:pt x="6312" y="151002"/>
                    <a:pt x="149162" y="5359"/>
                    <a:pt x="313285" y="149"/>
                  </a:cubicBezTo>
                  <a:cubicBezTo>
                    <a:pt x="477408" y="-5061"/>
                    <a:pt x="672792" y="126497"/>
                    <a:pt x="868177" y="258056"/>
                  </a:cubicBezTo>
                </a:path>
              </a:pathLst>
            </a:custGeom>
            <a:noFill/>
            <a:ln w="22225" algn="ctr">
              <a:solidFill>
                <a:srgbClr val="FF0000"/>
              </a:solidFill>
              <a:miter lim="800000"/>
              <a:headEnd/>
              <a:tailEnd type="arrow" w="med" len="med"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293944" y="3859925"/>
              <a:ext cx="210899" cy="28529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ymbol" pitchFamily="18" charset="2"/>
                  <a:cs typeface="Arial" charset="0"/>
                </a:rPr>
                <a:t>-</a:t>
              </a:r>
              <a:r>
                <a:rPr lang="en-US" sz="8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 </a:t>
              </a: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1</a:t>
              </a:r>
              <a:endParaRPr lang="en-US" sz="1400" dirty="0">
                <a:ln w="3175"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927600" y="4678363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14938" y="4545013"/>
            <a:ext cx="508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927600" y="4991100"/>
            <a:ext cx="82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-3 </a:t>
            </a:r>
          </a:p>
        </p:txBody>
      </p:sp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5675313" y="5226050"/>
            <a:ext cx="1111250" cy="425450"/>
            <a:chOff x="4407052" y="6014300"/>
            <a:chExt cx="1111287" cy="425758"/>
          </a:xfrm>
        </p:grpSpPr>
        <p:sp>
          <p:nvSpPr>
            <p:cNvPr id="8277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3  </a:t>
              </a:r>
            </a:p>
          </p:txBody>
        </p:sp>
        <p:sp>
          <p:nvSpPr>
            <p:cNvPr id="8278" name="TextBox 391"/>
            <p:cNvSpPr txBox="1">
              <a:spLocks noChangeArrowheads="1"/>
            </p:cNvSpPr>
            <p:nvPr/>
          </p:nvSpPr>
          <p:spPr bwMode="auto">
            <a:xfrm>
              <a:off x="4638972" y="6014300"/>
              <a:ext cx="402129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524500" y="4678363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599113" y="4546600"/>
            <a:ext cx="5095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0" y="247650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latin typeface="Arial" charset="0"/>
                <a:cs typeface="Arial" charset="0"/>
              </a:rPr>
              <a:t>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sz="1400" b="1" dirty="0">
                <a:latin typeface="Arial" charset="0"/>
                <a:cs typeface="Arial" charset="0"/>
              </a:rPr>
              <a:t>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  <a:r>
              <a:rPr lang="en-US" sz="1400" dirty="0">
                <a:latin typeface="Arial" charset="0"/>
                <a:cs typeface="Arial" charset="0"/>
              </a:rPr>
              <a:t> is the ratio of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i="1" dirty="0"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Arial" charset="0"/>
                <a:cs typeface="Arial" charset="0"/>
              </a:rPr>
              <a:t>.                         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cs typeface="+mn-cs"/>
              </a:rPr>
              <a:t>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-intercept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) is the point at which the line passes through the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-axis.</a:t>
            </a:r>
          </a:p>
        </p:txBody>
      </p:sp>
      <p:grpSp>
        <p:nvGrpSpPr>
          <p:cNvPr id="8262" name="Group 63"/>
          <p:cNvGrpSpPr>
            <a:grpSpLocks/>
          </p:cNvGrpSpPr>
          <p:nvPr/>
        </p:nvGrpSpPr>
        <p:grpSpPr bwMode="auto">
          <a:xfrm>
            <a:off x="6770688" y="838200"/>
            <a:ext cx="2190750" cy="1274763"/>
            <a:chOff x="6742113" y="947738"/>
            <a:chExt cx="2190750" cy="1274615"/>
          </a:xfrm>
        </p:grpSpPr>
        <p:sp>
          <p:nvSpPr>
            <p:cNvPr id="64" name="Rectangle 63"/>
            <p:cNvSpPr/>
            <p:nvPr/>
          </p:nvSpPr>
          <p:spPr bwMode="auto">
            <a:xfrm>
              <a:off x="6742113" y="947738"/>
              <a:ext cx="2184400" cy="127461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slope of the line?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-intercept?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derive the equation of the line?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748463" y="947738"/>
              <a:ext cx="2184400" cy="2317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808788" y="1235043"/>
              <a:ext cx="173037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810375" y="153821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804025" y="184615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263" name="Group 58"/>
          <p:cNvGrpSpPr>
            <a:grpSpLocks/>
          </p:cNvGrpSpPr>
          <p:nvPr/>
        </p:nvGrpSpPr>
        <p:grpSpPr bwMode="auto">
          <a:xfrm>
            <a:off x="6859588" y="2151063"/>
            <a:ext cx="1993900" cy="1095375"/>
            <a:chOff x="6859586" y="1273475"/>
            <a:chExt cx="1993900" cy="1094414"/>
          </a:xfrm>
        </p:grpSpPr>
        <p:sp>
          <p:nvSpPr>
            <p:cNvPr id="69" name="Rectangle 21"/>
            <p:cNvSpPr/>
            <p:nvPr/>
          </p:nvSpPr>
          <p:spPr bwMode="auto">
            <a:xfrm>
              <a:off x="6859586" y="1351194"/>
              <a:ext cx="1993900" cy="101669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0" name="Tape"/>
            <p:cNvSpPr/>
            <p:nvPr/>
          </p:nvSpPr>
          <p:spPr bwMode="auto">
            <a:xfrm rot="5400000">
              <a:off x="7769298" y="1111475"/>
              <a:ext cx="171300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266" name="Group 70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72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1894"/>
                <a:ext cx="1993900" cy="523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flipV="1">
                <a:off x="7542211" y="2005385"/>
                <a:ext cx="173038" cy="17447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 bwMode="auto">
              <a:xfrm flipH="1" flipV="1">
                <a:off x="8310561" y="1600927"/>
                <a:ext cx="166688" cy="13164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6989761" y="2005385"/>
                <a:ext cx="628650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256461" y="1397905"/>
                <a:ext cx="1189038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1048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9" grpId="0"/>
      <p:bldP spid="40" grpId="0"/>
      <p:bldP spid="41" grpId="0"/>
      <p:bldP spid="51" grpId="0"/>
      <p:bldP spid="52" grpId="0"/>
      <p:bldP spid="53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Heading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Practice (continued)</a:t>
            </a:r>
          </a:p>
        </p:txBody>
      </p:sp>
      <p:grpSp>
        <p:nvGrpSpPr>
          <p:cNvPr id="9220" name="Group 1"/>
          <p:cNvGrpSpPr>
            <a:grpSpLocks/>
          </p:cNvGrpSpPr>
          <p:nvPr/>
        </p:nvGrpSpPr>
        <p:grpSpPr bwMode="auto">
          <a:xfrm>
            <a:off x="0" y="685800"/>
            <a:ext cx="7094538" cy="1581150"/>
            <a:chOff x="93663" y="1050924"/>
            <a:chExt cx="7094537" cy="1580955"/>
          </a:xfrm>
        </p:grpSpPr>
        <p:pic>
          <p:nvPicPr>
            <p:cNvPr id="9284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4"/>
              <a:ext cx="7094537" cy="158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527051" y="1393782"/>
              <a:ext cx="6315074" cy="116984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slope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y-intercept.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Derive the equation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the equation. </a:t>
              </a:r>
            </a:p>
            <a:p>
              <a:pPr defTabSz="292100"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Gill Sans MT" pitchFamily="34" charset="0"/>
                </a:rPr>
                <a:t>“The equation of the line with a slope of ___ and a y-intercept of ___ is ________.”</a:t>
              </a:r>
              <a:endParaRPr lang="en-US" sz="1600" i="1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7" name="Rectangle 1112"/>
            <p:cNvSpPr>
              <a:spLocks noChangeArrowheads="1"/>
            </p:cNvSpPr>
            <p:nvPr/>
          </p:nvSpPr>
          <p:spPr bwMode="auto">
            <a:xfrm>
              <a:off x="236538" y="1157274"/>
              <a:ext cx="2619375" cy="30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Derive the equation of a line.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76238" y="1441401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76238" y="1668386"/>
              <a:ext cx="173038" cy="17301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76238" y="1898544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76238" y="2095370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410"/>
              </p:ext>
            </p:extLst>
          </p:nvPr>
        </p:nvGraphicFramePr>
        <p:xfrm>
          <a:off x="142875" y="2332038"/>
          <a:ext cx="6629400" cy="399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0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Write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equation of the line passing through (-2, -1) and (2, 5).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Write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equation of the line passing through (6, 2) and (-3, -4).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84175" y="3055938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41338" y="2960688"/>
            <a:ext cx="10937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-1 </a:t>
            </a:r>
            <a:r>
              <a:rPr lang="en-US" altLang="en-US" sz="1400" u="sng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 5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-2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382713" y="3055938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473200" y="2960688"/>
            <a:ext cx="5286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-6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828800" y="3057525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976438" y="2960688"/>
            <a:ext cx="527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65" name="Group 71"/>
          <p:cNvGrpSpPr>
            <a:grpSpLocks/>
          </p:cNvGrpSpPr>
          <p:nvPr/>
        </p:nvGrpSpPr>
        <p:grpSpPr bwMode="auto">
          <a:xfrm>
            <a:off x="449263" y="3552825"/>
            <a:ext cx="1111250" cy="425450"/>
            <a:chOff x="4407052" y="6014300"/>
            <a:chExt cx="1111287" cy="425758"/>
          </a:xfrm>
        </p:grpSpPr>
        <p:sp>
          <p:nvSpPr>
            <p:cNvPr id="9282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9283" name="TextBox 391"/>
            <p:cNvSpPr txBox="1">
              <a:spLocks noChangeArrowheads="1"/>
            </p:cNvSpPr>
            <p:nvPr/>
          </p:nvSpPr>
          <p:spPr bwMode="auto">
            <a:xfrm>
              <a:off x="4715196" y="6014300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55613" y="3914775"/>
            <a:ext cx="1281112" cy="425450"/>
            <a:chOff x="4407052" y="6014300"/>
            <a:chExt cx="1281512" cy="425758"/>
          </a:xfrm>
        </p:grpSpPr>
        <p:sp>
          <p:nvSpPr>
            <p:cNvPr id="9280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281512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-1 =    (-2)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9281" name="TextBox 391"/>
            <p:cNvSpPr txBox="1">
              <a:spLocks noChangeArrowheads="1"/>
            </p:cNvSpPr>
            <p:nvPr/>
          </p:nvSpPr>
          <p:spPr bwMode="auto">
            <a:xfrm>
              <a:off x="4798945" y="6014300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2" name="TextBox 385"/>
          <p:cNvSpPr txBox="1">
            <a:spLocks noChangeArrowheads="1"/>
          </p:cNvSpPr>
          <p:nvPr/>
        </p:nvSpPr>
        <p:spPr bwMode="auto">
          <a:xfrm>
            <a:off x="447675" y="4251325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-1 = -3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74" name="TextBox 385"/>
          <p:cNvSpPr txBox="1">
            <a:spLocks noChangeArrowheads="1"/>
          </p:cNvSpPr>
          <p:nvPr/>
        </p:nvSpPr>
        <p:spPr bwMode="auto">
          <a:xfrm>
            <a:off x="773113" y="4454525"/>
            <a:ext cx="44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75" name="TextBox 385"/>
          <p:cNvSpPr txBox="1">
            <a:spLocks noChangeArrowheads="1"/>
          </p:cNvSpPr>
          <p:nvPr/>
        </p:nvSpPr>
        <p:spPr bwMode="auto">
          <a:xfrm>
            <a:off x="419100" y="4456113"/>
            <a:ext cx="446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  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98463" y="4729163"/>
            <a:ext cx="914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385"/>
          <p:cNvSpPr txBox="1">
            <a:spLocks noChangeArrowheads="1"/>
          </p:cNvSpPr>
          <p:nvPr/>
        </p:nvSpPr>
        <p:spPr bwMode="auto">
          <a:xfrm>
            <a:off x="508000" y="4729163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 =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grpSp>
        <p:nvGrpSpPr>
          <p:cNvPr id="78" name="Group 71"/>
          <p:cNvGrpSpPr>
            <a:grpSpLocks/>
          </p:cNvGrpSpPr>
          <p:nvPr/>
        </p:nvGrpSpPr>
        <p:grpSpPr bwMode="auto">
          <a:xfrm>
            <a:off x="855663" y="5332413"/>
            <a:ext cx="1111250" cy="425450"/>
            <a:chOff x="4407052" y="6014300"/>
            <a:chExt cx="1111287" cy="425758"/>
          </a:xfrm>
        </p:grpSpPr>
        <p:sp>
          <p:nvSpPr>
            <p:cNvPr id="9278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2</a:t>
              </a:r>
            </a:p>
          </p:txBody>
        </p:sp>
        <p:sp>
          <p:nvSpPr>
            <p:cNvPr id="9279" name="TextBox 391"/>
            <p:cNvSpPr txBox="1">
              <a:spLocks noChangeArrowheads="1"/>
            </p:cNvSpPr>
            <p:nvPr/>
          </p:nvSpPr>
          <p:spPr bwMode="auto">
            <a:xfrm>
              <a:off x="4656083" y="6014300"/>
              <a:ext cx="367906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813175" y="3003550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970338" y="2908300"/>
            <a:ext cx="1093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1400" u="sng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 (-4)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6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(-3)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811713" y="3003550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902200" y="2908300"/>
            <a:ext cx="5286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257800" y="300355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322888" y="2908300"/>
            <a:ext cx="5286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87" name="Group 71"/>
          <p:cNvGrpSpPr>
            <a:grpSpLocks/>
          </p:cNvGrpSpPr>
          <p:nvPr/>
        </p:nvGrpSpPr>
        <p:grpSpPr bwMode="auto">
          <a:xfrm>
            <a:off x="3878263" y="3498850"/>
            <a:ext cx="1111250" cy="425450"/>
            <a:chOff x="4407052" y="6014300"/>
            <a:chExt cx="1111287" cy="425758"/>
          </a:xfrm>
        </p:grpSpPr>
        <p:sp>
          <p:nvSpPr>
            <p:cNvPr id="9276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9277" name="TextBox 391"/>
            <p:cNvSpPr txBox="1">
              <a:spLocks noChangeArrowheads="1"/>
            </p:cNvSpPr>
            <p:nvPr/>
          </p:nvSpPr>
          <p:spPr bwMode="auto">
            <a:xfrm>
              <a:off x="4715196" y="6014300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0" name="Group 71"/>
          <p:cNvGrpSpPr>
            <a:grpSpLocks/>
          </p:cNvGrpSpPr>
          <p:nvPr/>
        </p:nvGrpSpPr>
        <p:grpSpPr bwMode="auto">
          <a:xfrm>
            <a:off x="3884613" y="3865563"/>
            <a:ext cx="1281112" cy="425450"/>
            <a:chOff x="4407052" y="6018979"/>
            <a:chExt cx="1281512" cy="425758"/>
          </a:xfrm>
        </p:grpSpPr>
        <p:sp>
          <p:nvSpPr>
            <p:cNvPr id="9274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281512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-4 =    (-3)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9275" name="TextBox 391"/>
            <p:cNvSpPr txBox="1">
              <a:spLocks noChangeArrowheads="1"/>
            </p:cNvSpPr>
            <p:nvPr/>
          </p:nvSpPr>
          <p:spPr bwMode="auto">
            <a:xfrm>
              <a:off x="4807362" y="6018979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3" name="TextBox 385"/>
          <p:cNvSpPr txBox="1">
            <a:spLocks noChangeArrowheads="1"/>
          </p:cNvSpPr>
          <p:nvPr/>
        </p:nvSpPr>
        <p:spPr bwMode="auto">
          <a:xfrm>
            <a:off x="3876675" y="4198938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-4 = -2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94" name="TextBox 385"/>
          <p:cNvSpPr txBox="1">
            <a:spLocks noChangeArrowheads="1"/>
          </p:cNvSpPr>
          <p:nvPr/>
        </p:nvSpPr>
        <p:spPr bwMode="auto">
          <a:xfrm>
            <a:off x="4187825" y="4403725"/>
            <a:ext cx="44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95" name="TextBox 385"/>
          <p:cNvSpPr txBox="1">
            <a:spLocks noChangeArrowheads="1"/>
          </p:cNvSpPr>
          <p:nvPr/>
        </p:nvSpPr>
        <p:spPr bwMode="auto">
          <a:xfrm>
            <a:off x="3832225" y="4403725"/>
            <a:ext cx="446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  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3827463" y="4675188"/>
            <a:ext cx="9144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385"/>
          <p:cNvSpPr txBox="1">
            <a:spLocks noChangeArrowheads="1"/>
          </p:cNvSpPr>
          <p:nvPr/>
        </p:nvSpPr>
        <p:spPr bwMode="auto">
          <a:xfrm>
            <a:off x="3862388" y="4675188"/>
            <a:ext cx="1281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-2 =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grpSp>
        <p:nvGrpSpPr>
          <p:cNvPr id="98" name="Group 71"/>
          <p:cNvGrpSpPr>
            <a:grpSpLocks/>
          </p:cNvGrpSpPr>
          <p:nvPr/>
        </p:nvGrpSpPr>
        <p:grpSpPr bwMode="auto">
          <a:xfrm>
            <a:off x="4284663" y="5332413"/>
            <a:ext cx="1111250" cy="425450"/>
            <a:chOff x="4407052" y="6014300"/>
            <a:chExt cx="1111287" cy="425758"/>
          </a:xfrm>
        </p:grpSpPr>
        <p:sp>
          <p:nvSpPr>
            <p:cNvPr id="9272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2 </a:t>
              </a:r>
            </a:p>
          </p:txBody>
        </p:sp>
        <p:sp>
          <p:nvSpPr>
            <p:cNvPr id="9273" name="TextBox 391"/>
            <p:cNvSpPr txBox="1">
              <a:spLocks noChangeArrowheads="1"/>
            </p:cNvSpPr>
            <p:nvPr/>
          </p:nvSpPr>
          <p:spPr bwMode="auto">
            <a:xfrm>
              <a:off x="4656083" y="6014300"/>
              <a:ext cx="367906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1" name="Rectangle 21"/>
          <p:cNvSpPr>
            <a:spLocks noChangeArrowheads="1"/>
          </p:cNvSpPr>
          <p:nvPr/>
        </p:nvSpPr>
        <p:spPr bwMode="auto">
          <a:xfrm>
            <a:off x="0" y="247650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latin typeface="Arial" charset="0"/>
                <a:cs typeface="Arial" charset="0"/>
              </a:rPr>
              <a:t>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sz="1400" b="1" dirty="0">
                <a:latin typeface="Arial" charset="0"/>
                <a:cs typeface="Arial" charset="0"/>
              </a:rPr>
              <a:t>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  <a:r>
              <a:rPr lang="en-US" sz="1400" dirty="0">
                <a:latin typeface="Arial" charset="0"/>
                <a:cs typeface="Arial" charset="0"/>
              </a:rPr>
              <a:t> is the ratio of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i="1" dirty="0"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Arial" charset="0"/>
                <a:cs typeface="Arial" charset="0"/>
              </a:rPr>
              <a:t>.                         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cs typeface="+mn-cs"/>
              </a:rPr>
              <a:t>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-intercept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) is the point at which the line passes through the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-axis.</a:t>
            </a:r>
          </a:p>
        </p:txBody>
      </p:sp>
      <p:grpSp>
        <p:nvGrpSpPr>
          <p:cNvPr id="9257" name="Group 63"/>
          <p:cNvGrpSpPr>
            <a:grpSpLocks/>
          </p:cNvGrpSpPr>
          <p:nvPr/>
        </p:nvGrpSpPr>
        <p:grpSpPr bwMode="auto">
          <a:xfrm>
            <a:off x="6770688" y="838200"/>
            <a:ext cx="2190750" cy="1274763"/>
            <a:chOff x="6742113" y="947738"/>
            <a:chExt cx="2190750" cy="1274615"/>
          </a:xfrm>
        </p:grpSpPr>
        <p:sp>
          <p:nvSpPr>
            <p:cNvPr id="73" name="Rectangle 72"/>
            <p:cNvSpPr/>
            <p:nvPr/>
          </p:nvSpPr>
          <p:spPr bwMode="auto">
            <a:xfrm>
              <a:off x="6742113" y="947738"/>
              <a:ext cx="2184400" cy="127461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slope of the line?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-intercept?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derive the equation of the line?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6748463" y="947738"/>
              <a:ext cx="2184400" cy="2317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808788" y="1235043"/>
              <a:ext cx="173037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810375" y="153821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04025" y="184615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9258" name="Group 65"/>
          <p:cNvGrpSpPr>
            <a:grpSpLocks/>
          </p:cNvGrpSpPr>
          <p:nvPr/>
        </p:nvGrpSpPr>
        <p:grpSpPr bwMode="auto">
          <a:xfrm>
            <a:off x="6859588" y="2151063"/>
            <a:ext cx="1993900" cy="1095375"/>
            <a:chOff x="6859586" y="1273475"/>
            <a:chExt cx="1993900" cy="1094414"/>
          </a:xfrm>
        </p:grpSpPr>
        <p:sp>
          <p:nvSpPr>
            <p:cNvPr id="91" name="Rectangle 21"/>
            <p:cNvSpPr/>
            <p:nvPr/>
          </p:nvSpPr>
          <p:spPr bwMode="auto">
            <a:xfrm>
              <a:off x="6859586" y="1351194"/>
              <a:ext cx="1993900" cy="101669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2" name="Tape"/>
            <p:cNvSpPr/>
            <p:nvPr/>
          </p:nvSpPr>
          <p:spPr bwMode="auto">
            <a:xfrm rot="5400000">
              <a:off x="7769298" y="1111475"/>
              <a:ext cx="171300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261" name="Group 98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100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1894"/>
                <a:ext cx="1993900" cy="523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 bwMode="auto">
              <a:xfrm flipV="1">
                <a:off x="7542211" y="2005385"/>
                <a:ext cx="173038" cy="17447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 bwMode="auto">
              <a:xfrm flipH="1" flipV="1">
                <a:off x="8310561" y="1600927"/>
                <a:ext cx="166688" cy="13164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989761" y="2005385"/>
                <a:ext cx="628650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256461" y="1397905"/>
                <a:ext cx="1189038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8510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72" grpId="0"/>
      <p:bldP spid="74" grpId="0"/>
      <p:bldP spid="75" grpId="0"/>
      <p:bldP spid="77" grpId="0"/>
      <p:bldP spid="81" grpId="0"/>
      <p:bldP spid="82" grpId="0"/>
      <p:bldP spid="83" grpId="0"/>
      <p:bldP spid="84" grpId="0"/>
      <p:bldP spid="85" grpId="0"/>
      <p:bldP spid="86" grpId="0"/>
      <p:bldP spid="93" grpId="0"/>
      <p:bldP spid="94" grpId="0"/>
      <p:bldP spid="95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Table 394"/>
          <p:cNvGraphicFramePr>
            <a:graphicFrameLocks noGrp="1"/>
          </p:cNvGraphicFramePr>
          <p:nvPr/>
        </p:nvGraphicFramePr>
        <p:xfrm>
          <a:off x="0" y="2149475"/>
          <a:ext cx="6994525" cy="437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3563">
                <a:tc>
                  <a:txBody>
                    <a:bodyPr/>
                    <a:lstStyle/>
                    <a:p>
                      <a:pPr marL="288925" indent="-288925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	Henrietta is saving money while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working a summer job. At the beginning of summer, she has $40 in her bank account. She saves $30 more every 4 weeks. Write an equation to show the relationship between money saved (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and weeks worked (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680" marB="4568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	Wayne is driving and notices traffic ahead is coming to a stop. He is going 70 miles per hour and slows 50 miles per hour every 6 seconds. Write an equation to show the relationship between his speed (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to the number of seconds (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that pass.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680" marB="4568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246" name="Group 3"/>
          <p:cNvGrpSpPr>
            <a:grpSpLocks/>
          </p:cNvGrpSpPr>
          <p:nvPr/>
        </p:nvGrpSpPr>
        <p:grpSpPr bwMode="auto">
          <a:xfrm>
            <a:off x="4449763" y="3355975"/>
            <a:ext cx="1651000" cy="1666875"/>
            <a:chOff x="4449764" y="3202955"/>
            <a:chExt cx="1650684" cy="1666844"/>
          </a:xfrm>
        </p:grpSpPr>
        <p:grpSp>
          <p:nvGrpSpPr>
            <p:cNvPr id="10407" name="Group 277"/>
            <p:cNvGrpSpPr>
              <a:grpSpLocks/>
            </p:cNvGrpSpPr>
            <p:nvPr/>
          </p:nvGrpSpPr>
          <p:grpSpPr bwMode="auto">
            <a:xfrm>
              <a:off x="4452622" y="3202955"/>
              <a:ext cx="1647826" cy="1666844"/>
              <a:chOff x="936624" y="3204368"/>
              <a:chExt cx="1647826" cy="1666844"/>
            </a:xfrm>
          </p:grpSpPr>
          <p:sp>
            <p:nvSpPr>
              <p:cNvPr id="279" name="Rectangle 278"/>
              <p:cNvSpPr/>
              <p:nvPr/>
            </p:nvSpPr>
            <p:spPr bwMode="auto">
              <a:xfrm>
                <a:off x="1143275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1348023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1552772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1759108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936940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1143275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1348023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1552772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1759108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936940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1143275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348023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1552772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1759108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936940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167017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2371766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>
                <a:off x="1962269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2167017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>
                <a:off x="2371766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1962269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>
                <a:off x="2167017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2371766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1962269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143275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1348023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1552772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1759108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936940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1141688" y="4453708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1346437" y="4453708"/>
                <a:ext cx="211097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1551185" y="4453708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1757520" y="445370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936940" y="445370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1141688" y="4248924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1346437" y="4248924"/>
                <a:ext cx="211097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1551185" y="4248924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1757520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936940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1141688" y="4040965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1346437" y="4040965"/>
                <a:ext cx="211097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1551185" y="4040965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1757520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936940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1141688" y="3836181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1346437" y="3836181"/>
                <a:ext cx="211097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551185" y="3836181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1757520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936940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2167017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2371766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1962269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grpSp>
            <p:nvGrpSpPr>
              <p:cNvPr id="10461" name="Group 330"/>
              <p:cNvGrpSpPr>
                <a:grpSpLocks/>
              </p:cNvGrpSpPr>
              <p:nvPr/>
            </p:nvGrpSpPr>
            <p:grpSpPr bwMode="auto">
              <a:xfrm>
                <a:off x="1961694" y="4452937"/>
                <a:ext cx="620342" cy="210312"/>
                <a:chOff x="1961694" y="4452937"/>
                <a:chExt cx="620342" cy="210312"/>
              </a:xfrm>
            </p:grpSpPr>
            <p:sp>
              <p:nvSpPr>
                <p:cNvPr id="342" name="Rectangle 341"/>
                <p:cNvSpPr/>
                <p:nvPr/>
              </p:nvSpPr>
              <p:spPr bwMode="auto">
                <a:xfrm>
                  <a:off x="2167017" y="4453708"/>
                  <a:ext cx="209510" cy="209546"/>
                </a:xfrm>
                <a:prstGeom prst="rect">
                  <a:avLst/>
                </a:prstGeom>
                <a:noFill/>
                <a:ln w="9525" algn="ctr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latin typeface="Arial" pitchFamily="34" charset="0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 bwMode="auto">
                <a:xfrm>
                  <a:off x="2371765" y="4453708"/>
                  <a:ext cx="209510" cy="209546"/>
                </a:xfrm>
                <a:prstGeom prst="rect">
                  <a:avLst/>
                </a:prstGeom>
                <a:noFill/>
                <a:ln w="9525" algn="ctr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latin typeface="Arial" pitchFamily="34" charset="0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 bwMode="auto">
                <a:xfrm>
                  <a:off x="1962269" y="4453708"/>
                  <a:ext cx="209510" cy="209546"/>
                </a:xfrm>
                <a:prstGeom prst="rect">
                  <a:avLst/>
                </a:prstGeom>
                <a:noFill/>
                <a:ln w="9525" algn="ctr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332" name="Rectangle 331"/>
              <p:cNvSpPr/>
              <p:nvPr/>
            </p:nvSpPr>
            <p:spPr bwMode="auto">
              <a:xfrm>
                <a:off x="2167017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 bwMode="auto">
              <a:xfrm>
                <a:off x="2371766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1962269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2167017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2371766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1962269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2167017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2371766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1962269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cxnSp>
            <p:nvCxnSpPr>
              <p:cNvPr id="341" name="Straight Arrow Connector 340"/>
              <p:cNvCxnSpPr/>
              <p:nvPr/>
            </p:nvCxnSpPr>
            <p:spPr bwMode="auto">
              <a:xfrm flipH="1">
                <a:off x="936940" y="4864862"/>
                <a:ext cx="164751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Arrow Connector 344"/>
            <p:cNvCxnSpPr/>
            <p:nvPr/>
          </p:nvCxnSpPr>
          <p:spPr bwMode="auto">
            <a:xfrm rot="16200000" flipH="1">
              <a:off x="3625866" y="4036377"/>
              <a:ext cx="164779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Heading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Practice (continued)</a:t>
            </a:r>
          </a:p>
        </p:txBody>
      </p:sp>
      <p:sp>
        <p:nvSpPr>
          <p:cNvPr id="10249" name="TextBox 206"/>
          <p:cNvSpPr txBox="1">
            <a:spLocks noChangeArrowheads="1"/>
          </p:cNvSpPr>
          <p:nvPr/>
        </p:nvSpPr>
        <p:spPr bwMode="auto">
          <a:xfrm>
            <a:off x="4335463" y="5037138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0250" name="TextBox 207"/>
          <p:cNvSpPr txBox="1">
            <a:spLocks noChangeArrowheads="1"/>
          </p:cNvSpPr>
          <p:nvPr/>
        </p:nvSpPr>
        <p:spPr bwMode="auto">
          <a:xfrm>
            <a:off x="4540250" y="5037138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251" name="TextBox 208"/>
          <p:cNvSpPr txBox="1">
            <a:spLocks noChangeArrowheads="1"/>
          </p:cNvSpPr>
          <p:nvPr/>
        </p:nvSpPr>
        <p:spPr bwMode="auto">
          <a:xfrm>
            <a:off x="4745038" y="5037138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252" name="TextBox 209"/>
          <p:cNvSpPr txBox="1">
            <a:spLocks noChangeArrowheads="1"/>
          </p:cNvSpPr>
          <p:nvPr/>
        </p:nvSpPr>
        <p:spPr bwMode="auto">
          <a:xfrm>
            <a:off x="4949825" y="5037138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0253" name="TextBox 210"/>
          <p:cNvSpPr txBox="1">
            <a:spLocks noChangeArrowheads="1"/>
          </p:cNvSpPr>
          <p:nvPr/>
        </p:nvSpPr>
        <p:spPr bwMode="auto">
          <a:xfrm>
            <a:off x="5154613" y="5037138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0254" name="TextBox 210"/>
          <p:cNvSpPr txBox="1">
            <a:spLocks noChangeArrowheads="1"/>
          </p:cNvSpPr>
          <p:nvPr/>
        </p:nvSpPr>
        <p:spPr bwMode="auto">
          <a:xfrm>
            <a:off x="5359400" y="5037138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0255" name="TextBox 210"/>
          <p:cNvSpPr txBox="1">
            <a:spLocks noChangeArrowheads="1"/>
          </p:cNvSpPr>
          <p:nvPr/>
        </p:nvSpPr>
        <p:spPr bwMode="auto">
          <a:xfrm>
            <a:off x="5565775" y="5037138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0256" name="TextBox 210"/>
          <p:cNvSpPr txBox="1">
            <a:spLocks noChangeArrowheads="1"/>
          </p:cNvSpPr>
          <p:nvPr/>
        </p:nvSpPr>
        <p:spPr bwMode="auto">
          <a:xfrm>
            <a:off x="5770563" y="5037138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0257" name="TextBox 210"/>
          <p:cNvSpPr txBox="1">
            <a:spLocks noChangeArrowheads="1"/>
          </p:cNvSpPr>
          <p:nvPr/>
        </p:nvSpPr>
        <p:spPr bwMode="auto">
          <a:xfrm>
            <a:off x="5975350" y="5037138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0258" name="TextBox 207"/>
          <p:cNvSpPr txBox="1">
            <a:spLocks noChangeArrowheads="1"/>
          </p:cNvSpPr>
          <p:nvPr/>
        </p:nvSpPr>
        <p:spPr bwMode="auto">
          <a:xfrm>
            <a:off x="4308475" y="4762500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10259" name="TextBox 207"/>
          <p:cNvSpPr txBox="1">
            <a:spLocks noChangeArrowheads="1"/>
          </p:cNvSpPr>
          <p:nvPr/>
        </p:nvSpPr>
        <p:spPr bwMode="auto">
          <a:xfrm>
            <a:off x="4308475" y="4556125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20</a:t>
            </a:r>
          </a:p>
        </p:txBody>
      </p:sp>
      <p:sp>
        <p:nvSpPr>
          <p:cNvPr id="10260" name="TextBox 207"/>
          <p:cNvSpPr txBox="1">
            <a:spLocks noChangeArrowheads="1"/>
          </p:cNvSpPr>
          <p:nvPr/>
        </p:nvSpPr>
        <p:spPr bwMode="auto">
          <a:xfrm>
            <a:off x="4308475" y="4349750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10261" name="TextBox 207"/>
          <p:cNvSpPr txBox="1">
            <a:spLocks noChangeArrowheads="1"/>
          </p:cNvSpPr>
          <p:nvPr/>
        </p:nvSpPr>
        <p:spPr bwMode="auto">
          <a:xfrm>
            <a:off x="4308475" y="4143375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10262" name="TextBox 207"/>
          <p:cNvSpPr txBox="1">
            <a:spLocks noChangeArrowheads="1"/>
          </p:cNvSpPr>
          <p:nvPr/>
        </p:nvSpPr>
        <p:spPr bwMode="auto">
          <a:xfrm>
            <a:off x="4308475" y="3937000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10263" name="TextBox 207"/>
          <p:cNvSpPr txBox="1">
            <a:spLocks noChangeArrowheads="1"/>
          </p:cNvSpPr>
          <p:nvPr/>
        </p:nvSpPr>
        <p:spPr bwMode="auto">
          <a:xfrm>
            <a:off x="4308475" y="3729038"/>
            <a:ext cx="142875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60</a:t>
            </a:r>
          </a:p>
        </p:txBody>
      </p:sp>
      <p:sp>
        <p:nvSpPr>
          <p:cNvPr id="10264" name="TextBox 207"/>
          <p:cNvSpPr txBox="1">
            <a:spLocks noChangeArrowheads="1"/>
          </p:cNvSpPr>
          <p:nvPr/>
        </p:nvSpPr>
        <p:spPr bwMode="auto">
          <a:xfrm>
            <a:off x="4308475" y="3522663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70</a:t>
            </a:r>
          </a:p>
        </p:txBody>
      </p:sp>
      <p:sp>
        <p:nvSpPr>
          <p:cNvPr id="10265" name="TextBox 207"/>
          <p:cNvSpPr txBox="1">
            <a:spLocks noChangeArrowheads="1"/>
          </p:cNvSpPr>
          <p:nvPr/>
        </p:nvSpPr>
        <p:spPr bwMode="auto">
          <a:xfrm>
            <a:off x="4308475" y="3316288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80</a:t>
            </a:r>
          </a:p>
        </p:txBody>
      </p:sp>
      <p:grpSp>
        <p:nvGrpSpPr>
          <p:cNvPr id="10266" name="Group 2"/>
          <p:cNvGrpSpPr>
            <a:grpSpLocks/>
          </p:cNvGrpSpPr>
          <p:nvPr/>
        </p:nvGrpSpPr>
        <p:grpSpPr bwMode="auto">
          <a:xfrm>
            <a:off x="936625" y="3365500"/>
            <a:ext cx="1647825" cy="1666875"/>
            <a:chOff x="936624" y="3204368"/>
            <a:chExt cx="1647826" cy="1666844"/>
          </a:xfrm>
        </p:grpSpPr>
        <p:sp>
          <p:nvSpPr>
            <p:cNvPr id="540" name="Rectangle 539"/>
            <p:cNvSpPr/>
            <p:nvPr/>
          </p:nvSpPr>
          <p:spPr bwMode="auto">
            <a:xfrm>
              <a:off x="1142999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41" name="Rectangle 540"/>
            <p:cNvSpPr/>
            <p:nvPr/>
          </p:nvSpPr>
          <p:spPr bwMode="auto">
            <a:xfrm>
              <a:off x="1347787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42" name="Rectangle 541"/>
            <p:cNvSpPr/>
            <p:nvPr/>
          </p:nvSpPr>
          <p:spPr bwMode="auto">
            <a:xfrm>
              <a:off x="1552574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43" name="Rectangle 542"/>
            <p:cNvSpPr/>
            <p:nvPr/>
          </p:nvSpPr>
          <p:spPr bwMode="auto">
            <a:xfrm>
              <a:off x="1758949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936624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142999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6" name="Rectangle 535"/>
            <p:cNvSpPr/>
            <p:nvPr/>
          </p:nvSpPr>
          <p:spPr bwMode="auto">
            <a:xfrm>
              <a:off x="1347787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7" name="Rectangle 536"/>
            <p:cNvSpPr/>
            <p:nvPr/>
          </p:nvSpPr>
          <p:spPr bwMode="auto">
            <a:xfrm>
              <a:off x="1552574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8" name="Rectangle 537"/>
            <p:cNvSpPr/>
            <p:nvPr/>
          </p:nvSpPr>
          <p:spPr bwMode="auto">
            <a:xfrm>
              <a:off x="1758949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9" name="Rectangle 538"/>
            <p:cNvSpPr/>
            <p:nvPr/>
          </p:nvSpPr>
          <p:spPr bwMode="auto">
            <a:xfrm>
              <a:off x="936624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0" name="Rectangle 529"/>
            <p:cNvSpPr/>
            <p:nvPr/>
          </p:nvSpPr>
          <p:spPr bwMode="auto">
            <a:xfrm>
              <a:off x="1142999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1" name="Rectangle 530"/>
            <p:cNvSpPr/>
            <p:nvPr/>
          </p:nvSpPr>
          <p:spPr bwMode="auto">
            <a:xfrm>
              <a:off x="1347787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2" name="Rectangle 531"/>
            <p:cNvSpPr/>
            <p:nvPr/>
          </p:nvSpPr>
          <p:spPr bwMode="auto">
            <a:xfrm>
              <a:off x="1552574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3" name="Rectangle 532"/>
            <p:cNvSpPr/>
            <p:nvPr/>
          </p:nvSpPr>
          <p:spPr bwMode="auto">
            <a:xfrm>
              <a:off x="1758949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4" name="Rectangle 533"/>
            <p:cNvSpPr/>
            <p:nvPr/>
          </p:nvSpPr>
          <p:spPr bwMode="auto">
            <a:xfrm>
              <a:off x="936624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10" name="Rectangle 509"/>
            <p:cNvSpPr/>
            <p:nvPr/>
          </p:nvSpPr>
          <p:spPr bwMode="auto">
            <a:xfrm>
              <a:off x="2166938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11" name="Rectangle 510"/>
            <p:cNvSpPr/>
            <p:nvPr/>
          </p:nvSpPr>
          <p:spPr bwMode="auto">
            <a:xfrm>
              <a:off x="2371725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14" name="Rectangle 513"/>
            <p:cNvSpPr/>
            <p:nvPr/>
          </p:nvSpPr>
          <p:spPr bwMode="auto">
            <a:xfrm>
              <a:off x="1962150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5" name="Rectangle 504"/>
            <p:cNvSpPr/>
            <p:nvPr/>
          </p:nvSpPr>
          <p:spPr bwMode="auto">
            <a:xfrm>
              <a:off x="2166938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2371725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9" name="Rectangle 508"/>
            <p:cNvSpPr/>
            <p:nvPr/>
          </p:nvSpPr>
          <p:spPr bwMode="auto">
            <a:xfrm>
              <a:off x="1962150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0" name="Rectangle 499"/>
            <p:cNvSpPr/>
            <p:nvPr/>
          </p:nvSpPr>
          <p:spPr bwMode="auto">
            <a:xfrm>
              <a:off x="2166938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1" name="Rectangle 500"/>
            <p:cNvSpPr/>
            <p:nvPr/>
          </p:nvSpPr>
          <p:spPr bwMode="auto">
            <a:xfrm>
              <a:off x="2371725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4" name="Rectangle 503"/>
            <p:cNvSpPr/>
            <p:nvPr/>
          </p:nvSpPr>
          <p:spPr bwMode="auto">
            <a:xfrm>
              <a:off x="1962150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0" name="Rectangle 479"/>
            <p:cNvSpPr/>
            <p:nvPr/>
          </p:nvSpPr>
          <p:spPr bwMode="auto">
            <a:xfrm>
              <a:off x="1142999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1" name="Rectangle 480"/>
            <p:cNvSpPr/>
            <p:nvPr/>
          </p:nvSpPr>
          <p:spPr bwMode="auto">
            <a:xfrm>
              <a:off x="1347787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552574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3" name="Rectangle 482"/>
            <p:cNvSpPr/>
            <p:nvPr/>
          </p:nvSpPr>
          <p:spPr bwMode="auto">
            <a:xfrm>
              <a:off x="1758949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4" name="Rectangle 483"/>
            <p:cNvSpPr/>
            <p:nvPr/>
          </p:nvSpPr>
          <p:spPr bwMode="auto">
            <a:xfrm>
              <a:off x="936624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5" name="Rectangle 474"/>
            <p:cNvSpPr/>
            <p:nvPr/>
          </p:nvSpPr>
          <p:spPr bwMode="auto">
            <a:xfrm>
              <a:off x="1141412" y="4453708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6" name="Rectangle 475"/>
            <p:cNvSpPr/>
            <p:nvPr/>
          </p:nvSpPr>
          <p:spPr bwMode="auto">
            <a:xfrm>
              <a:off x="1346199" y="4453708"/>
              <a:ext cx="211138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7" name="Rectangle 476"/>
            <p:cNvSpPr/>
            <p:nvPr/>
          </p:nvSpPr>
          <p:spPr bwMode="auto">
            <a:xfrm>
              <a:off x="1550987" y="4453708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8" name="Rectangle 477"/>
            <p:cNvSpPr/>
            <p:nvPr/>
          </p:nvSpPr>
          <p:spPr bwMode="auto">
            <a:xfrm>
              <a:off x="1757362" y="445370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936624" y="445370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141412" y="4248924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1" name="Rectangle 470"/>
            <p:cNvSpPr/>
            <p:nvPr/>
          </p:nvSpPr>
          <p:spPr bwMode="auto">
            <a:xfrm>
              <a:off x="1346199" y="4248924"/>
              <a:ext cx="211138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2" name="Rectangle 471"/>
            <p:cNvSpPr/>
            <p:nvPr/>
          </p:nvSpPr>
          <p:spPr bwMode="auto">
            <a:xfrm>
              <a:off x="1550987" y="4248924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3" name="Rectangle 472"/>
            <p:cNvSpPr/>
            <p:nvPr/>
          </p:nvSpPr>
          <p:spPr bwMode="auto">
            <a:xfrm>
              <a:off x="1757362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4" name="Rectangle 473"/>
            <p:cNvSpPr/>
            <p:nvPr/>
          </p:nvSpPr>
          <p:spPr bwMode="auto">
            <a:xfrm>
              <a:off x="936624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5" name="Rectangle 464"/>
            <p:cNvSpPr/>
            <p:nvPr/>
          </p:nvSpPr>
          <p:spPr bwMode="auto">
            <a:xfrm>
              <a:off x="1141412" y="4040965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6" name="Rectangle 465"/>
            <p:cNvSpPr/>
            <p:nvPr/>
          </p:nvSpPr>
          <p:spPr bwMode="auto">
            <a:xfrm>
              <a:off x="1346199" y="4040965"/>
              <a:ext cx="211138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7" name="Rectangle 466"/>
            <p:cNvSpPr/>
            <p:nvPr/>
          </p:nvSpPr>
          <p:spPr bwMode="auto">
            <a:xfrm>
              <a:off x="1550987" y="4040965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8" name="Rectangle 467"/>
            <p:cNvSpPr/>
            <p:nvPr/>
          </p:nvSpPr>
          <p:spPr bwMode="auto">
            <a:xfrm>
              <a:off x="1757362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9" name="Rectangle 468"/>
            <p:cNvSpPr/>
            <p:nvPr/>
          </p:nvSpPr>
          <p:spPr bwMode="auto">
            <a:xfrm>
              <a:off x="936624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0" name="Rectangle 459"/>
            <p:cNvSpPr/>
            <p:nvPr/>
          </p:nvSpPr>
          <p:spPr bwMode="auto">
            <a:xfrm>
              <a:off x="1141412" y="3836181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346199" y="3836181"/>
              <a:ext cx="211138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2" name="Rectangle 461"/>
            <p:cNvSpPr/>
            <p:nvPr/>
          </p:nvSpPr>
          <p:spPr bwMode="auto">
            <a:xfrm>
              <a:off x="1550987" y="3836181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3" name="Rectangle 462"/>
            <p:cNvSpPr/>
            <p:nvPr/>
          </p:nvSpPr>
          <p:spPr bwMode="auto">
            <a:xfrm>
              <a:off x="1757362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4" name="Rectangle 463"/>
            <p:cNvSpPr/>
            <p:nvPr/>
          </p:nvSpPr>
          <p:spPr bwMode="auto">
            <a:xfrm>
              <a:off x="936624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50" name="Rectangle 449"/>
            <p:cNvSpPr/>
            <p:nvPr/>
          </p:nvSpPr>
          <p:spPr bwMode="auto">
            <a:xfrm>
              <a:off x="2166938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51" name="Rectangle 450"/>
            <p:cNvSpPr/>
            <p:nvPr/>
          </p:nvSpPr>
          <p:spPr bwMode="auto">
            <a:xfrm>
              <a:off x="2371725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54" name="Rectangle 453"/>
            <p:cNvSpPr/>
            <p:nvPr/>
          </p:nvSpPr>
          <p:spPr bwMode="auto">
            <a:xfrm>
              <a:off x="1962150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grpSp>
          <p:nvGrpSpPr>
            <p:cNvPr id="10393" name="Group 1"/>
            <p:cNvGrpSpPr>
              <a:grpSpLocks/>
            </p:cNvGrpSpPr>
            <p:nvPr/>
          </p:nvGrpSpPr>
          <p:grpSpPr bwMode="auto">
            <a:xfrm>
              <a:off x="1961694" y="4452937"/>
              <a:ext cx="620342" cy="210312"/>
              <a:chOff x="1961694" y="4452937"/>
              <a:chExt cx="620342" cy="210312"/>
            </a:xfrm>
          </p:grpSpPr>
          <p:sp>
            <p:nvSpPr>
              <p:cNvPr id="445" name="Rectangle 444"/>
              <p:cNvSpPr/>
              <p:nvPr/>
            </p:nvSpPr>
            <p:spPr bwMode="auto">
              <a:xfrm>
                <a:off x="2166938" y="4453708"/>
                <a:ext cx="20955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2371725" y="4453708"/>
                <a:ext cx="20955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1962150" y="4453708"/>
                <a:ext cx="20955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440" name="Rectangle 439"/>
            <p:cNvSpPr/>
            <p:nvPr/>
          </p:nvSpPr>
          <p:spPr bwMode="auto">
            <a:xfrm>
              <a:off x="2166938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41" name="Rectangle 440"/>
            <p:cNvSpPr/>
            <p:nvPr/>
          </p:nvSpPr>
          <p:spPr bwMode="auto">
            <a:xfrm>
              <a:off x="2371725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44" name="Rectangle 443"/>
            <p:cNvSpPr/>
            <p:nvPr/>
          </p:nvSpPr>
          <p:spPr bwMode="auto">
            <a:xfrm>
              <a:off x="1962150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166938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371725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1962150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166938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371725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1962150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cxnSp>
          <p:nvCxnSpPr>
            <p:cNvPr id="420" name="Straight Arrow Connector 419"/>
            <p:cNvCxnSpPr/>
            <p:nvPr/>
          </p:nvCxnSpPr>
          <p:spPr bwMode="auto">
            <a:xfrm flipH="1">
              <a:off x="936624" y="4864862"/>
              <a:ext cx="164782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4" name="Straight Arrow Connector 693"/>
          <p:cNvCxnSpPr/>
          <p:nvPr/>
        </p:nvCxnSpPr>
        <p:spPr bwMode="auto">
          <a:xfrm rot="16200000" flipH="1">
            <a:off x="112712" y="4202113"/>
            <a:ext cx="164782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TextBox 206"/>
          <p:cNvSpPr txBox="1">
            <a:spLocks noChangeArrowheads="1"/>
          </p:cNvSpPr>
          <p:nvPr/>
        </p:nvSpPr>
        <p:spPr bwMode="auto">
          <a:xfrm>
            <a:off x="819150" y="5053013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0269" name="TextBox 207"/>
          <p:cNvSpPr txBox="1">
            <a:spLocks noChangeArrowheads="1"/>
          </p:cNvSpPr>
          <p:nvPr/>
        </p:nvSpPr>
        <p:spPr bwMode="auto">
          <a:xfrm>
            <a:off x="1023938" y="5053013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270" name="TextBox 208"/>
          <p:cNvSpPr txBox="1">
            <a:spLocks noChangeArrowheads="1"/>
          </p:cNvSpPr>
          <p:nvPr/>
        </p:nvSpPr>
        <p:spPr bwMode="auto">
          <a:xfrm>
            <a:off x="1230313" y="5053013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271" name="TextBox 209"/>
          <p:cNvSpPr txBox="1">
            <a:spLocks noChangeArrowheads="1"/>
          </p:cNvSpPr>
          <p:nvPr/>
        </p:nvSpPr>
        <p:spPr bwMode="auto">
          <a:xfrm>
            <a:off x="1435100" y="5053013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0272" name="TextBox 210"/>
          <p:cNvSpPr txBox="1">
            <a:spLocks noChangeArrowheads="1"/>
          </p:cNvSpPr>
          <p:nvPr/>
        </p:nvSpPr>
        <p:spPr bwMode="auto">
          <a:xfrm>
            <a:off x="1639888" y="5053013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0273" name="TextBox 210"/>
          <p:cNvSpPr txBox="1">
            <a:spLocks noChangeArrowheads="1"/>
          </p:cNvSpPr>
          <p:nvPr/>
        </p:nvSpPr>
        <p:spPr bwMode="auto">
          <a:xfrm>
            <a:off x="1844675" y="5053013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0274" name="TextBox 210"/>
          <p:cNvSpPr txBox="1">
            <a:spLocks noChangeArrowheads="1"/>
          </p:cNvSpPr>
          <p:nvPr/>
        </p:nvSpPr>
        <p:spPr bwMode="auto">
          <a:xfrm>
            <a:off x="2049463" y="5053013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0275" name="TextBox 210"/>
          <p:cNvSpPr txBox="1">
            <a:spLocks noChangeArrowheads="1"/>
          </p:cNvSpPr>
          <p:nvPr/>
        </p:nvSpPr>
        <p:spPr bwMode="auto">
          <a:xfrm>
            <a:off x="2255838" y="5053013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0276" name="TextBox 210"/>
          <p:cNvSpPr txBox="1">
            <a:spLocks noChangeArrowheads="1"/>
          </p:cNvSpPr>
          <p:nvPr/>
        </p:nvSpPr>
        <p:spPr bwMode="auto">
          <a:xfrm>
            <a:off x="2460625" y="5053013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0277" name="TextBox 207"/>
          <p:cNvSpPr txBox="1">
            <a:spLocks noChangeArrowheads="1"/>
          </p:cNvSpPr>
          <p:nvPr/>
        </p:nvSpPr>
        <p:spPr bwMode="auto">
          <a:xfrm>
            <a:off x="793750" y="4778375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$10</a:t>
            </a:r>
          </a:p>
        </p:txBody>
      </p:sp>
      <p:sp>
        <p:nvSpPr>
          <p:cNvPr id="10278" name="TextBox 207"/>
          <p:cNvSpPr txBox="1">
            <a:spLocks noChangeArrowheads="1"/>
          </p:cNvSpPr>
          <p:nvPr/>
        </p:nvSpPr>
        <p:spPr bwMode="auto">
          <a:xfrm>
            <a:off x="793750" y="4572000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$20</a:t>
            </a:r>
          </a:p>
        </p:txBody>
      </p:sp>
      <p:sp>
        <p:nvSpPr>
          <p:cNvPr id="10279" name="TextBox 207"/>
          <p:cNvSpPr txBox="1">
            <a:spLocks noChangeArrowheads="1"/>
          </p:cNvSpPr>
          <p:nvPr/>
        </p:nvSpPr>
        <p:spPr bwMode="auto">
          <a:xfrm>
            <a:off x="793750" y="4365625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$30</a:t>
            </a:r>
          </a:p>
        </p:txBody>
      </p:sp>
      <p:sp>
        <p:nvSpPr>
          <p:cNvPr id="10280" name="TextBox 207"/>
          <p:cNvSpPr txBox="1">
            <a:spLocks noChangeArrowheads="1"/>
          </p:cNvSpPr>
          <p:nvPr/>
        </p:nvSpPr>
        <p:spPr bwMode="auto">
          <a:xfrm>
            <a:off x="793750" y="4159250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$40</a:t>
            </a:r>
          </a:p>
        </p:txBody>
      </p:sp>
      <p:sp>
        <p:nvSpPr>
          <p:cNvPr id="10281" name="TextBox 207"/>
          <p:cNvSpPr txBox="1">
            <a:spLocks noChangeArrowheads="1"/>
          </p:cNvSpPr>
          <p:nvPr/>
        </p:nvSpPr>
        <p:spPr bwMode="auto">
          <a:xfrm>
            <a:off x="793750" y="3951288"/>
            <a:ext cx="141288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$50</a:t>
            </a:r>
          </a:p>
        </p:txBody>
      </p:sp>
      <p:sp>
        <p:nvSpPr>
          <p:cNvPr id="10282" name="TextBox 207"/>
          <p:cNvSpPr txBox="1">
            <a:spLocks noChangeArrowheads="1"/>
          </p:cNvSpPr>
          <p:nvPr/>
        </p:nvSpPr>
        <p:spPr bwMode="auto">
          <a:xfrm>
            <a:off x="793750" y="3744913"/>
            <a:ext cx="141288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$60</a:t>
            </a:r>
          </a:p>
        </p:txBody>
      </p:sp>
      <p:sp>
        <p:nvSpPr>
          <p:cNvPr id="10283" name="TextBox 207"/>
          <p:cNvSpPr txBox="1">
            <a:spLocks noChangeArrowheads="1"/>
          </p:cNvSpPr>
          <p:nvPr/>
        </p:nvSpPr>
        <p:spPr bwMode="auto">
          <a:xfrm>
            <a:off x="793750" y="3538538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$70</a:t>
            </a:r>
          </a:p>
        </p:txBody>
      </p:sp>
      <p:sp>
        <p:nvSpPr>
          <p:cNvPr id="10284" name="TextBox 207"/>
          <p:cNvSpPr txBox="1">
            <a:spLocks noChangeArrowheads="1"/>
          </p:cNvSpPr>
          <p:nvPr/>
        </p:nvSpPr>
        <p:spPr bwMode="auto">
          <a:xfrm>
            <a:off x="793750" y="3332163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$80</a:t>
            </a:r>
          </a:p>
        </p:txBody>
      </p:sp>
      <p:sp>
        <p:nvSpPr>
          <p:cNvPr id="10285" name="TextBox 207"/>
          <p:cNvSpPr txBox="1">
            <a:spLocks noChangeArrowheads="1"/>
          </p:cNvSpPr>
          <p:nvPr/>
        </p:nvSpPr>
        <p:spPr bwMode="auto">
          <a:xfrm rot="-5400000">
            <a:off x="196850" y="4149725"/>
            <a:ext cx="10699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 Narrow" panose="020B0606020202030204" pitchFamily="34" charset="0"/>
              </a:rPr>
              <a:t>Money Saved </a:t>
            </a:r>
            <a:r>
              <a:rPr lang="en-US" altLang="en-US" sz="800">
                <a:latin typeface="Arial" panose="020B0604020202020204" pitchFamily="34" charset="0"/>
              </a:rPr>
              <a:t>(</a:t>
            </a:r>
            <a:r>
              <a:rPr lang="en-US" alt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800">
                <a:latin typeface="Arial" panose="020B0604020202020204" pitchFamily="34" charset="0"/>
              </a:rPr>
              <a:t>)</a:t>
            </a:r>
            <a:endParaRPr lang="en-US" altLang="en-US" sz="800">
              <a:latin typeface="Arial Narrow" panose="020B0606020202030204" pitchFamily="34" charset="0"/>
            </a:endParaRPr>
          </a:p>
        </p:txBody>
      </p:sp>
      <p:sp>
        <p:nvSpPr>
          <p:cNvPr id="10286" name="TextBox 207"/>
          <p:cNvSpPr txBox="1">
            <a:spLocks noChangeArrowheads="1"/>
          </p:cNvSpPr>
          <p:nvPr/>
        </p:nvSpPr>
        <p:spPr bwMode="auto">
          <a:xfrm>
            <a:off x="1225550" y="5133975"/>
            <a:ext cx="10715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 Narrow" panose="020B0606020202030204" pitchFamily="34" charset="0"/>
              </a:rPr>
              <a:t>Weeks Works (</a:t>
            </a:r>
            <a:r>
              <a:rPr lang="en-US" alt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800"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896" name="Straight Connector 895"/>
          <p:cNvCxnSpPr/>
          <p:nvPr/>
        </p:nvCxnSpPr>
        <p:spPr bwMode="auto">
          <a:xfrm flipV="1">
            <a:off x="938213" y="3376613"/>
            <a:ext cx="1106487" cy="836612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Oval 896"/>
          <p:cNvSpPr/>
          <p:nvPr/>
        </p:nvSpPr>
        <p:spPr bwMode="auto">
          <a:xfrm>
            <a:off x="1712913" y="354012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898" name="Oval 897"/>
          <p:cNvSpPr/>
          <p:nvPr/>
        </p:nvSpPr>
        <p:spPr bwMode="auto">
          <a:xfrm>
            <a:off x="892175" y="41544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899" name="Straight Connector 898"/>
          <p:cNvCxnSpPr/>
          <p:nvPr/>
        </p:nvCxnSpPr>
        <p:spPr>
          <a:xfrm flipV="1">
            <a:off x="938213" y="3586163"/>
            <a:ext cx="0" cy="5762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Straight Connector 899"/>
          <p:cNvCxnSpPr/>
          <p:nvPr/>
        </p:nvCxnSpPr>
        <p:spPr>
          <a:xfrm>
            <a:off x="935038" y="3579813"/>
            <a:ext cx="777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" name="TextBox 900"/>
          <p:cNvSpPr txBox="1">
            <a:spLocks noChangeArrowheads="1"/>
          </p:cNvSpPr>
          <p:nvPr/>
        </p:nvSpPr>
        <p:spPr bwMode="auto">
          <a:xfrm>
            <a:off x="520700" y="3549650"/>
            <a:ext cx="452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+30</a:t>
            </a:r>
          </a:p>
        </p:txBody>
      </p:sp>
      <p:sp>
        <p:nvSpPr>
          <p:cNvPr id="902" name="TextBox 901"/>
          <p:cNvSpPr txBox="1">
            <a:spLocks noChangeArrowheads="1"/>
          </p:cNvSpPr>
          <p:nvPr/>
        </p:nvSpPr>
        <p:spPr bwMode="auto">
          <a:xfrm>
            <a:off x="1133475" y="33448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+4</a:t>
            </a:r>
          </a:p>
        </p:txBody>
      </p:sp>
      <p:sp>
        <p:nvSpPr>
          <p:cNvPr id="903" name="TextBox 902"/>
          <p:cNvSpPr txBox="1">
            <a:spLocks noChangeArrowheads="1"/>
          </p:cNvSpPr>
          <p:nvPr/>
        </p:nvSpPr>
        <p:spPr bwMode="auto">
          <a:xfrm>
            <a:off x="706438" y="5241925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</a:p>
        </p:txBody>
      </p:sp>
      <p:sp>
        <p:nvSpPr>
          <p:cNvPr id="904" name="TextBox 903"/>
          <p:cNvSpPr txBox="1">
            <a:spLocks noChangeArrowheads="1"/>
          </p:cNvSpPr>
          <p:nvPr/>
        </p:nvSpPr>
        <p:spPr bwMode="auto">
          <a:xfrm>
            <a:off x="1036638" y="5180013"/>
            <a:ext cx="46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en-US" sz="1200" u="sng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05" name="TextBox 904"/>
          <p:cNvSpPr txBox="1">
            <a:spLocks noChangeArrowheads="1"/>
          </p:cNvSpPr>
          <p:nvPr/>
        </p:nvSpPr>
        <p:spPr bwMode="auto">
          <a:xfrm>
            <a:off x="855663" y="4141788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(0, 40)</a:t>
            </a:r>
          </a:p>
        </p:txBody>
      </p:sp>
      <p:sp>
        <p:nvSpPr>
          <p:cNvPr id="906" name="TextBox 905"/>
          <p:cNvSpPr txBox="1">
            <a:spLocks noChangeArrowheads="1"/>
          </p:cNvSpPr>
          <p:nvPr/>
        </p:nvSpPr>
        <p:spPr bwMode="auto">
          <a:xfrm>
            <a:off x="1012825" y="5624513"/>
            <a:ext cx="82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40</a:t>
            </a:r>
          </a:p>
        </p:txBody>
      </p:sp>
      <p:grpSp>
        <p:nvGrpSpPr>
          <p:cNvPr id="907" name="Group 709"/>
          <p:cNvGrpSpPr>
            <a:grpSpLocks/>
          </p:cNvGrpSpPr>
          <p:nvPr/>
        </p:nvGrpSpPr>
        <p:grpSpPr bwMode="auto">
          <a:xfrm>
            <a:off x="931863" y="5908675"/>
            <a:ext cx="1265237" cy="425450"/>
            <a:chOff x="4407052" y="6037520"/>
            <a:chExt cx="1264281" cy="426066"/>
          </a:xfrm>
        </p:grpSpPr>
        <p:sp>
          <p:nvSpPr>
            <p:cNvPr id="10339" name="TextBox 710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264281" cy="3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40</a:t>
              </a:r>
            </a:p>
          </p:txBody>
        </p:sp>
        <p:sp>
          <p:nvSpPr>
            <p:cNvPr id="10340" name="TextBox 711"/>
            <p:cNvSpPr txBox="1">
              <a:spLocks noChangeArrowheads="1"/>
            </p:cNvSpPr>
            <p:nvPr/>
          </p:nvSpPr>
          <p:spPr bwMode="auto">
            <a:xfrm>
              <a:off x="4694230" y="6037520"/>
              <a:ext cx="362310" cy="42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30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910" name="Group 709"/>
          <p:cNvGrpSpPr>
            <a:grpSpLocks/>
          </p:cNvGrpSpPr>
          <p:nvPr/>
        </p:nvGrpSpPr>
        <p:grpSpPr bwMode="auto">
          <a:xfrm rot="-2243140">
            <a:off x="1257300" y="3573463"/>
            <a:ext cx="1228725" cy="425450"/>
            <a:chOff x="4407053" y="6032967"/>
            <a:chExt cx="1227270" cy="426066"/>
          </a:xfrm>
        </p:grpSpPr>
        <p:sp>
          <p:nvSpPr>
            <p:cNvPr id="10337" name="TextBox 710"/>
            <p:cNvSpPr txBox="1">
              <a:spLocks noChangeArrowheads="1"/>
            </p:cNvSpPr>
            <p:nvPr/>
          </p:nvSpPr>
          <p:spPr bwMode="auto">
            <a:xfrm>
              <a:off x="4407053" y="6073064"/>
              <a:ext cx="1227270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40</a:t>
              </a:r>
            </a:p>
          </p:txBody>
        </p:sp>
        <p:sp>
          <p:nvSpPr>
            <p:cNvPr id="10338" name="TextBox 711"/>
            <p:cNvSpPr txBox="1">
              <a:spLocks noChangeArrowheads="1"/>
            </p:cNvSpPr>
            <p:nvPr/>
          </p:nvSpPr>
          <p:spPr bwMode="auto">
            <a:xfrm>
              <a:off x="4664231" y="6032967"/>
              <a:ext cx="401912" cy="42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30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cxnSp>
        <p:nvCxnSpPr>
          <p:cNvPr id="913" name="Straight Connector 912"/>
          <p:cNvCxnSpPr/>
          <p:nvPr/>
        </p:nvCxnSpPr>
        <p:spPr>
          <a:xfrm>
            <a:off x="4457700" y="3573463"/>
            <a:ext cx="1647825" cy="1390650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4" name="Oval 913"/>
          <p:cNvSpPr/>
          <p:nvPr/>
        </p:nvSpPr>
        <p:spPr bwMode="auto">
          <a:xfrm>
            <a:off x="5637213" y="45577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915" name="Oval 914"/>
          <p:cNvSpPr/>
          <p:nvPr/>
        </p:nvSpPr>
        <p:spPr bwMode="auto">
          <a:xfrm>
            <a:off x="4410075" y="35321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916" name="Straight Connector 915"/>
          <p:cNvCxnSpPr/>
          <p:nvPr/>
        </p:nvCxnSpPr>
        <p:spPr>
          <a:xfrm flipH="1" flipV="1">
            <a:off x="4454525" y="3624263"/>
            <a:ext cx="0" cy="974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Straight Connector 916"/>
          <p:cNvCxnSpPr/>
          <p:nvPr/>
        </p:nvCxnSpPr>
        <p:spPr>
          <a:xfrm>
            <a:off x="4460875" y="4598988"/>
            <a:ext cx="1189038" cy="4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8" name="TextBox 917"/>
          <p:cNvSpPr txBox="1">
            <a:spLocks noChangeArrowheads="1"/>
          </p:cNvSpPr>
          <p:nvPr/>
        </p:nvSpPr>
        <p:spPr bwMode="auto">
          <a:xfrm>
            <a:off x="4159250" y="3949700"/>
            <a:ext cx="379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-50</a:t>
            </a:r>
          </a:p>
        </p:txBody>
      </p:sp>
      <p:sp>
        <p:nvSpPr>
          <p:cNvPr id="919" name="TextBox 918"/>
          <p:cNvSpPr txBox="1">
            <a:spLocks noChangeArrowheads="1"/>
          </p:cNvSpPr>
          <p:nvPr/>
        </p:nvSpPr>
        <p:spPr bwMode="auto">
          <a:xfrm>
            <a:off x="4878388" y="45783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+6</a:t>
            </a:r>
          </a:p>
        </p:txBody>
      </p:sp>
      <p:sp>
        <p:nvSpPr>
          <p:cNvPr id="920" name="TextBox 919"/>
          <p:cNvSpPr txBox="1">
            <a:spLocks noChangeArrowheads="1"/>
          </p:cNvSpPr>
          <p:nvPr/>
        </p:nvSpPr>
        <p:spPr bwMode="auto">
          <a:xfrm>
            <a:off x="4075113" y="5453063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</a:p>
        </p:txBody>
      </p:sp>
      <p:sp>
        <p:nvSpPr>
          <p:cNvPr id="921" name="TextBox 920"/>
          <p:cNvSpPr txBox="1">
            <a:spLocks noChangeArrowheads="1"/>
          </p:cNvSpPr>
          <p:nvPr/>
        </p:nvSpPr>
        <p:spPr bwMode="auto">
          <a:xfrm>
            <a:off x="4406900" y="54070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en-US" sz="1200" u="sng">
                <a:solidFill>
                  <a:srgbClr val="FF0000"/>
                </a:solidFill>
                <a:latin typeface="Arial" panose="020B0604020202020204" pitchFamily="34" charset="0"/>
              </a:rPr>
              <a:t>-50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2" name="TextBox 921"/>
          <p:cNvSpPr txBox="1">
            <a:spLocks noChangeArrowheads="1"/>
          </p:cNvSpPr>
          <p:nvPr/>
        </p:nvSpPr>
        <p:spPr bwMode="auto">
          <a:xfrm>
            <a:off x="4451350" y="3398838"/>
            <a:ext cx="592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(0, 70)</a:t>
            </a:r>
          </a:p>
        </p:txBody>
      </p:sp>
      <p:sp>
        <p:nvSpPr>
          <p:cNvPr id="923" name="TextBox 922"/>
          <p:cNvSpPr txBox="1">
            <a:spLocks noChangeArrowheads="1"/>
          </p:cNvSpPr>
          <p:nvPr/>
        </p:nvSpPr>
        <p:spPr bwMode="auto">
          <a:xfrm>
            <a:off x="4449763" y="5837238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70</a:t>
            </a:r>
          </a:p>
        </p:txBody>
      </p:sp>
      <p:grpSp>
        <p:nvGrpSpPr>
          <p:cNvPr id="924" name="Group 709"/>
          <p:cNvGrpSpPr>
            <a:grpSpLocks/>
          </p:cNvGrpSpPr>
          <p:nvPr/>
        </p:nvGrpSpPr>
        <p:grpSpPr bwMode="auto">
          <a:xfrm>
            <a:off x="4305300" y="6111875"/>
            <a:ext cx="1244600" cy="425450"/>
            <a:chOff x="4407052" y="6010017"/>
            <a:chExt cx="1244211" cy="426066"/>
          </a:xfrm>
        </p:grpSpPr>
        <p:sp>
          <p:nvSpPr>
            <p:cNvPr id="10335" name="TextBox 710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244211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b="1" baseline="30000">
                  <a:solidFill>
                    <a:srgbClr val="FF0000"/>
                  </a:solidFill>
                  <a:latin typeface="Symbol" panose="05050102010706020507" pitchFamily="18" charset="2"/>
                </a:rPr>
                <a:t>- 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1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70 </a:t>
              </a:r>
            </a:p>
          </p:txBody>
        </p:sp>
        <p:sp>
          <p:nvSpPr>
            <p:cNvPr id="10336" name="TextBox 711"/>
            <p:cNvSpPr txBox="1">
              <a:spLocks noChangeArrowheads="1"/>
            </p:cNvSpPr>
            <p:nvPr/>
          </p:nvSpPr>
          <p:spPr bwMode="auto">
            <a:xfrm>
              <a:off x="4808413" y="6010017"/>
              <a:ext cx="354312" cy="42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50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927" name="Group 712"/>
          <p:cNvGrpSpPr>
            <a:grpSpLocks/>
          </p:cNvGrpSpPr>
          <p:nvPr/>
        </p:nvGrpSpPr>
        <p:grpSpPr bwMode="auto">
          <a:xfrm rot="2417534">
            <a:off x="4776788" y="3849688"/>
            <a:ext cx="1244600" cy="425450"/>
            <a:chOff x="4407054" y="5976651"/>
            <a:chExt cx="1245271" cy="424483"/>
          </a:xfrm>
        </p:grpSpPr>
        <p:sp>
          <p:nvSpPr>
            <p:cNvPr id="10333" name="TextBox 713"/>
            <p:cNvSpPr txBox="1">
              <a:spLocks noChangeArrowheads="1"/>
            </p:cNvSpPr>
            <p:nvPr/>
          </p:nvSpPr>
          <p:spPr bwMode="auto">
            <a:xfrm>
              <a:off x="4407054" y="6073528"/>
              <a:ext cx="1245271" cy="307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b="1" baseline="3000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70 </a:t>
              </a:r>
            </a:p>
          </p:txBody>
        </p:sp>
        <p:sp>
          <p:nvSpPr>
            <p:cNvPr id="10334" name="TextBox 714"/>
            <p:cNvSpPr txBox="1">
              <a:spLocks noChangeArrowheads="1"/>
            </p:cNvSpPr>
            <p:nvPr/>
          </p:nvSpPr>
          <p:spPr bwMode="auto">
            <a:xfrm>
              <a:off x="4776856" y="5976651"/>
              <a:ext cx="384605" cy="424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50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313" name="Group 63"/>
          <p:cNvGrpSpPr>
            <a:grpSpLocks/>
          </p:cNvGrpSpPr>
          <p:nvPr/>
        </p:nvGrpSpPr>
        <p:grpSpPr bwMode="auto">
          <a:xfrm>
            <a:off x="4281488" y="228600"/>
            <a:ext cx="2476500" cy="1889125"/>
            <a:chOff x="6742114" y="947738"/>
            <a:chExt cx="2475202" cy="1891159"/>
          </a:xfrm>
        </p:grpSpPr>
        <p:sp>
          <p:nvSpPr>
            <p:cNvPr id="259" name="Rectangle 258"/>
            <p:cNvSpPr/>
            <p:nvPr/>
          </p:nvSpPr>
          <p:spPr bwMode="auto">
            <a:xfrm>
              <a:off x="6742114" y="947738"/>
              <a:ext cx="2468855" cy="189115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what the question is asking?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math concept required?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relevant information?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solve and interpret the problem?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check the reasonableness of the answer?</a:t>
              </a: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6748461" y="947738"/>
              <a:ext cx="2468855" cy="23202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6797647" y="1550049"/>
              <a:ext cx="172947" cy="17322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6797647" y="1248099"/>
              <a:ext cx="174533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6797647" y="1863123"/>
              <a:ext cx="172947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6797647" y="2153948"/>
              <a:ext cx="172947" cy="17322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6797647" y="2468612"/>
              <a:ext cx="172947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5</a:t>
              </a:r>
            </a:p>
          </p:txBody>
        </p:sp>
      </p:grpSp>
      <p:pic>
        <p:nvPicPr>
          <p:cNvPr id="10314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4279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5" name="TextBox 207"/>
          <p:cNvSpPr txBox="1">
            <a:spLocks noChangeArrowheads="1"/>
          </p:cNvSpPr>
          <p:nvPr/>
        </p:nvSpPr>
        <p:spPr bwMode="auto">
          <a:xfrm>
            <a:off x="4738688" y="5133975"/>
            <a:ext cx="10715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 Narrow" panose="020B0606020202030204" pitchFamily="34" charset="0"/>
              </a:rPr>
              <a:t>Seconds </a:t>
            </a: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8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316" name="TextBox 207"/>
          <p:cNvSpPr txBox="1">
            <a:spLocks noChangeArrowheads="1"/>
          </p:cNvSpPr>
          <p:nvPr/>
        </p:nvSpPr>
        <p:spPr bwMode="auto">
          <a:xfrm rot="-5400000">
            <a:off x="3710781" y="4121944"/>
            <a:ext cx="106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 Narrow" panose="020B0606020202030204" pitchFamily="34" charset="0"/>
              </a:rPr>
              <a:t>Speed (</a:t>
            </a:r>
            <a:r>
              <a:rPr lang="en-US" altLang="en-US" sz="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800">
                <a:latin typeface="Arial Narrow" panose="020B0606020202030204" pitchFamily="34" charset="0"/>
              </a:rPr>
              <a:t>)</a:t>
            </a:r>
          </a:p>
        </p:txBody>
      </p:sp>
      <p:grpSp>
        <p:nvGrpSpPr>
          <p:cNvPr id="10317" name="Group 265"/>
          <p:cNvGrpSpPr>
            <a:grpSpLocks/>
          </p:cNvGrpSpPr>
          <p:nvPr/>
        </p:nvGrpSpPr>
        <p:grpSpPr bwMode="auto">
          <a:xfrm>
            <a:off x="6859588" y="46038"/>
            <a:ext cx="1993900" cy="1093787"/>
            <a:chOff x="6859586" y="1273475"/>
            <a:chExt cx="1993900" cy="1094414"/>
          </a:xfrm>
        </p:grpSpPr>
        <p:sp>
          <p:nvSpPr>
            <p:cNvPr id="270" name="Rectangle 21"/>
            <p:cNvSpPr/>
            <p:nvPr/>
          </p:nvSpPr>
          <p:spPr bwMode="auto">
            <a:xfrm>
              <a:off x="6859586" y="1351307"/>
              <a:ext cx="1993900" cy="1016582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71" name="Tape"/>
            <p:cNvSpPr/>
            <p:nvPr/>
          </p:nvSpPr>
          <p:spPr bwMode="auto">
            <a:xfrm rot="5400000">
              <a:off x="7769174" y="1111599"/>
              <a:ext cx="171548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320" name="Group 271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273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2324"/>
                <a:ext cx="1993900" cy="524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274" name="Straight Arrow Connector 273"/>
              <p:cNvCxnSpPr/>
              <p:nvPr/>
            </p:nvCxnSpPr>
            <p:spPr bwMode="auto">
              <a:xfrm flipV="1">
                <a:off x="7542211" y="2006430"/>
                <a:ext cx="173038" cy="173136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 bwMode="auto">
              <a:xfrm flipH="1" flipV="1">
                <a:off x="8310561" y="1601385"/>
                <a:ext cx="166688" cy="131839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extBox 275"/>
              <p:cNvSpPr txBox="1"/>
              <p:nvPr/>
            </p:nvSpPr>
            <p:spPr>
              <a:xfrm>
                <a:off x="6989761" y="2006430"/>
                <a:ext cx="628650" cy="33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7256461" y="1398069"/>
                <a:ext cx="1189038" cy="338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65312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 animBg="1"/>
      <p:bldP spid="898" grpId="0" animBg="1"/>
      <p:bldP spid="901" grpId="0"/>
      <p:bldP spid="902" grpId="0"/>
      <p:bldP spid="903" grpId="0"/>
      <p:bldP spid="904" grpId="0"/>
      <p:bldP spid="905" grpId="0"/>
      <p:bldP spid="906" grpId="0"/>
      <p:bldP spid="914" grpId="0" animBg="1"/>
      <p:bldP spid="915" grpId="0" animBg="1"/>
      <p:bldP spid="918" grpId="0"/>
      <p:bldP spid="919" grpId="0"/>
      <p:bldP spid="920" grpId="0"/>
      <p:bldP spid="921" grpId="0"/>
      <p:bldP spid="922" grpId="0"/>
      <p:bldP spid="9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244e135b8a6d2ea50697031be397201eb1"/>
  <p:tag name="ISPRING_ULTRA_SCORM_COURSE_ID" val="1E7ABD9A-FDBE-4CDB-9F93-7946B1517E45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PUwq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A9TCp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D1MKk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A9TCp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A9TCp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QEwqTKhcgS1/CgAALiMAABcAAAB1bml2ZXJzYWwvdW5pdmVyc2FsLnBuZ+2afVjS5xrHaVkrPemWR9OsXF5numX5clIUQ6i21toSuzr5slJZMvVgCnpQyRTs6Da3ZXg6tUxEqdXibPgywiBSNOeEpbzkCFEBUbkETRERBQmEw0/7c/+cc+1P/uB6eJ7f87mf7/Ny3891/e7f16cQx7e573QHgUDbTnz4/mkQyI0CAm0c2LLZ2bLzteu7ncUG3OnjR0Gtol0zzopbzpGEIyAQo9bDdn6Ts7614MNPcCCQZy/w28DH/uczECio98T7R85czNApI69koTOeTNg3E93glT8ZKkfuPzBs/iCgwxD8QUAi9NrTLx9kBnls3nf3renJze7vSZ6BSQfyD+ZJRqNYG6fsDXHqkUPYJBl3eXaUkyT28CqmizhaChvztplfhol/PHyVjVVlQCvstskRZo6eYLdonYJAC9vOwck3oxLQ8C5PRHhGZyrMH2iGfTb6G3jsdVpKW8YBvJuz4XIDmbcEi+WWmTGcjUCPXRfOSu5yxJiHbwI1UnTLzOD1kMSbARuctfFUCXlPCxh48OQHtxCgPF3pDRTv9mwFjJ3ZTiHajVSkbS4Hfg5j7QsnGojyHCqBpSB6w1d6vMKIi9ep+9lKXposKdkaiCIZGvXlOZxtgG3Yx5UStztfh3o3ebIJi09D9GxlsB+heTyKrxREEx1WleOlVWrnv0EBBqre54FQH4e/HIxhEfRlqrJundyPYgr29AltAK8pWjiV1TMjSYRzV+bx3dYAONUn0ZsS7KurGmy+RCaw/aLFSlbCvXqtUMxW66okiu9iQq+xtIIuuG3CS6U/qBmWMzTWrXAmQVScfursJpqOI2doDfahJ7MsMYtQQPZj62KILyVUIndd/NNKiS/SZJjmw+0GK6jIjxLcn3c+++cB2BnnKOo8VS3EbrKNsOBDeQ3GPFVizSgpXh4clXBvlIXM8qGwUlm7sXv04mKlyWlbx9SbOnuNwLoqQtAF5Ivttce8/x1sOvmVv1Vbo9vYZw79p8Yw0XWugJx01Co3ZRdLfL8BMwlldig2z4rURsQKGSEZOnP9rHJyuJql10bDqeOfJa0tyxv3etB7sNfQgVRTD7ojHZMpyKMebv+ivtCPyJuDW0UsQnv9qqb8XOpoHr1ZYzjf+bh/olRrgFZ0i4dbl4PlbD6qtew16ee01X0RwEZYg70Q8vwi769Yse1eCO80E/2GZ6/g/Io/zgYZs5V7nDUapfvucuVuNM42zMNKdMeQVz6cIsvu4CKKXnMamKdDYxNO1b/T7hB855w6wUytioKrqut7Fw6aJv7eNf+euNigAfegBdDg3HwVdq8uWN7mjkC1ztyXAY5XgFkcbyd0e+2zPvmrNeEvZALvF9rWGHlXoDuiWpW4MBKIzXxusvVq03OKxyCmNHnJHEQMi0hnE0gPN9FKyx+pPufoYoGFNp/YTiFFM7KCBLAxBU/RD+YHyHUl33vttgZrx0z+dN1apz7s27GAIxRUbEUADfd+zwlujAOOdfijAmB+b60D/9oOHFvQh/GXVl8uA8JBZ/5X9P8c0YW5MBfmwlyYC3NhLsyFuTAX5sJcmAtzYS7MhbkwF+bCXJgLc2F/OPbDcWqF3fJHvPEP2UTj1wYiO8sti5PChpgd+jFuxzv8XVjSIT7V2CzyArJFSOv8Qr4/7oB6ILwb+mOKoMtI0VlUNyNli5HygcGemafXQ3YgCcvSqSmCIlJbb2xpBXJ+jyqaYARyOOYH/tI3HJF0WS+E4aWnELuNHV1P00jFRQWXll9Ip95WCm85AfWzLqJvxa3ks06lT5TkYyEq03D7VVkbMlz7U4yV0ntLVcod106PF8myMCL2YxK3lvsil5T/vY9zoHIoc1itk7Pr9L+IUc0aBh6BIpqnKhvuVkmwqOZWlD4sOV1ZtNa1oJPTO63g5e4p04I10alC9Z/NQbHKvh/pDc3twFKRYqh7i0io6DouLkAC+1GMe7yjZ6aV90IB5CZnNOBWnEVxv5dBFo9BSJyHmOg6lFI+vjSd6MieSWyy86f28GulHOcULksaB16/0MbLhZVp47psiwNT5STD7UpJfqak5lUHILe6uNtcSpJSTKLSckPfjgGI8nnVVkSFLdxxiTO1xIiLWVNcuxqo1Wc2ax7iRWqWg+HocaOpLMZu7goNuSqbGpK8UmfQMCtFBKDbvBpM1RbpqySB9t62EM4VRPdLqoOrUK+8skix1Ny2RiTj5B1e6ufOKcp60FbBfcvjYzSVdaACColrEQHZR4WCmSMOU2Xh1W12Y0oK8YYo6vJIiTQ9UfInxKpAK7WZSLsDH9/85IxxqVsW2ptNMpat+KEymFJbKw5bJZnwiKpIZf48A2YPvbKXZkHOaLgOvWM5XBUeUe/HDPTOtk/XJd488GnQc6gZ75jUV6B6+hmo6G4uip/GTxOnyaCwtAhmul6w/FN+Hv6iUK9+bkmL1kSfE+rjzODYFl6nH41335+OAw5cTEoNYT/52QPkyME76CvhTHFIrUM3W8BsKRkNej6Hl35zp6HGqRrhj4u3XqDwrQtLOQ774uyvYGRbQ5l/U7KxQ1TljqAXCgKH1pdUqCw5eXmksv9F/GpeAFM1MXxUGGhTwitQy8/eBUTKSZ/ciZYdkhFis48IfZWe2O8bVANgmVQ/cYNBVhXvKSogv8A/asbwkui3k7VA1h8zr+zA1+kfJAZ4/83E7heqCRfJSfFWn8PWJJh3duvZ1aL+VCFWfyNSdlAGpR6Jl0FkHV4fSfazmgpjqy3xJz8lU9uIMTRSqXBN7TaEMVPoEWMaRHeJzPRX24sLz+h8VF5H6Ii8lpU5wOrPCRIQ59S/2QmOGkI7WUcbu8Qiq8YYqFZUK7o5c9D3jud7ozUjFSyfvboCwQUWIHzJnVZaqOkbtq+wdpR0Ia+uH1l1Z6lRs9hYclCzaktik/IL0cUxEt8WT7UwgZ+LKeOTOKTZzMGJXNrqLQs1rnaW15lM5xB+rXL8iVYayZpuZ+9c3yd+qW3F0JeCJBRbMNZyANXCNNFkWW4026t0oQfNO3N4LYrNi9YOYD5Vnyq8oFfwdyDLGRRZAnRlvJ2QfX0twuFnpwbq6vSPxLhmTbvTP6T0lDUv8kSk9AWvG+HJ2WxHeG53C+C1HJKlrYg29hG78GPlm6hiDJBkL0psgkLkYtxZYY4+jS+hJdYZITzuFgTeUA3RpjYGAKGs0dJ8G7eLzplrVF+02yz/COM7AwN6PtQ2rGaZw4DIkdJxxWxaThWi9IoPRmAkTwSeK9AFh16BmRY7ICbK+li3DRphwwB+UmWPpOLayb1jc7gwZ6yiQygvgNDWZ7hfnD8fbvOruIUTTI4dA9Rd0i6VImJmfLQPcmdR+9shcbHKqSvYLOAzCuh+5rRavqcRMxoq2ntbuEyo+QJ8/HWagZHsrav+FqAXIpTH8LHFu+Sh85I0UuHptevgMn3L794odo9dwJ9v0Qm1TfCKLsUWoMYnDy1NO2PrwFWgVtDsfBhGjM/ovMhQAHcKCJO7U1Jjdu7ZQF143SHA/JPqk+dGec6YwpuVtYU3xZexyrevfQECfDcy4+D39Tk25HzZV/2wbykNaD9xDPF+69FPK/8LUEsBAgAAFAACAAgASpnLRook4qj6AgAAsAgAABQAAAAAAAAAAQAAAAAAAAAAAHVuaXZlcnNhbC9wbGF5ZXIueG1sUEsBAgAAFAACAAgAPUwqTLwI/sDmBAAAcBIAAB0AAAAAAAAAAQAAAAAALAMAAHVuaXZlcnNhbC9jb21tb25fbWVzc2FnZXMubG5nUEsBAgAAFAACAAgAPUwqTCiKRNjyAwAAZxAAACcAAAAAAAAAAQAAAAAATQgAAHVuaXZlcnNhbC9mbGFzaF9wdWJsaXNoaW5nX3NldHRpbmdzLnhtbFBLAQIAABQAAgAIAD1MKkx8NYsP4wIAAJEKAAAhAAAAAAAAAAEAAAAAAIQMAAB1bml2ZXJzYWwvZmxhc2hfc2tpbl9zZXR0aW5ncy54bWxQSwECAAAUAAIACAA9TCpMnCZQT9wDAAD4DwAAJgAAAAAAAAABAAAAAACmDwAAdW5pdmVyc2FsL2h0bWxfcHVibGlzaGluZ19zZXR0aW5ncy54bWxQSwECAAAUAAIACAA9TCpMeSGyGZ4BAAAbBgAAHwAAAAAAAAABAAAAAADGEwAAdW5pdmVyc2FsL2h0bWxfc2tpbl9zZXR0aW5ncy5qc1BLAQIAABQAAgAIAEBMKkyoXIEtfwoAAC4jAAAXAAAAAAAAAAAAAAAAAKEVAAB1bml2ZXJzYWwvdW5pdmVyc2FsLnBuZ1BLBQYAAAAABwAHABcCAABVIAAAAAA=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Write Equations (6.EE.7) [573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 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 2"/>
  <p:tag name="ISPRING_SLIDE_INDENT_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5475</TotalTime>
  <Words>2061</Words>
  <Application>Microsoft Office PowerPoint</Application>
  <PresentationFormat>On-screen Show (4:3)</PresentationFormat>
  <Paragraphs>512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Times New Roman</vt:lpstr>
      <vt:lpstr>Palatino</vt:lpstr>
      <vt:lpstr>Arial Narrow</vt:lpstr>
      <vt:lpstr>Cambria Math</vt:lpstr>
      <vt:lpstr>Times</vt:lpstr>
      <vt:lpstr>Arial Unicode MS</vt:lpstr>
      <vt:lpstr>Symbol</vt:lpstr>
      <vt:lpstr>Verdana</vt:lpstr>
      <vt:lpstr>Century Gothic</vt:lpstr>
      <vt:lpstr>Calibri</vt:lpstr>
      <vt:lpstr>Gill Sans MT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Equations (6.EE.7) [573]</dc:title>
  <dc:creator>Stephen</dc:creator>
  <cp:lastModifiedBy>Rupinder Jagpal</cp:lastModifiedBy>
  <cp:revision>252</cp:revision>
  <cp:lastPrinted>2012-12-06T20:58:40Z</cp:lastPrinted>
  <dcterms:created xsi:type="dcterms:W3CDTF">2012-04-12T14:57:33Z</dcterms:created>
  <dcterms:modified xsi:type="dcterms:W3CDTF">2018-11-02T17:01:30Z</dcterms:modified>
</cp:coreProperties>
</file>