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2"/>
  </p:notesMasterIdLst>
  <p:sldIdLst>
    <p:sldId id="257" r:id="rId2"/>
    <p:sldId id="298" r:id="rId3"/>
    <p:sldId id="300" r:id="rId4"/>
    <p:sldId id="272" r:id="rId5"/>
    <p:sldId id="302" r:id="rId6"/>
    <p:sldId id="303" r:id="rId7"/>
    <p:sldId id="305" r:id="rId8"/>
    <p:sldId id="308" r:id="rId9"/>
    <p:sldId id="309" r:id="rId10"/>
    <p:sldId id="296" r:id="rId11"/>
  </p:sldIdLst>
  <p:sldSz cx="7772400" cy="10058400"/>
  <p:notesSz cx="6934200" cy="9220200"/>
  <p:embeddedFontLst>
    <p:embeddedFont>
      <p:font typeface="Berlin Sans FB" panose="020E0602020502020306" pitchFamily="34" charset="0"/>
      <p:regular r:id="rId13"/>
      <p:bold r:id="rId14"/>
    </p:embeddedFont>
    <p:embeddedFont>
      <p:font typeface="Calibri" panose="020F0502020204030204" pitchFamily="34" charset="0"/>
      <p:regular r:id="rId15"/>
      <p:bold r:id="rId16"/>
      <p:italic r:id="rId17"/>
      <p:boldItalic r:id="rId18"/>
    </p:embeddedFont>
    <p:embeddedFont>
      <p:font typeface="Californian FB" panose="0207040306080B030204" pitchFamily="18" charset="0"/>
      <p:regular r:id="rId19"/>
      <p:bold r:id="rId20"/>
      <p:italic r:id="rId21"/>
    </p:embeddedFont>
    <p:embeddedFont>
      <p:font typeface="Cambria Math" panose="02040503050406030204" pitchFamily="18" charset="0"/>
      <p:regular r:id="rId22"/>
    </p:embeddedFont>
    <p:embeddedFont>
      <p:font typeface="Century Gothic" panose="020B0502020202020204" pitchFamily="34" charset="0"/>
      <p:regular r:id="rId23"/>
      <p:bold r:id="rId24"/>
      <p:italic r:id="rId25"/>
      <p:boldItalic r:id="rId26"/>
    </p:embeddedFont>
    <p:embeddedFont>
      <p:font typeface="Gill Sans MT" panose="020B0502020104020203" pitchFamily="34" charset="0"/>
      <p:regular r:id="rId27"/>
      <p:bold r:id="rId28"/>
      <p:italic r:id="rId29"/>
      <p:boldItalic r:id="rId30"/>
    </p:embeddedFont>
    <p:embeddedFont>
      <p:font typeface="Handlee" panose="02000000000000000000" pitchFamily="2" charset="0"/>
      <p:regular r:id="rId31"/>
    </p:embeddedFont>
    <p:embeddedFont>
      <p:font typeface="Ink Free" panose="03080402000500000000" pitchFamily="66" charset="0"/>
      <p:regular r:id="rId32"/>
    </p:embeddedFont>
    <p:embeddedFont>
      <p:font typeface="Verdana" panose="020B0604030504040204" pitchFamily="34" charset="0"/>
      <p:regular r:id="rId33"/>
      <p:bold r:id="rId34"/>
      <p:italic r:id="rId35"/>
      <p:boldItalic r:id="rId36"/>
    </p:embeddedFont>
  </p:embeddedFontLst>
  <p:custDataLst>
    <p:tags r:id="rId37"/>
  </p:custDataLst>
  <p:defaultTextStyle>
    <a:defPPr>
      <a:defRPr lang="en-US"/>
    </a:defPPr>
    <a:lvl1pPr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defTabSz="912813"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746" userDrawn="1">
          <p15:clr>
            <a:srgbClr val="A4A3A4"/>
          </p15:clr>
        </p15:guide>
        <p15:guide id="2" orient="horz" pos="3253" userDrawn="1">
          <p15:clr>
            <a:srgbClr val="A4A3A4"/>
          </p15:clr>
        </p15:guide>
        <p15:guide id="3" pos="3623" userDrawn="1">
          <p15:clr>
            <a:srgbClr val="A4A3A4"/>
          </p15:clr>
        </p15:guide>
        <p15:guide id="4" pos="47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978"/>
    <a:srgbClr val="E8A102"/>
    <a:srgbClr val="D09E00"/>
    <a:srgbClr val="8EC000"/>
    <a:srgbClr val="F3F19F"/>
    <a:srgbClr val="508CD4"/>
    <a:srgbClr val="A2C2E8"/>
    <a:srgbClr val="087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6797" autoAdjust="0"/>
  </p:normalViewPr>
  <p:slideViewPr>
    <p:cSldViewPr showGuides="1">
      <p:cViewPr>
        <p:scale>
          <a:sx n="45" d="100"/>
          <a:sy n="45" d="100"/>
        </p:scale>
        <p:origin x="2822" y="295"/>
      </p:cViewPr>
      <p:guideLst>
        <p:guide orient="horz" pos="2746"/>
        <p:guide orient="horz" pos="3253"/>
        <p:guide pos="3623"/>
        <p:guide pos="4798"/>
      </p:guideLst>
    </p:cSldViewPr>
  </p:slideViewPr>
  <p:notesTextViewPr>
    <p:cViewPr>
      <p:scale>
        <a:sx n="66" d="100"/>
        <a:sy n="66"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defTabSz="914363" fontAlgn="auto">
              <a:spcBef>
                <a:spcPts val="0"/>
              </a:spcBef>
              <a:spcAft>
                <a:spcPts val="0"/>
              </a:spcAft>
              <a:defRPr sz="1200">
                <a:latin typeface="+mn-lt"/>
                <a:cs typeface="+mn-cs"/>
              </a:defRPr>
            </a:lvl1pPr>
          </a:lstStyle>
          <a:p>
            <a:pPr>
              <a:defRPr/>
            </a:pPr>
            <a:fld id="{FBE8CB8C-0C3F-41F4-891D-82F58F0B3336}" type="datetimeFigureOut">
              <a:rPr lang="en-US"/>
              <a:pPr>
                <a:defRPr/>
              </a:pPr>
              <a:t>9/15/2018</a:t>
            </a:fld>
            <a:endParaRPr lang="en-US"/>
          </a:p>
        </p:txBody>
      </p:sp>
      <p:sp>
        <p:nvSpPr>
          <p:cNvPr id="4" name="Slide Image Placeholder 3"/>
          <p:cNvSpPr>
            <a:spLocks noGrp="1" noRot="1" noChangeAspect="1"/>
          </p:cNvSpPr>
          <p:nvPr>
            <p:ph type="sldImg" idx="2"/>
          </p:nvPr>
        </p:nvSpPr>
        <p:spPr>
          <a:xfrm>
            <a:off x="2130425" y="692150"/>
            <a:ext cx="267335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defTabSz="914363"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wrap="square" lIns="92309" tIns="46154" rIns="92309" bIns="46154" numCol="1" anchor="b" anchorCtr="0" compatLnSpc="1">
            <a:prstTxWarp prst="textNoShape">
              <a:avLst/>
            </a:prstTxWarp>
          </a:bodyPr>
          <a:lstStyle>
            <a:lvl1pPr algn="r">
              <a:defRPr sz="1200"/>
            </a:lvl1pPr>
          </a:lstStyle>
          <a:p>
            <a:fld id="{EC185E77-C939-4888-8932-9AB2BF13CE5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p:cNvSpPr>
            <a:spLocks noGrp="1"/>
          </p:cNvSpPr>
          <p:nvPr>
            <p:ph type="sldNum" sz="quarter" idx="5"/>
          </p:nvPr>
        </p:nvSpPr>
        <p:spPr/>
        <p:txBody>
          <a:bodyPr/>
          <a:lstStyle/>
          <a:p>
            <a:fld id="{F70B4612-93F4-4C07-AECD-0A12E5C73E0A}"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692150"/>
            <a:ext cx="2673350" cy="3457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85E77-C939-4888-8932-9AB2BF13CE5A}" type="slidenum">
              <a:rPr lang="en-US" altLang="en-US" smtClean="0"/>
              <a:pPr/>
              <a:t>2</a:t>
            </a:fld>
            <a:endParaRPr lang="en-US" altLang="en-US"/>
          </a:p>
        </p:txBody>
      </p:sp>
    </p:spTree>
    <p:extLst>
      <p:ext uri="{BB962C8B-B14F-4D97-AF65-F5344CB8AC3E}">
        <p14:creationId xmlns:p14="http://schemas.microsoft.com/office/powerpoint/2010/main" val="1980223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692150"/>
            <a:ext cx="267335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185E77-C939-4888-8932-9AB2BF13CE5A}" type="slidenum">
              <a:rPr lang="en-US" altLang="en-US" smtClean="0"/>
              <a:pPr/>
              <a:t>3</a:t>
            </a:fld>
            <a:endParaRPr lang="en-US" altLang="en-US"/>
          </a:p>
        </p:txBody>
      </p:sp>
    </p:spTree>
    <p:extLst>
      <p:ext uri="{BB962C8B-B14F-4D97-AF65-F5344CB8AC3E}">
        <p14:creationId xmlns:p14="http://schemas.microsoft.com/office/powerpoint/2010/main" val="374760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25F4A47-6650-4093-B024-942735A34337}"/>
              </a:ext>
            </a:extLst>
          </p:cNvPr>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E600BC2-15DE-4CFC-AE6A-083D1A4CE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FE00F799-74B6-4D44-9292-0FF5B8897B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101129-58BB-4A8A-BB59-494C334AA9B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6</a:t>
            </a:fld>
            <a:endParaRPr lang="en-US" altLang="en-US"/>
          </a:p>
        </p:txBody>
      </p:sp>
    </p:spTree>
    <p:extLst>
      <p:ext uri="{BB962C8B-B14F-4D97-AF65-F5344CB8AC3E}">
        <p14:creationId xmlns:p14="http://schemas.microsoft.com/office/powerpoint/2010/main" val="225114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7</a:t>
            </a:fld>
            <a:endParaRPr lang="en-US" altLang="en-US"/>
          </a:p>
        </p:txBody>
      </p:sp>
    </p:spTree>
    <p:extLst>
      <p:ext uri="{BB962C8B-B14F-4D97-AF65-F5344CB8AC3E}">
        <p14:creationId xmlns:p14="http://schemas.microsoft.com/office/powerpoint/2010/main" val="182588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8</a:t>
            </a:fld>
            <a:endParaRPr lang="en-US" altLang="en-US"/>
          </a:p>
        </p:txBody>
      </p:sp>
    </p:spTree>
    <p:extLst>
      <p:ext uri="{BB962C8B-B14F-4D97-AF65-F5344CB8AC3E}">
        <p14:creationId xmlns:p14="http://schemas.microsoft.com/office/powerpoint/2010/main" val="232422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687F2C-2E8C-4522-847A-D84DAF2B3315}"/>
              </a:ext>
            </a:extLst>
          </p:cNvPr>
          <p:cNvSpPr>
            <a:spLocks noGrp="1" noRot="1" noChangeAspect="1" noTextEdit="1"/>
          </p:cNvSpPr>
          <p:nvPr>
            <p:ph type="sldImg"/>
          </p:nvPr>
        </p:nvSpPr>
        <p:spPr bwMode="auto">
          <a:xfrm>
            <a:off x="2130425" y="692150"/>
            <a:ext cx="267335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9A8D33A-F299-42C8-A690-851CAABD7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0AB85775-42E6-4793-A1F6-7625E523A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BEE5C6A-F568-48A3-A1C6-8F134AA80CBE}" type="slidenum">
              <a:rPr lang="en-US" altLang="en-US" smtClean="0"/>
              <a:pPr/>
              <a:t>9</a:t>
            </a:fld>
            <a:endParaRPr lang="en-US" altLang="en-US"/>
          </a:p>
        </p:txBody>
      </p:sp>
    </p:spTree>
    <p:extLst>
      <p:ext uri="{BB962C8B-B14F-4D97-AF65-F5344CB8AC3E}">
        <p14:creationId xmlns:p14="http://schemas.microsoft.com/office/powerpoint/2010/main" val="343861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05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27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3787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Lst>
  <p:hf hdr="0" ftr="0" dt="0"/>
  <p:txStyles>
    <p:titleStyle>
      <a:lvl1pPr algn="ctr" rtl="0" eaLnBrk="0" fontAlgn="base" hangingPunct="0">
        <a:spcBef>
          <a:spcPct val="0"/>
        </a:spcBef>
        <a:spcAft>
          <a:spcPct val="0"/>
        </a:spcAft>
        <a:defRPr sz="3740" kern="1200">
          <a:solidFill>
            <a:schemeClr val="tx1"/>
          </a:solidFill>
          <a:latin typeface="+mj-lt"/>
          <a:ea typeface="+mj-ea"/>
          <a:cs typeface="+mj-cs"/>
        </a:defRPr>
      </a:lvl1pPr>
      <a:lvl2pPr algn="ctr" rtl="0" eaLnBrk="0" fontAlgn="base" hangingPunct="0">
        <a:spcBef>
          <a:spcPct val="0"/>
        </a:spcBef>
        <a:spcAft>
          <a:spcPct val="0"/>
        </a:spcAft>
        <a:defRPr sz="3740">
          <a:solidFill>
            <a:schemeClr val="tx1"/>
          </a:solidFill>
          <a:latin typeface="Calibri" pitchFamily="34" charset="0"/>
        </a:defRPr>
      </a:lvl2pPr>
      <a:lvl3pPr algn="ctr" rtl="0" eaLnBrk="0" fontAlgn="base" hangingPunct="0">
        <a:spcBef>
          <a:spcPct val="0"/>
        </a:spcBef>
        <a:spcAft>
          <a:spcPct val="0"/>
        </a:spcAft>
        <a:defRPr sz="3740">
          <a:solidFill>
            <a:schemeClr val="tx1"/>
          </a:solidFill>
          <a:latin typeface="Calibri" pitchFamily="34" charset="0"/>
        </a:defRPr>
      </a:lvl3pPr>
      <a:lvl4pPr algn="ctr" rtl="0" eaLnBrk="0" fontAlgn="base" hangingPunct="0">
        <a:spcBef>
          <a:spcPct val="0"/>
        </a:spcBef>
        <a:spcAft>
          <a:spcPct val="0"/>
        </a:spcAft>
        <a:defRPr sz="3740">
          <a:solidFill>
            <a:schemeClr val="tx1"/>
          </a:solidFill>
          <a:latin typeface="Calibri" pitchFamily="34" charset="0"/>
        </a:defRPr>
      </a:lvl4pPr>
      <a:lvl5pPr algn="ctr" rtl="0" eaLnBrk="0" fontAlgn="base" hangingPunct="0">
        <a:spcBef>
          <a:spcPct val="0"/>
        </a:spcBef>
        <a:spcAft>
          <a:spcPct val="0"/>
        </a:spcAft>
        <a:defRPr sz="3740">
          <a:solidFill>
            <a:schemeClr val="tx1"/>
          </a:solidFill>
          <a:latin typeface="Calibri" pitchFamily="34" charset="0"/>
        </a:defRPr>
      </a:lvl5pPr>
      <a:lvl6pPr marL="388620" algn="ctr" rtl="0" fontAlgn="base">
        <a:spcBef>
          <a:spcPct val="0"/>
        </a:spcBef>
        <a:spcAft>
          <a:spcPct val="0"/>
        </a:spcAft>
        <a:defRPr sz="3740">
          <a:solidFill>
            <a:schemeClr val="tx1"/>
          </a:solidFill>
          <a:latin typeface="Calibri" pitchFamily="34" charset="0"/>
        </a:defRPr>
      </a:lvl6pPr>
      <a:lvl7pPr marL="777240" algn="ctr" rtl="0" fontAlgn="base">
        <a:spcBef>
          <a:spcPct val="0"/>
        </a:spcBef>
        <a:spcAft>
          <a:spcPct val="0"/>
        </a:spcAft>
        <a:defRPr sz="3740">
          <a:solidFill>
            <a:schemeClr val="tx1"/>
          </a:solidFill>
          <a:latin typeface="Calibri" pitchFamily="34" charset="0"/>
        </a:defRPr>
      </a:lvl7pPr>
      <a:lvl8pPr marL="1165860" algn="ctr" rtl="0" fontAlgn="base">
        <a:spcBef>
          <a:spcPct val="0"/>
        </a:spcBef>
        <a:spcAft>
          <a:spcPct val="0"/>
        </a:spcAft>
        <a:defRPr sz="3740">
          <a:solidFill>
            <a:schemeClr val="tx1"/>
          </a:solidFill>
          <a:latin typeface="Calibri" pitchFamily="34" charset="0"/>
        </a:defRPr>
      </a:lvl8pPr>
      <a:lvl9pPr marL="1554480" algn="ctr" rtl="0" fontAlgn="base">
        <a:spcBef>
          <a:spcPct val="0"/>
        </a:spcBef>
        <a:spcAft>
          <a:spcPct val="0"/>
        </a:spcAft>
        <a:defRPr sz="3740">
          <a:solidFill>
            <a:schemeClr val="tx1"/>
          </a:solidFill>
          <a:latin typeface="Calibri" pitchFamily="34" charset="0"/>
        </a:defRPr>
      </a:lvl9pPr>
    </p:titleStyle>
    <p:bodyStyle>
      <a:lvl1pPr marL="291465" indent="-291465" algn="l" rtl="0" eaLnBrk="0" fontAlgn="base" hangingPunct="0">
        <a:spcBef>
          <a:spcPct val="20000"/>
        </a:spcBef>
        <a:spcAft>
          <a:spcPct val="0"/>
        </a:spcAft>
        <a:buFont typeface="Arial" panose="020B0604020202020204" pitchFamily="34" charset="0"/>
        <a:buChar char="•"/>
        <a:defRPr sz="2720" kern="1200">
          <a:solidFill>
            <a:schemeClr val="tx1"/>
          </a:solidFill>
          <a:latin typeface="+mn-lt"/>
          <a:ea typeface="+mn-ea"/>
          <a:cs typeface="+mn-cs"/>
        </a:defRPr>
      </a:lvl1pPr>
      <a:lvl2pPr marL="631508" indent="-242888" algn="l" rtl="0" eaLnBrk="0" fontAlgn="base" hangingPunct="0">
        <a:spcBef>
          <a:spcPct val="20000"/>
        </a:spcBef>
        <a:spcAft>
          <a:spcPct val="0"/>
        </a:spcAft>
        <a:buFont typeface="Arial" panose="020B0604020202020204" pitchFamily="34" charset="0"/>
        <a:buChar char="–"/>
        <a:defRPr sz="2380" kern="1200">
          <a:solidFill>
            <a:schemeClr val="tx1"/>
          </a:solidFill>
          <a:latin typeface="+mn-lt"/>
          <a:ea typeface="+mn-ea"/>
          <a:cs typeface="+mn-cs"/>
        </a:defRPr>
      </a:lvl2pPr>
      <a:lvl3pPr marL="971550" indent="-194310" algn="l" rtl="0" eaLnBrk="0" fontAlgn="base" hangingPunct="0">
        <a:spcBef>
          <a:spcPct val="20000"/>
        </a:spcBef>
        <a:spcAft>
          <a:spcPct val="0"/>
        </a:spcAft>
        <a:buFont typeface="Arial" panose="020B0604020202020204" pitchFamily="34" charset="0"/>
        <a:buChar char="•"/>
        <a:defRPr sz="2040" kern="1200">
          <a:solidFill>
            <a:schemeClr val="tx1"/>
          </a:solidFill>
          <a:latin typeface="+mn-lt"/>
          <a:ea typeface="+mn-ea"/>
          <a:cs typeface="+mn-cs"/>
        </a:defRPr>
      </a:lvl3pPr>
      <a:lvl4pPr marL="136017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748790" indent="-194310" algn="l" rtl="0" eaLnBrk="0" fontAlgn="base" hangingPunct="0">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13741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2603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1465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03270" indent="-194310" algn="l" defTabSz="777240"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wmf"/><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image" Target="../media/image2.wmf"/><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4.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7" name="Group 5"/>
          <p:cNvGrpSpPr>
            <a:grpSpLocks/>
          </p:cNvGrpSpPr>
          <p:nvPr/>
        </p:nvGrpSpPr>
        <p:grpSpPr bwMode="auto">
          <a:xfrm>
            <a:off x="233211" y="2866861"/>
            <a:ext cx="7305977" cy="858710"/>
            <a:chOff x="6750050" y="3886200"/>
            <a:chExt cx="2080095" cy="1009831"/>
          </a:xfrm>
        </p:grpSpPr>
        <mc:AlternateContent xmlns:mc="http://schemas.openxmlformats.org/markup-compatibility/2006">
          <mc:Choice xmlns:a14="http://schemas.microsoft.com/office/drawing/2010/main" Requires="a14">
            <p:sp>
              <p:nvSpPr>
                <p:cNvPr id="36" name="Rectangle 35"/>
                <p:cNvSpPr/>
                <p:nvPr/>
              </p:nvSpPr>
              <p:spPr bwMode="auto">
                <a:xfrm>
                  <a:off x="6750050" y="3886200"/>
                  <a:ext cx="2080095" cy="1009831"/>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56489" rIns="38862">
                  <a:spAutoFit/>
                </a:bodyPr>
                <a:lstStyle/>
                <a:p>
                  <a:pPr>
                    <a:tabLst>
                      <a:tab pos="-48578" algn="l"/>
                    </a:tabLst>
                    <a:defRPr/>
                  </a:pPr>
                  <a:r>
                    <a:rPr lang="en-US" sz="1200" dirty="0">
                      <a:solidFill>
                        <a:schemeClr val="tx1"/>
                      </a:solidFill>
                      <a:latin typeface="Verdana" pitchFamily="34" charset="0"/>
                    </a:rPr>
                    <a:t>Students, you already know how to identify the </a:t>
                  </a:r>
                  <a:r>
                    <a:rPr lang="en-US" sz="1200" i="1" dirty="0">
                      <a:solidFill>
                        <a:srgbClr val="7030A0"/>
                      </a:solidFill>
                      <a:latin typeface="Verdana" pitchFamily="34" charset="0"/>
                    </a:rPr>
                    <a:t>direction, y-intercept, and width </a:t>
                  </a:r>
                  <a:r>
                    <a:rPr lang="en-US" sz="1200" dirty="0">
                      <a:solidFill>
                        <a:schemeClr val="tx1"/>
                      </a:solidFill>
                      <a:latin typeface="Verdana" pitchFamily="34" charset="0"/>
                    </a:rPr>
                    <a:t>of the quadratic functions in the form of </a:t>
                  </a:r>
                  <a14:m>
                    <m:oMath xmlns:m="http://schemas.openxmlformats.org/officeDocument/2006/math">
                      <m:r>
                        <a:rPr lang="en-US" sz="1200" b="0" i="1">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𝑦</m:t>
                      </m:r>
                      <m:r>
                        <a:rPr lang="en-US" sz="1200" b="0" i="1">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m:t>
                      </m:r>
                      <m:sSup>
                        <m:sSupPr>
                          <m:ctrlPr>
                            <a:rPr lang="en-US" sz="1200" i="1">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ctrlPr>
                        </m:sSupPr>
                        <m:e>
                          <m:r>
                            <a:rPr lang="en-US" sz="1200" b="0" i="1">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𝑎𝑥</m:t>
                          </m:r>
                        </m:e>
                        <m:sup>
                          <m:r>
                            <a:rPr lang="en-US" sz="1200" b="0" i="1">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2</m:t>
                          </m:r>
                        </m:sup>
                      </m:sSup>
                      <m:r>
                        <a:rPr lang="en-US" sz="1200" b="0" i="1">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m:t>
                      </m:r>
                      <m:r>
                        <a:rPr lang="en-US" sz="1200" b="0" i="1">
                          <a:solidFill>
                            <a:schemeClr val="tx2">
                              <a:lumMod val="50000"/>
                            </a:schemeClr>
                          </a:solidFill>
                          <a:effectLst>
                            <a:outerShdw blurRad="38100" dist="38100" dir="2700000" algn="tl">
                              <a:srgbClr val="000000">
                                <a:alpha val="43137"/>
                              </a:srgbClr>
                            </a:outerShdw>
                          </a:effectLst>
                          <a:latin typeface="Cambria Math" panose="02040503050406030204" pitchFamily="18" charset="0"/>
                        </a:rPr>
                        <m:t>𝑐</m:t>
                      </m:r>
                    </m:oMath>
                  </a14:m>
                  <a:r>
                    <a:rPr lang="en-US" sz="1200" dirty="0">
                      <a:solidFill>
                        <a:schemeClr val="tx1"/>
                      </a:solidFill>
                      <a:latin typeface="Verdana" pitchFamily="34" charset="0"/>
                    </a:rPr>
                    <a:t>. Now, we will learn how to use the </a:t>
                  </a:r>
                  <a:r>
                    <a:rPr lang="en-US" sz="1200" i="1" dirty="0">
                      <a:solidFill>
                        <a:schemeClr val="tx1"/>
                      </a:solidFill>
                      <a:latin typeface="Verdana" pitchFamily="34" charset="0"/>
                    </a:rPr>
                    <a:t>Vertex Form</a:t>
                  </a:r>
                  <a:r>
                    <a:rPr lang="en-US" sz="1200" dirty="0">
                      <a:solidFill>
                        <a:schemeClr val="tx1"/>
                      </a:solidFill>
                      <a:latin typeface="Verdana" pitchFamily="34" charset="0"/>
                    </a:rPr>
                    <a:t> to graph Functions. </a:t>
                  </a:r>
                </a:p>
              </p:txBody>
            </p:sp>
          </mc:Choice>
          <mc:Fallback>
            <p:sp>
              <p:nvSpPr>
                <p:cNvPr id="36" name="Rectangle 35"/>
                <p:cNvSpPr>
                  <a:spLocks noRot="1" noChangeAspect="1" noMove="1" noResize="1" noEditPoints="1" noAdjustHandles="1" noChangeArrowheads="1" noChangeShapeType="1" noTextEdit="1"/>
                </p:cNvSpPr>
                <p:nvPr/>
              </p:nvSpPr>
              <p:spPr bwMode="auto">
                <a:xfrm>
                  <a:off x="6750050" y="3886200"/>
                  <a:ext cx="2080095" cy="1009831"/>
                </a:xfrm>
                <a:prstGeom prst="rect">
                  <a:avLst/>
                </a:prstGeom>
                <a:blipFill>
                  <a:blip r:embed="rId5"/>
                  <a:stretch>
                    <a:fillRect/>
                  </a:stretch>
                </a:blipFill>
                <a:ln w="3175">
                  <a:solidFill>
                    <a:schemeClr val="bg1">
                      <a:lumMod val="75000"/>
                    </a:schemeClr>
                  </a:solidFill>
                </a:ln>
                <a:effectLst>
                  <a:outerShdw blurRad="63500" sx="102000" sy="102000" algn="ctr" rotWithShape="0">
                    <a:prstClr val="black">
                      <a:alpha val="40000"/>
                    </a:prstClr>
                  </a:outerShdw>
                </a:effectLst>
              </p:spPr>
              <p:txBody>
                <a:bodyPr/>
                <a:lstStyle/>
                <a:p>
                  <a:r>
                    <a:rPr lang="en-US">
                      <a:noFill/>
                    </a:rPr>
                    <a:t> </a:t>
                  </a:r>
                </a:p>
              </p:txBody>
            </p:sp>
          </mc:Fallback>
        </mc:AlternateContent>
        <p:sp>
          <p:nvSpPr>
            <p:cNvPr id="39" name="Rectangle 38"/>
            <p:cNvSpPr/>
            <p:nvPr/>
          </p:nvSpPr>
          <p:spPr bwMode="auto">
            <a:xfrm>
              <a:off x="6753225" y="3896509"/>
              <a:ext cx="2073745" cy="232579"/>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020" b="1" dirty="0">
                  <a:latin typeface="Gill Sans MT" pitchFamily="34" charset="0"/>
                </a:rPr>
                <a:t>Make Connection</a:t>
              </a:r>
            </a:p>
          </p:txBody>
        </p:sp>
      </p:grpSp>
      <p:sp>
        <p:nvSpPr>
          <p:cNvPr id="53" name="Rectangle 130"/>
          <p:cNvSpPr/>
          <p:nvPr/>
        </p:nvSpPr>
        <p:spPr>
          <a:xfrm>
            <a:off x="19584" y="141775"/>
            <a:ext cx="4177730" cy="222674"/>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Activate Prior Knowledge:</a:t>
            </a:r>
          </a:p>
        </p:txBody>
      </p:sp>
      <p:graphicFrame>
        <p:nvGraphicFramePr>
          <p:cNvPr id="48" name="Object 555">
            <a:extLst>
              <a:ext uri="{FF2B5EF4-FFF2-40B4-BE49-F238E27FC236}">
                <a16:creationId xmlns:a16="http://schemas.microsoft.com/office/drawing/2014/main" id="{2E77ECBF-CC8C-4DD4-883D-1DBC6C4EFD26}"/>
              </a:ext>
            </a:extLst>
          </p:cNvPr>
          <p:cNvGraphicFramePr>
            <a:graphicFrameLocks noChangeAspect="1"/>
          </p:cNvGraphicFramePr>
          <p:nvPr>
            <p:extLst>
              <p:ext uri="{D42A27DB-BD31-4B8C-83A1-F6EECF244321}">
                <p14:modId xmlns:p14="http://schemas.microsoft.com/office/powerpoint/2010/main" val="62658729"/>
              </p:ext>
            </p:extLst>
          </p:nvPr>
        </p:nvGraphicFramePr>
        <p:xfrm>
          <a:off x="1524768" y="1404015"/>
          <a:ext cx="877094" cy="457439"/>
        </p:xfrm>
        <a:graphic>
          <a:graphicData uri="http://schemas.openxmlformats.org/presentationml/2006/ole">
            <mc:AlternateContent xmlns:mc="http://schemas.openxmlformats.org/markup-compatibility/2006">
              <mc:Choice xmlns:v="urn:schemas-microsoft-com:vml" Requires="v">
                <p:oleObj spid="_x0000_s8337" name="Equation" r:id="rId6" imgW="1218671" imgH="634725" progId="Equation.DSMT4">
                  <p:embed/>
                </p:oleObj>
              </mc:Choice>
              <mc:Fallback>
                <p:oleObj name="Equation" r:id="rId6" imgW="1218671" imgH="634725" progId="Equation.DSMT4">
                  <p:embed/>
                  <p:pic>
                    <p:nvPicPr>
                      <p:cNvPr id="6148" name="Object 5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768" y="1404015"/>
                        <a:ext cx="877094" cy="457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 name="AutoShape 559">
            <a:extLst>
              <a:ext uri="{FF2B5EF4-FFF2-40B4-BE49-F238E27FC236}">
                <a16:creationId xmlns:a16="http://schemas.microsoft.com/office/drawing/2014/main" id="{E27C14BD-F8F2-4B27-B557-00CE24AA3DDB}"/>
              </a:ext>
            </a:extLst>
          </p:cNvPr>
          <p:cNvSpPr>
            <a:spLocks noChangeArrowheads="1"/>
          </p:cNvSpPr>
          <p:nvPr/>
        </p:nvSpPr>
        <p:spPr bwMode="auto">
          <a:xfrm>
            <a:off x="241512" y="854820"/>
            <a:ext cx="3855165" cy="1750139"/>
          </a:xfrm>
          <a:prstGeom prst="roundRect">
            <a:avLst>
              <a:gd name="adj" fmla="val 4940"/>
            </a:avLst>
          </a:prstGeom>
          <a:solidFill>
            <a:srgbClr val="EAEAEA"/>
          </a:solidFill>
          <a:ln w="9525">
            <a:solidFill>
              <a:srgbClr val="000000"/>
            </a:solidFill>
            <a:round/>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grpSp>
        <p:nvGrpSpPr>
          <p:cNvPr id="51" name="Group 560">
            <a:extLst>
              <a:ext uri="{FF2B5EF4-FFF2-40B4-BE49-F238E27FC236}">
                <a16:creationId xmlns:a16="http://schemas.microsoft.com/office/drawing/2014/main" id="{CDB55A12-1940-48BC-B397-F2104BA5EC16}"/>
              </a:ext>
            </a:extLst>
          </p:cNvPr>
          <p:cNvGrpSpPr>
            <a:grpSpLocks/>
          </p:cNvGrpSpPr>
          <p:nvPr/>
        </p:nvGrpSpPr>
        <p:grpSpPr bwMode="auto">
          <a:xfrm>
            <a:off x="771817" y="1489025"/>
            <a:ext cx="3118405" cy="1068705"/>
            <a:chOff x="1161" y="12244"/>
            <a:chExt cx="5776" cy="1980"/>
          </a:xfrm>
        </p:grpSpPr>
        <p:grpSp>
          <p:nvGrpSpPr>
            <p:cNvPr id="54" name="Group 561">
              <a:extLst>
                <a:ext uri="{FF2B5EF4-FFF2-40B4-BE49-F238E27FC236}">
                  <a16:creationId xmlns:a16="http://schemas.microsoft.com/office/drawing/2014/main" id="{3CD2B29D-00AC-47F9-8414-2B9B51931277}"/>
                </a:ext>
              </a:extLst>
            </p:cNvPr>
            <p:cNvGrpSpPr>
              <a:grpSpLocks/>
            </p:cNvGrpSpPr>
            <p:nvPr/>
          </p:nvGrpSpPr>
          <p:grpSpPr bwMode="auto">
            <a:xfrm>
              <a:off x="1161" y="12244"/>
              <a:ext cx="4920" cy="1980"/>
              <a:chOff x="3501" y="12064"/>
              <a:chExt cx="4920" cy="1980"/>
            </a:xfrm>
          </p:grpSpPr>
          <p:graphicFrame>
            <p:nvGraphicFramePr>
              <p:cNvPr id="56" name="Object 562">
                <a:extLst>
                  <a:ext uri="{FF2B5EF4-FFF2-40B4-BE49-F238E27FC236}">
                    <a16:creationId xmlns:a16="http://schemas.microsoft.com/office/drawing/2014/main" id="{4E55D857-74F3-437B-A604-E7C819CBA869}"/>
                  </a:ext>
                </a:extLst>
              </p:cNvPr>
              <p:cNvGraphicFramePr>
                <a:graphicFrameLocks noChangeAspect="1"/>
              </p:cNvGraphicFramePr>
              <p:nvPr/>
            </p:nvGraphicFramePr>
            <p:xfrm>
              <a:off x="3501" y="12784"/>
              <a:ext cx="2207" cy="549"/>
            </p:xfrm>
            <a:graphic>
              <a:graphicData uri="http://schemas.openxmlformats.org/presentationml/2006/ole">
                <mc:AlternateContent xmlns:mc="http://schemas.openxmlformats.org/markup-compatibility/2006">
                  <mc:Choice xmlns:v="urn:schemas-microsoft-com:vml" Requires="v">
                    <p:oleObj spid="_x0000_s8338" name="Equation" r:id="rId8" imgW="1409088" imgH="355446" progId="Equation.DSMT4">
                      <p:embed/>
                    </p:oleObj>
                  </mc:Choice>
                  <mc:Fallback>
                    <p:oleObj name="Equation" r:id="rId8" imgW="1409088" imgH="355446" progId="Equation.DSMT4">
                      <p:embed/>
                      <p:pic>
                        <p:nvPicPr>
                          <p:cNvPr id="9258" name="Object 5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1" y="12784"/>
                            <a:ext cx="2207"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 name="AutoShape 563">
                <a:extLst>
                  <a:ext uri="{FF2B5EF4-FFF2-40B4-BE49-F238E27FC236}">
                    <a16:creationId xmlns:a16="http://schemas.microsoft.com/office/drawing/2014/main" id="{2F5F9A2D-BADF-4F1D-9FB7-DD1BCA8044D3}"/>
                  </a:ext>
                </a:extLst>
              </p:cNvPr>
              <p:cNvSpPr>
                <a:spLocks/>
              </p:cNvSpPr>
              <p:nvPr/>
            </p:nvSpPr>
            <p:spPr bwMode="auto">
              <a:xfrm>
                <a:off x="5061" y="12064"/>
                <a:ext cx="2940" cy="540"/>
              </a:xfrm>
              <a:prstGeom prst="borderCallout2">
                <a:avLst>
                  <a:gd name="adj1" fmla="val 33333"/>
                  <a:gd name="adj2" fmla="val -4083"/>
                  <a:gd name="adj3" fmla="val 33333"/>
                  <a:gd name="adj4" fmla="val -14250"/>
                  <a:gd name="adj5" fmla="val 152037"/>
                  <a:gd name="adj6" fmla="val -24523"/>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020"/>
              </a:p>
            </p:txBody>
          </p:sp>
          <p:sp>
            <p:nvSpPr>
              <p:cNvPr id="58" name="AutoShape 564">
                <a:extLst>
                  <a:ext uri="{FF2B5EF4-FFF2-40B4-BE49-F238E27FC236}">
                    <a16:creationId xmlns:a16="http://schemas.microsoft.com/office/drawing/2014/main" id="{68AFA2C7-4AEC-4882-8B8E-002207738A01}"/>
                  </a:ext>
                </a:extLst>
              </p:cNvPr>
              <p:cNvSpPr>
                <a:spLocks/>
              </p:cNvSpPr>
              <p:nvPr/>
            </p:nvSpPr>
            <p:spPr bwMode="auto">
              <a:xfrm>
                <a:off x="5481" y="13504"/>
                <a:ext cx="2940" cy="540"/>
              </a:xfrm>
              <a:prstGeom prst="borderCallout2">
                <a:avLst>
                  <a:gd name="adj1" fmla="val 33333"/>
                  <a:gd name="adj2" fmla="val -4083"/>
                  <a:gd name="adj3" fmla="val 33333"/>
                  <a:gd name="adj4" fmla="val -17111"/>
                  <a:gd name="adj5" fmla="val -48148"/>
                  <a:gd name="adj6" fmla="val -30236"/>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020"/>
              </a:p>
            </p:txBody>
          </p:sp>
        </p:grpSp>
        <p:sp>
          <p:nvSpPr>
            <p:cNvPr id="55" name="AutoShape 565">
              <a:extLst>
                <a:ext uri="{FF2B5EF4-FFF2-40B4-BE49-F238E27FC236}">
                  <a16:creationId xmlns:a16="http://schemas.microsoft.com/office/drawing/2014/main" id="{69B45D2C-336B-4BB5-8025-A72AAF817698}"/>
                </a:ext>
              </a:extLst>
            </p:cNvPr>
            <p:cNvSpPr>
              <a:spLocks/>
            </p:cNvSpPr>
            <p:nvPr/>
          </p:nvSpPr>
          <p:spPr bwMode="auto">
            <a:xfrm>
              <a:off x="3997" y="12964"/>
              <a:ext cx="2940" cy="540"/>
            </a:xfrm>
            <a:prstGeom prst="borderCallout2">
              <a:avLst>
                <a:gd name="adj1" fmla="val 33333"/>
                <a:gd name="adj2" fmla="val -4083"/>
                <a:gd name="adj3" fmla="val 33333"/>
                <a:gd name="adj4" fmla="val -14931"/>
                <a:gd name="adj5" fmla="val 46296"/>
                <a:gd name="adj6" fmla="val -20032"/>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1020"/>
            </a:p>
          </p:txBody>
        </p:sp>
      </p:grpSp>
      <p:sp>
        <p:nvSpPr>
          <p:cNvPr id="59" name="Text Box 566">
            <a:extLst>
              <a:ext uri="{FF2B5EF4-FFF2-40B4-BE49-F238E27FC236}">
                <a16:creationId xmlns:a16="http://schemas.microsoft.com/office/drawing/2014/main" id="{EA57D402-BB86-42BA-AB86-6337F80C6078}"/>
              </a:ext>
            </a:extLst>
          </p:cNvPr>
          <p:cNvSpPr txBox="1">
            <a:spLocks noChangeArrowheads="1"/>
          </p:cNvSpPr>
          <p:nvPr/>
        </p:nvSpPr>
        <p:spPr bwMode="auto">
          <a:xfrm>
            <a:off x="553218" y="1159778"/>
            <a:ext cx="3198019" cy="20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Aft>
                <a:spcPts val="510"/>
              </a:spcAft>
            </a:pPr>
            <a:r>
              <a:rPr lang="en-US" altLang="en-US" sz="1360" b="1">
                <a:latin typeface="Arial" panose="020B0604020202020204" pitchFamily="34" charset="0"/>
              </a:rPr>
              <a:t>y-intercept  </a:t>
            </a:r>
            <a:r>
              <a:rPr lang="en-US" altLang="en-US" sz="1360">
                <a:latin typeface="Arial" panose="020B0604020202020204" pitchFamily="34" charset="0"/>
              </a:rPr>
              <a:t> </a:t>
            </a:r>
            <a:r>
              <a:rPr lang="en-US" altLang="en-US" sz="1360" b="1">
                <a:latin typeface="Arial" panose="020B0604020202020204" pitchFamily="34" charset="0"/>
              </a:rPr>
              <a:t>width   direction</a:t>
            </a:r>
            <a:endParaRPr lang="en-US" altLang="en-US" sz="1020">
              <a:latin typeface="Arial" panose="020B0604020202020204" pitchFamily="34" charset="0"/>
            </a:endParaRPr>
          </a:p>
        </p:txBody>
      </p:sp>
      <p:sp>
        <p:nvSpPr>
          <p:cNvPr id="60" name="Text Box 567">
            <a:extLst>
              <a:ext uri="{FF2B5EF4-FFF2-40B4-BE49-F238E27FC236}">
                <a16:creationId xmlns:a16="http://schemas.microsoft.com/office/drawing/2014/main" id="{658308F9-7685-4F57-BB34-7A95090A34CD}"/>
              </a:ext>
            </a:extLst>
          </p:cNvPr>
          <p:cNvSpPr txBox="1">
            <a:spLocks noChangeArrowheads="1"/>
          </p:cNvSpPr>
          <p:nvPr/>
        </p:nvSpPr>
        <p:spPr bwMode="auto">
          <a:xfrm>
            <a:off x="608542" y="834578"/>
            <a:ext cx="3011805" cy="275460"/>
          </a:xfrm>
          <a:prstGeom prst="rect">
            <a:avLst/>
          </a:prstGeom>
          <a:solidFill>
            <a:srgbClr val="FFFFFF"/>
          </a:solidFill>
          <a:ln w="9525">
            <a:solidFill>
              <a:srgbClr val="000000"/>
            </a:solidFill>
            <a:miter lim="800000"/>
            <a:headEnd/>
            <a:tailEnd/>
          </a:ln>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190">
                <a:latin typeface="Arial" panose="020B0604020202020204" pitchFamily="34" charset="0"/>
              </a:rPr>
              <a:t>Fill in the blanks with the following terms.</a:t>
            </a:r>
            <a:endParaRPr lang="en-US" altLang="en-US" sz="1020">
              <a:latin typeface="Arial" panose="020B0604020202020204" pitchFamily="34" charset="0"/>
            </a:endParaRPr>
          </a:p>
        </p:txBody>
      </p:sp>
      <p:grpSp>
        <p:nvGrpSpPr>
          <p:cNvPr id="12" name="Group 11">
            <a:extLst>
              <a:ext uri="{FF2B5EF4-FFF2-40B4-BE49-F238E27FC236}">
                <a16:creationId xmlns:a16="http://schemas.microsoft.com/office/drawing/2014/main" id="{2D927C7C-87B7-47B3-BCAF-6710743FB17A}"/>
              </a:ext>
            </a:extLst>
          </p:cNvPr>
          <p:cNvGrpSpPr/>
          <p:nvPr/>
        </p:nvGrpSpPr>
        <p:grpSpPr>
          <a:xfrm>
            <a:off x="4680956" y="808502"/>
            <a:ext cx="2705496" cy="2105903"/>
            <a:chOff x="457245" y="3385531"/>
            <a:chExt cx="3182937" cy="2477533"/>
          </a:xfrm>
        </p:grpSpPr>
        <p:grpSp>
          <p:nvGrpSpPr>
            <p:cNvPr id="79" name="Group 34">
              <a:extLst>
                <a:ext uri="{FF2B5EF4-FFF2-40B4-BE49-F238E27FC236}">
                  <a16:creationId xmlns:a16="http://schemas.microsoft.com/office/drawing/2014/main" id="{A31E5489-DE98-4E74-937F-94D5E8561E2E}"/>
                </a:ext>
              </a:extLst>
            </p:cNvPr>
            <p:cNvGrpSpPr>
              <a:grpSpLocks/>
            </p:cNvGrpSpPr>
            <p:nvPr/>
          </p:nvGrpSpPr>
          <p:grpSpPr bwMode="auto">
            <a:xfrm>
              <a:off x="457245" y="3385531"/>
              <a:ext cx="3182937" cy="2477533"/>
              <a:chOff x="6870701" y="68553"/>
              <a:chExt cx="1921068" cy="1002626"/>
            </a:xfrm>
          </p:grpSpPr>
          <p:grpSp>
            <p:nvGrpSpPr>
              <p:cNvPr id="80" name="Group 10">
                <a:extLst>
                  <a:ext uri="{FF2B5EF4-FFF2-40B4-BE49-F238E27FC236}">
                    <a16:creationId xmlns:a16="http://schemas.microsoft.com/office/drawing/2014/main" id="{9A7DEF59-5C15-4D18-AC2C-BA2A5FBE2653}"/>
                  </a:ext>
                </a:extLst>
              </p:cNvPr>
              <p:cNvGrpSpPr>
                <a:grpSpLocks/>
              </p:cNvGrpSpPr>
              <p:nvPr/>
            </p:nvGrpSpPr>
            <p:grpSpPr bwMode="auto">
              <a:xfrm>
                <a:off x="6870701" y="109497"/>
                <a:ext cx="1921068" cy="961682"/>
                <a:chOff x="4608031" y="881485"/>
                <a:chExt cx="4711526" cy="3493781"/>
              </a:xfrm>
            </p:grpSpPr>
            <p:sp>
              <p:nvSpPr>
                <p:cNvPr id="82" name="Rectangle 3">
                  <a:extLst>
                    <a:ext uri="{FF2B5EF4-FFF2-40B4-BE49-F238E27FC236}">
                      <a16:creationId xmlns:a16="http://schemas.microsoft.com/office/drawing/2014/main" id="{694F5AF2-D94D-4E5B-BEEA-3F6FDC608213}"/>
                    </a:ext>
                  </a:extLst>
                </p:cNvPr>
                <p:cNvSpPr/>
                <p:nvPr/>
              </p:nvSpPr>
              <p:spPr>
                <a:xfrm>
                  <a:off x="4608031" y="881485"/>
                  <a:ext cx="4711526" cy="349378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83" name="Rectangle 21">
                  <a:extLst>
                    <a:ext uri="{FF2B5EF4-FFF2-40B4-BE49-F238E27FC236}">
                      <a16:creationId xmlns:a16="http://schemas.microsoft.com/office/drawing/2014/main" id="{E9149C77-F34B-4994-BE68-826410842467}"/>
                    </a:ext>
                  </a:extLst>
                </p:cNvPr>
                <p:cNvSpPr/>
                <p:nvPr/>
              </p:nvSpPr>
              <p:spPr>
                <a:xfrm>
                  <a:off x="4812470" y="916084"/>
                  <a:ext cx="4128755" cy="2873696"/>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81" name="Tape">
                <a:extLst>
                  <a:ext uri="{FF2B5EF4-FFF2-40B4-BE49-F238E27FC236}">
                    <a16:creationId xmlns:a16="http://schemas.microsoft.com/office/drawing/2014/main" id="{25FC9C33-6FE5-4646-8A7C-5EAF412DE521}"/>
                  </a:ext>
                </a:extLst>
              </p:cNvPr>
              <p:cNvSpPr/>
              <p:nvPr/>
            </p:nvSpPr>
            <p:spPr bwMode="auto">
              <a:xfrm rot="5400000">
                <a:off x="7663548" y="-315690"/>
                <a:ext cx="114526" cy="88301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10">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6" name="Picture 5">
              <a:extLst>
                <a:ext uri="{FF2B5EF4-FFF2-40B4-BE49-F238E27FC236}">
                  <a16:creationId xmlns:a16="http://schemas.microsoft.com/office/drawing/2014/main" id="{3B912BC0-27A3-48A7-9EA1-F948D9EEE1E2}"/>
                </a:ext>
              </a:extLst>
            </p:cNvPr>
            <p:cNvPicPr>
              <a:picLocks noChangeAspect="1"/>
            </p:cNvPicPr>
            <p:nvPr/>
          </p:nvPicPr>
          <p:blipFill>
            <a:blip r:embed="rId11">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201370" y="3434291"/>
              <a:ext cx="1297033" cy="187486"/>
            </a:xfrm>
            <a:prstGeom prst="rect">
              <a:avLst/>
            </a:prstGeom>
          </p:spPr>
        </p:pic>
      </p:grpSp>
      <p:grpSp>
        <p:nvGrpSpPr>
          <p:cNvPr id="13" name="Group 12">
            <a:extLst>
              <a:ext uri="{FF2B5EF4-FFF2-40B4-BE49-F238E27FC236}">
                <a16:creationId xmlns:a16="http://schemas.microsoft.com/office/drawing/2014/main" id="{48EE9492-F9E1-4144-960D-A7DFEBD8B157}"/>
              </a:ext>
            </a:extLst>
          </p:cNvPr>
          <p:cNvGrpSpPr/>
          <p:nvPr/>
        </p:nvGrpSpPr>
        <p:grpSpPr>
          <a:xfrm>
            <a:off x="4560151" y="1588437"/>
            <a:ext cx="2609100" cy="1311712"/>
            <a:chOff x="4677613" y="3260157"/>
            <a:chExt cx="3182937" cy="2554937"/>
          </a:xfrm>
        </p:grpSpPr>
        <p:grpSp>
          <p:nvGrpSpPr>
            <p:cNvPr id="108" name="Group 34">
              <a:extLst>
                <a:ext uri="{FF2B5EF4-FFF2-40B4-BE49-F238E27FC236}">
                  <a16:creationId xmlns:a16="http://schemas.microsoft.com/office/drawing/2014/main" id="{A87F3DA7-9B7E-47CD-8BD0-E0436C1BD7A0}"/>
                </a:ext>
              </a:extLst>
            </p:cNvPr>
            <p:cNvGrpSpPr>
              <a:grpSpLocks/>
            </p:cNvGrpSpPr>
            <p:nvPr/>
          </p:nvGrpSpPr>
          <p:grpSpPr bwMode="auto">
            <a:xfrm>
              <a:off x="4677613" y="3337561"/>
              <a:ext cx="3182937" cy="2477533"/>
              <a:chOff x="6870701" y="68553"/>
              <a:chExt cx="1921068" cy="1002626"/>
            </a:xfrm>
          </p:grpSpPr>
          <p:grpSp>
            <p:nvGrpSpPr>
              <p:cNvPr id="109" name="Group 10">
                <a:extLst>
                  <a:ext uri="{FF2B5EF4-FFF2-40B4-BE49-F238E27FC236}">
                    <a16:creationId xmlns:a16="http://schemas.microsoft.com/office/drawing/2014/main" id="{1C549C50-37C9-4E20-80F0-009B6AA0D86A}"/>
                  </a:ext>
                </a:extLst>
              </p:cNvPr>
              <p:cNvGrpSpPr>
                <a:grpSpLocks/>
              </p:cNvGrpSpPr>
              <p:nvPr/>
            </p:nvGrpSpPr>
            <p:grpSpPr bwMode="auto">
              <a:xfrm>
                <a:off x="6870701" y="109497"/>
                <a:ext cx="1921068" cy="961682"/>
                <a:chOff x="4608031" y="881485"/>
                <a:chExt cx="4711526" cy="3493781"/>
              </a:xfrm>
            </p:grpSpPr>
            <p:sp>
              <p:nvSpPr>
                <p:cNvPr id="111" name="Rectangle 3">
                  <a:extLst>
                    <a:ext uri="{FF2B5EF4-FFF2-40B4-BE49-F238E27FC236}">
                      <a16:creationId xmlns:a16="http://schemas.microsoft.com/office/drawing/2014/main" id="{ACF576A8-CF12-414E-9585-D54DCD04BCCB}"/>
                    </a:ext>
                  </a:extLst>
                </p:cNvPr>
                <p:cNvSpPr/>
                <p:nvPr/>
              </p:nvSpPr>
              <p:spPr>
                <a:xfrm>
                  <a:off x="4608031" y="881485"/>
                  <a:ext cx="4711526" cy="349378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12" name="Rectangle 21">
                  <a:extLst>
                    <a:ext uri="{FF2B5EF4-FFF2-40B4-BE49-F238E27FC236}">
                      <a16:creationId xmlns:a16="http://schemas.microsoft.com/office/drawing/2014/main" id="{D10265D1-AF79-474C-8B44-139DAD701064}"/>
                    </a:ext>
                  </a:extLst>
                </p:cNvPr>
                <p:cNvSpPr/>
                <p:nvPr/>
              </p:nvSpPr>
              <p:spPr>
                <a:xfrm>
                  <a:off x="4809257" y="915783"/>
                  <a:ext cx="4128755" cy="2894183"/>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110" name="Tape">
                <a:extLst>
                  <a:ext uri="{FF2B5EF4-FFF2-40B4-BE49-F238E27FC236}">
                    <a16:creationId xmlns:a16="http://schemas.microsoft.com/office/drawing/2014/main" id="{E0274D51-4A21-4E7E-81EB-7EEB5AF5145D}"/>
                  </a:ext>
                </a:extLst>
              </p:cNvPr>
              <p:cNvSpPr/>
              <p:nvPr/>
            </p:nvSpPr>
            <p:spPr bwMode="auto">
              <a:xfrm rot="5400000">
                <a:off x="7663548" y="-315690"/>
                <a:ext cx="114526" cy="88301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10">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7">
              <a:extLst>
                <a:ext uri="{FF2B5EF4-FFF2-40B4-BE49-F238E27FC236}">
                  <a16:creationId xmlns:a16="http://schemas.microsoft.com/office/drawing/2014/main" id="{5429CFD0-1F55-40BA-B916-3C047FA3ECB2}"/>
                </a:ext>
              </a:extLst>
            </p:cNvPr>
            <p:cNvPicPr>
              <a:picLocks noChangeAspect="1"/>
            </p:cNvPicPr>
            <p:nvPr/>
          </p:nvPicPr>
          <p:blipFill>
            <a:blip r:embed="rId1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5471281" y="3260157"/>
              <a:ext cx="1216167" cy="330051"/>
            </a:xfrm>
            <a:prstGeom prst="rect">
              <a:avLst/>
            </a:prstGeom>
          </p:spPr>
        </p:pic>
      </p:grpSp>
      <p:sp>
        <p:nvSpPr>
          <p:cNvPr id="14" name="Rectangle 13">
            <a:extLst>
              <a:ext uri="{FF2B5EF4-FFF2-40B4-BE49-F238E27FC236}">
                <a16:creationId xmlns:a16="http://schemas.microsoft.com/office/drawing/2014/main" id="{1C3A0576-DAB4-4B7E-A4DF-C735A1D82881}"/>
              </a:ext>
            </a:extLst>
          </p:cNvPr>
          <p:cNvSpPr/>
          <p:nvPr/>
        </p:nvSpPr>
        <p:spPr>
          <a:xfrm>
            <a:off x="1629090" y="119262"/>
            <a:ext cx="2133918" cy="275460"/>
          </a:xfrm>
          <a:prstGeom prst="rect">
            <a:avLst/>
          </a:prstGeom>
        </p:spPr>
        <p:txBody>
          <a:bodyPr wrap="none">
            <a:spAutoFit/>
          </a:bodyPr>
          <a:lstStyle/>
          <a:p>
            <a:r>
              <a:rPr lang="en-US" sz="1190" dirty="0">
                <a:solidFill>
                  <a:schemeClr val="bg1"/>
                </a:solidFill>
              </a:rPr>
              <a:t>Graph the Quadratic Functions.</a:t>
            </a:r>
          </a:p>
        </p:txBody>
      </p:sp>
      <p:sp>
        <p:nvSpPr>
          <p:cNvPr id="2" name="Rectangle 1">
            <a:extLst>
              <a:ext uri="{FF2B5EF4-FFF2-40B4-BE49-F238E27FC236}">
                <a16:creationId xmlns:a16="http://schemas.microsoft.com/office/drawing/2014/main" id="{A1E99F10-A3DC-47F8-B789-ADA96871C0D2}"/>
              </a:ext>
            </a:extLst>
          </p:cNvPr>
          <p:cNvSpPr/>
          <p:nvPr/>
        </p:nvSpPr>
        <p:spPr>
          <a:xfrm>
            <a:off x="130975" y="409708"/>
            <a:ext cx="6759525" cy="307777"/>
          </a:xfrm>
          <a:prstGeom prst="rect">
            <a:avLst/>
          </a:prstGeom>
        </p:spPr>
        <p:txBody>
          <a:bodyPr wrap="square">
            <a:spAutoFit/>
          </a:bodyPr>
          <a:lstStyle/>
          <a:p>
            <a:r>
              <a:rPr lang="en-US" sz="1400" b="1" i="1" dirty="0">
                <a:effectLst>
                  <a:outerShdw blurRad="38100" dist="38100" dir="2700000" algn="tl">
                    <a:srgbClr val="000000">
                      <a:alpha val="43137"/>
                    </a:srgbClr>
                  </a:outerShdw>
                </a:effectLst>
                <a:latin typeface="Ink Free" panose="03080402000500000000" pitchFamily="66" charset="0"/>
              </a:rPr>
              <a:t>Lesson 2_6.2_Transforming Quadratic Functions</a:t>
            </a:r>
          </a:p>
        </p:txBody>
      </p:sp>
      <p:sp>
        <p:nvSpPr>
          <p:cNvPr id="52" name="Rectangle 51">
            <a:extLst>
              <a:ext uri="{FF2B5EF4-FFF2-40B4-BE49-F238E27FC236}">
                <a16:creationId xmlns:a16="http://schemas.microsoft.com/office/drawing/2014/main" id="{2F188353-ECF2-470B-99B9-4C1E1CF78787}"/>
              </a:ext>
            </a:extLst>
          </p:cNvPr>
          <p:cNvSpPr/>
          <p:nvPr/>
        </p:nvSpPr>
        <p:spPr>
          <a:xfrm>
            <a:off x="4261662" y="116119"/>
            <a:ext cx="6759525" cy="711733"/>
          </a:xfrm>
          <a:prstGeom prst="rect">
            <a:avLst/>
          </a:prstGeom>
        </p:spPr>
        <p:txBody>
          <a:bodyPr wrap="square">
            <a:spAutoFit/>
          </a:bodyPr>
          <a:lstStyle/>
          <a:p>
            <a:pPr>
              <a:lnSpc>
                <a:spcPct val="150000"/>
              </a:lnSpc>
            </a:pPr>
            <a:r>
              <a:rPr lang="en-US" sz="1400" b="1" i="1" dirty="0">
                <a:effectLst>
                  <a:outerShdw blurRad="38100" dist="38100" dir="2700000" algn="tl">
                    <a:srgbClr val="000000">
                      <a:alpha val="43137"/>
                    </a:srgbClr>
                  </a:outerShdw>
                </a:effectLst>
                <a:latin typeface="Ink Free" panose="03080402000500000000" pitchFamily="66" charset="0"/>
              </a:rPr>
              <a:t>Name: ______________________________</a:t>
            </a:r>
          </a:p>
          <a:p>
            <a:pPr>
              <a:lnSpc>
                <a:spcPct val="150000"/>
              </a:lnSpc>
            </a:pPr>
            <a:r>
              <a:rPr lang="en-US" sz="1400" b="1" i="1" dirty="0">
                <a:effectLst>
                  <a:outerShdw blurRad="38100" dist="38100" dir="2700000" algn="tl">
                    <a:srgbClr val="000000">
                      <a:alpha val="43137"/>
                    </a:srgbClr>
                  </a:outerShdw>
                </a:effectLst>
                <a:latin typeface="Ink Free" panose="03080402000500000000" pitchFamily="66" charset="0"/>
              </a:rPr>
              <a:t>Period:____</a:t>
            </a:r>
          </a:p>
        </p:txBody>
      </p:sp>
      <p:grpSp>
        <p:nvGrpSpPr>
          <p:cNvPr id="64" name="Group 65">
            <a:extLst>
              <a:ext uri="{FF2B5EF4-FFF2-40B4-BE49-F238E27FC236}">
                <a16:creationId xmlns:a16="http://schemas.microsoft.com/office/drawing/2014/main" id="{D7F0E4E7-2C55-4863-B552-129CCA9C7333}"/>
              </a:ext>
            </a:extLst>
          </p:cNvPr>
          <p:cNvGrpSpPr>
            <a:grpSpLocks/>
          </p:cNvGrpSpPr>
          <p:nvPr/>
        </p:nvGrpSpPr>
        <p:grpSpPr bwMode="auto">
          <a:xfrm>
            <a:off x="233211" y="5074804"/>
            <a:ext cx="7383780" cy="33735"/>
            <a:chOff x="312862" y="969963"/>
            <a:chExt cx="8471606" cy="39687"/>
          </a:xfrm>
        </p:grpSpPr>
        <p:cxnSp>
          <p:nvCxnSpPr>
            <p:cNvPr id="65" name="Straight Connector 64">
              <a:extLst>
                <a:ext uri="{FF2B5EF4-FFF2-40B4-BE49-F238E27FC236}">
                  <a16:creationId xmlns:a16="http://schemas.microsoft.com/office/drawing/2014/main" id="{C5F9269D-21BC-47CA-A01F-7F0F0FA6004B}"/>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2E153A1-1610-493A-85EB-95DF7B5C4B18}"/>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E62A62F2-7E6D-4000-9541-C6DE0D6BD8E2}"/>
              </a:ext>
            </a:extLst>
          </p:cNvPr>
          <p:cNvSpPr/>
          <p:nvPr/>
        </p:nvSpPr>
        <p:spPr>
          <a:xfrm>
            <a:off x="168441" y="3998003"/>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68" name="Rectangle 130">
            <a:extLst>
              <a:ext uri="{FF2B5EF4-FFF2-40B4-BE49-F238E27FC236}">
                <a16:creationId xmlns:a16="http://schemas.microsoft.com/office/drawing/2014/main" id="{D3D859DF-E632-4473-8EF3-BB4B50D50848}"/>
              </a:ext>
            </a:extLst>
          </p:cNvPr>
          <p:cNvSpPr/>
          <p:nvPr/>
        </p:nvSpPr>
        <p:spPr>
          <a:xfrm>
            <a:off x="88827" y="3902198"/>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grpSp>
        <p:nvGrpSpPr>
          <p:cNvPr id="69" name="Group 68">
            <a:extLst>
              <a:ext uri="{FF2B5EF4-FFF2-40B4-BE49-F238E27FC236}">
                <a16:creationId xmlns:a16="http://schemas.microsoft.com/office/drawing/2014/main" id="{183DE311-56FA-4037-98F6-B7F714DC0802}"/>
              </a:ext>
            </a:extLst>
          </p:cNvPr>
          <p:cNvGrpSpPr/>
          <p:nvPr/>
        </p:nvGrpSpPr>
        <p:grpSpPr>
          <a:xfrm>
            <a:off x="5564591" y="3946097"/>
            <a:ext cx="2610928" cy="1106845"/>
            <a:chOff x="6442075" y="50058"/>
            <a:chExt cx="3071680" cy="1302171"/>
          </a:xfrm>
        </p:grpSpPr>
        <p:grpSp>
          <p:nvGrpSpPr>
            <p:cNvPr id="70" name="Group 34">
              <a:extLst>
                <a:ext uri="{FF2B5EF4-FFF2-40B4-BE49-F238E27FC236}">
                  <a16:creationId xmlns:a16="http://schemas.microsoft.com/office/drawing/2014/main" id="{750BD276-B26D-4F8A-8798-CBEA1DBB8C1D}"/>
                </a:ext>
              </a:extLst>
            </p:cNvPr>
            <p:cNvGrpSpPr>
              <a:grpSpLocks/>
            </p:cNvGrpSpPr>
            <p:nvPr/>
          </p:nvGrpSpPr>
          <p:grpSpPr bwMode="auto">
            <a:xfrm>
              <a:off x="7145339" y="50058"/>
              <a:ext cx="1789112" cy="1302171"/>
              <a:chOff x="6870701" y="46754"/>
              <a:chExt cx="1831293" cy="1024426"/>
            </a:xfrm>
          </p:grpSpPr>
          <p:grpSp>
            <p:nvGrpSpPr>
              <p:cNvPr id="74" name="Group 10">
                <a:extLst>
                  <a:ext uri="{FF2B5EF4-FFF2-40B4-BE49-F238E27FC236}">
                    <a16:creationId xmlns:a16="http://schemas.microsoft.com/office/drawing/2014/main" id="{3F8A8342-E0D3-492A-902A-EAB2CFD052B6}"/>
                  </a:ext>
                </a:extLst>
              </p:cNvPr>
              <p:cNvGrpSpPr>
                <a:grpSpLocks/>
              </p:cNvGrpSpPr>
              <p:nvPr/>
            </p:nvGrpSpPr>
            <p:grpSpPr bwMode="auto">
              <a:xfrm>
                <a:off x="6870701" y="119063"/>
                <a:ext cx="1831293" cy="952117"/>
                <a:chOff x="4608031" y="916236"/>
                <a:chExt cx="4491350" cy="3459030"/>
              </a:xfrm>
            </p:grpSpPr>
            <p:sp>
              <p:nvSpPr>
                <p:cNvPr id="77" name="Rectangle 3">
                  <a:extLst>
                    <a:ext uri="{FF2B5EF4-FFF2-40B4-BE49-F238E27FC236}">
                      <a16:creationId xmlns:a16="http://schemas.microsoft.com/office/drawing/2014/main" id="{C3650319-C91B-453F-A49F-E4AAEE9071A2}"/>
                    </a:ext>
                  </a:extLst>
                </p:cNvPr>
                <p:cNvSpPr/>
                <p:nvPr/>
              </p:nvSpPr>
              <p:spPr>
                <a:xfrm>
                  <a:off x="4608031" y="999995"/>
                  <a:ext cx="4491350" cy="337527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78" name="Rectangle 21">
                  <a:extLst>
                    <a:ext uri="{FF2B5EF4-FFF2-40B4-BE49-F238E27FC236}">
                      <a16:creationId xmlns:a16="http://schemas.microsoft.com/office/drawing/2014/main" id="{8801B773-F6FA-4DC4-8D04-F580515FC604}"/>
                    </a:ext>
                  </a:extLst>
                </p:cNvPr>
                <p:cNvSpPr/>
                <p:nvPr/>
              </p:nvSpPr>
              <p:spPr>
                <a:xfrm>
                  <a:off x="4608031" y="916083"/>
                  <a:ext cx="3993176" cy="2894183"/>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75" name="Tape">
                <a:extLst>
                  <a:ext uri="{FF2B5EF4-FFF2-40B4-BE49-F238E27FC236}">
                    <a16:creationId xmlns:a16="http://schemas.microsoft.com/office/drawing/2014/main" id="{A395602B-0BB4-41FC-8436-3EEA3429EA25}"/>
                  </a:ext>
                </a:extLst>
              </p:cNvPr>
              <p:cNvSpPr/>
              <p:nvPr/>
            </p:nvSpPr>
            <p:spPr bwMode="auto">
              <a:xfrm rot="5400000">
                <a:off x="7523098" y="-152402"/>
                <a:ext cx="134889" cy="53320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10">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42">
                <a:extLst>
                  <a:ext uri="{FF2B5EF4-FFF2-40B4-BE49-F238E27FC236}">
                    <a16:creationId xmlns:a16="http://schemas.microsoft.com/office/drawing/2014/main" id="{5C31856E-E0CD-4F9B-B20B-4CAF369BCA11}"/>
                  </a:ext>
                </a:extLst>
              </p:cNvPr>
              <p:cNvSpPr>
                <a:spLocks noChangeArrowheads="1"/>
              </p:cNvSpPr>
              <p:nvPr/>
            </p:nvSpPr>
            <p:spPr bwMode="auto">
              <a:xfrm>
                <a:off x="6923070" y="133302"/>
                <a:ext cx="1555171" cy="23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020" b="1" u="sng" dirty="0"/>
                  <a:t>Quadratic Functions</a:t>
                </a:r>
              </a:p>
            </p:txBody>
          </p:sp>
        </p:grpSp>
        <p:sp>
          <p:nvSpPr>
            <p:cNvPr id="71" name="Text Box 911">
              <a:extLst>
                <a:ext uri="{FF2B5EF4-FFF2-40B4-BE49-F238E27FC236}">
                  <a16:creationId xmlns:a16="http://schemas.microsoft.com/office/drawing/2014/main" id="{E0DA84D0-C457-4053-B180-CB17B04A0302}"/>
                </a:ext>
              </a:extLst>
            </p:cNvPr>
            <p:cNvSpPr txBox="1">
              <a:spLocks noChangeArrowheads="1"/>
            </p:cNvSpPr>
            <p:nvPr/>
          </p:nvSpPr>
          <p:spPr bwMode="auto">
            <a:xfrm>
              <a:off x="6468996" y="347375"/>
              <a:ext cx="3017838" cy="35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360" i="1" dirty="0">
                  <a:latin typeface="Times New Roman" panose="02020603050405020304" pitchFamily="18" charset="0"/>
                </a:rPr>
                <a:t>y</a:t>
              </a:r>
              <a:r>
                <a:rPr lang="en-US" altLang="en-US" sz="1360" dirty="0">
                  <a:latin typeface="Arial" panose="020B0604020202020204" pitchFamily="34" charset="0"/>
                </a:rPr>
                <a:t> = </a:t>
              </a:r>
              <a:r>
                <a:rPr lang="en-US" altLang="en-US" sz="1360" i="1" dirty="0">
                  <a:latin typeface="Times New Roman" panose="02020603050405020304" pitchFamily="18" charset="0"/>
                </a:rPr>
                <a:t>x</a:t>
              </a:r>
              <a:r>
                <a:rPr lang="en-US" altLang="en-US" sz="1360" baseline="30000" dirty="0">
                  <a:latin typeface="Arial" panose="020B0604020202020204" pitchFamily="34" charset="0"/>
                </a:rPr>
                <a:t>2</a:t>
              </a:r>
              <a:r>
                <a:rPr lang="en-US" altLang="en-US" sz="1360" dirty="0">
                  <a:latin typeface="Arial" panose="020B0604020202020204" pitchFamily="34" charset="0"/>
                </a:rPr>
                <a:t> + 5</a:t>
              </a:r>
              <a:r>
                <a:rPr lang="en-US" altLang="en-US" sz="1360" i="1" dirty="0">
                  <a:latin typeface="Times New Roman" panose="02020603050405020304" pitchFamily="18" charset="0"/>
                </a:rPr>
                <a:t>x</a:t>
              </a:r>
              <a:r>
                <a:rPr lang="en-US" altLang="en-US" sz="1360" dirty="0">
                  <a:latin typeface="Arial" panose="020B0604020202020204" pitchFamily="34" charset="0"/>
                </a:rPr>
                <a:t> + 7 </a:t>
              </a:r>
            </a:p>
          </p:txBody>
        </p:sp>
        <p:sp>
          <p:nvSpPr>
            <p:cNvPr id="72" name="Text Box 913">
              <a:extLst>
                <a:ext uri="{FF2B5EF4-FFF2-40B4-BE49-F238E27FC236}">
                  <a16:creationId xmlns:a16="http://schemas.microsoft.com/office/drawing/2014/main" id="{AB42D918-C9B9-4EF2-B4EB-97AD7A6D2475}"/>
                </a:ext>
              </a:extLst>
            </p:cNvPr>
            <p:cNvSpPr txBox="1">
              <a:spLocks noChangeArrowheads="1"/>
            </p:cNvSpPr>
            <p:nvPr/>
          </p:nvSpPr>
          <p:spPr bwMode="auto">
            <a:xfrm>
              <a:off x="6495917" y="787408"/>
              <a:ext cx="3017838" cy="35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360" i="1" dirty="0">
                  <a:latin typeface="Times New Roman" panose="02020603050405020304" pitchFamily="18" charset="0"/>
                </a:rPr>
                <a:t>y</a:t>
              </a:r>
              <a:r>
                <a:rPr lang="en-US" altLang="en-US" sz="1360" dirty="0">
                  <a:latin typeface="Arial" panose="020B0604020202020204" pitchFamily="34" charset="0"/>
                </a:rPr>
                <a:t> = 4</a:t>
              </a:r>
              <a:r>
                <a:rPr lang="en-US" altLang="en-US" sz="1360" i="1" dirty="0">
                  <a:latin typeface="Times New Roman" panose="02020603050405020304" pitchFamily="18" charset="0"/>
                </a:rPr>
                <a:t>x</a:t>
              </a:r>
              <a:r>
                <a:rPr lang="en-US" altLang="en-US" sz="1360" baseline="30000" dirty="0">
                  <a:latin typeface="Arial" panose="020B0604020202020204" pitchFamily="34" charset="0"/>
                </a:rPr>
                <a:t>2</a:t>
              </a:r>
              <a:endParaRPr lang="en-US" altLang="en-US" sz="1360" dirty="0">
                <a:latin typeface="Arial" panose="020B0604020202020204" pitchFamily="34" charset="0"/>
              </a:endParaRPr>
            </a:p>
          </p:txBody>
        </p:sp>
        <p:sp>
          <p:nvSpPr>
            <p:cNvPr id="73" name="Text Box 912">
              <a:extLst>
                <a:ext uri="{FF2B5EF4-FFF2-40B4-BE49-F238E27FC236}">
                  <a16:creationId xmlns:a16="http://schemas.microsoft.com/office/drawing/2014/main" id="{2DBDB843-049A-4179-AED2-D8ABBFF5DB89}"/>
                </a:ext>
              </a:extLst>
            </p:cNvPr>
            <p:cNvSpPr txBox="1">
              <a:spLocks noChangeArrowheads="1"/>
            </p:cNvSpPr>
            <p:nvPr/>
          </p:nvSpPr>
          <p:spPr bwMode="auto">
            <a:xfrm>
              <a:off x="6442075" y="571741"/>
              <a:ext cx="3017838" cy="35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360" i="1" dirty="0">
                  <a:latin typeface="Times New Roman" panose="02020603050405020304" pitchFamily="18" charset="0"/>
                </a:rPr>
                <a:t>y</a:t>
              </a:r>
              <a:r>
                <a:rPr lang="en-US" altLang="en-US" sz="1360" dirty="0">
                  <a:latin typeface="Arial" panose="020B0604020202020204" pitchFamily="34" charset="0"/>
                </a:rPr>
                <a:t> = 3</a:t>
              </a:r>
              <a:r>
                <a:rPr lang="en-US" altLang="en-US" sz="1360" i="1" dirty="0">
                  <a:latin typeface="Times New Roman" panose="02020603050405020304" pitchFamily="18" charset="0"/>
                </a:rPr>
                <a:t>x</a:t>
              </a:r>
              <a:r>
                <a:rPr lang="en-US" altLang="en-US" sz="1360" baseline="30000" dirty="0">
                  <a:latin typeface="Arial" panose="020B0604020202020204" pitchFamily="34" charset="0"/>
                </a:rPr>
                <a:t>2</a:t>
              </a:r>
              <a:r>
                <a:rPr lang="en-US" altLang="en-US" sz="1360" dirty="0">
                  <a:latin typeface="Arial" panose="020B0604020202020204" pitchFamily="34" charset="0"/>
                </a:rPr>
                <a:t> − 7 </a:t>
              </a:r>
            </a:p>
          </p:txBody>
        </p:sp>
      </p:grpSp>
      <p:sp>
        <p:nvSpPr>
          <p:cNvPr id="84" name="Rectangle 83">
            <a:extLst>
              <a:ext uri="{FF2B5EF4-FFF2-40B4-BE49-F238E27FC236}">
                <a16:creationId xmlns:a16="http://schemas.microsoft.com/office/drawing/2014/main" id="{E949C9A1-2D58-4C16-A8D4-FAD634FD6AF7}"/>
              </a:ext>
            </a:extLst>
          </p:cNvPr>
          <p:cNvSpPr/>
          <p:nvPr/>
        </p:nvSpPr>
        <p:spPr>
          <a:xfrm>
            <a:off x="88827" y="4114670"/>
            <a:ext cx="5905112" cy="432426"/>
          </a:xfrm>
          <a:prstGeom prst="rect">
            <a:avLst/>
          </a:prstGeom>
        </p:spPr>
        <p:txBody>
          <a:bodyPr wrap="square">
            <a:spAutoFit/>
          </a:bodyPr>
          <a:lstStyle/>
          <a:p>
            <a:pPr eaLnBrk="1" hangingPunct="1">
              <a:defRPr/>
            </a:pPr>
            <a:r>
              <a:rPr lang="en-US" altLang="en-US" sz="1105" b="1" i="1" u="sng" dirty="0">
                <a:solidFill>
                  <a:srgbClr val="00B0F0"/>
                </a:solidFill>
                <a:effectLst>
                  <a:outerShdw blurRad="38100" dist="38100" dir="2700000" algn="tl">
                    <a:srgbClr val="000000">
                      <a:alpha val="43137"/>
                    </a:srgbClr>
                  </a:outerShdw>
                </a:effectLst>
                <a:latin typeface="Californian FB" panose="0207040306080B030204" pitchFamily="18" charset="0"/>
              </a:rPr>
              <a:t>Quadratic function:- </a:t>
            </a:r>
            <a:r>
              <a:rPr lang="en-US" sz="1105" dirty="0">
                <a:latin typeface="Californian FB" panose="0207040306080B030204" pitchFamily="18" charset="0"/>
              </a:rPr>
              <a:t>A polynomial of the </a:t>
            </a:r>
            <a:r>
              <a:rPr lang="en-US" sz="1105" i="1" dirty="0">
                <a:effectLst>
                  <a:outerShdw blurRad="38100" dist="38100" dir="2700000" algn="tl">
                    <a:srgbClr val="000000">
                      <a:alpha val="43137"/>
                    </a:srgbClr>
                  </a:outerShdw>
                </a:effectLst>
                <a:latin typeface="Californian FB" panose="0207040306080B030204" pitchFamily="18" charset="0"/>
              </a:rPr>
              <a:t>second degree</a:t>
            </a:r>
            <a:r>
              <a:rPr lang="en-US" sz="1105" dirty="0">
                <a:latin typeface="Californian FB" panose="0207040306080B030204" pitchFamily="18" charset="0"/>
              </a:rPr>
              <a:t>, when graphed it forms a </a:t>
            </a:r>
            <a:r>
              <a:rPr lang="en-US" sz="1105" b="1" i="1" dirty="0">
                <a:latin typeface="Californian FB" panose="0207040306080B030204" pitchFamily="18" charset="0"/>
              </a:rPr>
              <a:t>u-shape</a:t>
            </a:r>
            <a:r>
              <a:rPr lang="en-US" sz="1105" dirty="0">
                <a:latin typeface="Californian FB" panose="0207040306080B030204" pitchFamily="18" charset="0"/>
              </a:rPr>
              <a:t> and </a:t>
            </a:r>
          </a:p>
          <a:p>
            <a:pPr eaLnBrk="1" hangingPunct="1">
              <a:defRPr/>
            </a:pPr>
            <a:r>
              <a:rPr lang="en-US" sz="1105" dirty="0">
                <a:latin typeface="Californian FB" panose="0207040306080B030204" pitchFamily="18" charset="0"/>
              </a:rPr>
              <a:t>                                            function form </a:t>
            </a:r>
            <a:r>
              <a:rPr lang="en-US" sz="1105" b="1" i="1" dirty="0">
                <a:effectLst>
                  <a:outerShdw blurRad="38100" dist="38100" dir="2700000" algn="tl">
                    <a:srgbClr val="000000">
                      <a:alpha val="43137"/>
                    </a:srgbClr>
                  </a:outerShdw>
                </a:effectLst>
                <a:latin typeface="Californian FB" panose="0207040306080B030204" pitchFamily="18" charset="0"/>
              </a:rPr>
              <a:t>f(x)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a</a:t>
            </a:r>
            <a:r>
              <a:rPr lang="en-US" sz="1105" b="1" i="1" dirty="0">
                <a:effectLst>
                  <a:outerShdw blurRad="38100" dist="38100" dir="2700000" algn="tl">
                    <a:srgbClr val="000000">
                      <a:alpha val="43137"/>
                    </a:srgbClr>
                  </a:outerShdw>
                </a:effectLst>
                <a:latin typeface="Californian FB" panose="0207040306080B030204" pitchFamily="18" charset="0"/>
              </a:rPr>
              <a:t>x</a:t>
            </a:r>
            <a:r>
              <a:rPr lang="en-US" sz="1105" b="1" i="1" baseline="30000" dirty="0">
                <a:effectLst>
                  <a:outerShdw blurRad="38100" dist="38100" dir="2700000" algn="tl">
                    <a:srgbClr val="000000">
                      <a:alpha val="43137"/>
                    </a:srgbClr>
                  </a:outerShdw>
                </a:effectLst>
                <a:latin typeface="Californian FB" panose="0207040306080B030204" pitchFamily="18" charset="0"/>
              </a:rPr>
              <a:t>2</a:t>
            </a:r>
            <a:r>
              <a:rPr lang="en-US" sz="1105" b="1" i="1" dirty="0">
                <a:effectLst>
                  <a:outerShdw blurRad="38100" dist="38100" dir="2700000" algn="tl">
                    <a:srgbClr val="000000">
                      <a:alpha val="43137"/>
                    </a:srgbClr>
                  </a:outerShdw>
                </a:effectLst>
                <a:latin typeface="Californian FB" panose="0207040306080B030204" pitchFamily="18" charset="0"/>
              </a:rPr>
              <a:t>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b</a:t>
            </a:r>
            <a:r>
              <a:rPr lang="en-US" sz="1105" b="1" i="1" dirty="0">
                <a:effectLst>
                  <a:outerShdw blurRad="38100" dist="38100" dir="2700000" algn="tl">
                    <a:srgbClr val="000000">
                      <a:alpha val="43137"/>
                    </a:srgbClr>
                  </a:outerShdw>
                </a:effectLst>
                <a:latin typeface="Californian FB" panose="0207040306080B030204" pitchFamily="18" charset="0"/>
              </a:rPr>
              <a:t>x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c</a:t>
            </a:r>
            <a:r>
              <a:rPr lang="en-US" sz="1105" b="1" i="1" dirty="0">
                <a:effectLst>
                  <a:outerShdw blurRad="38100" dist="38100" dir="2700000" algn="tl">
                    <a:srgbClr val="000000">
                      <a:alpha val="43137"/>
                    </a:srgbClr>
                  </a:outerShdw>
                </a:effectLst>
                <a:latin typeface="Californian FB" panose="0207040306080B030204" pitchFamily="18" charset="0"/>
              </a:rPr>
              <a:t> </a:t>
            </a:r>
            <a:r>
              <a:rPr lang="en-US" sz="1105" dirty="0">
                <a:latin typeface="Californian FB" panose="0207040306080B030204" pitchFamily="18" charset="0"/>
              </a:rPr>
              <a:t>where </a:t>
            </a:r>
            <a:r>
              <a:rPr lang="en-US" sz="1105" b="1" i="1" dirty="0">
                <a:solidFill>
                  <a:srgbClr val="FF0000"/>
                </a:solidFill>
                <a:latin typeface="Californian FB" panose="0207040306080B030204" pitchFamily="18" charset="0"/>
              </a:rPr>
              <a:t>a, b, </a:t>
            </a:r>
            <a:r>
              <a:rPr lang="en-US" sz="1105" dirty="0">
                <a:latin typeface="Californian FB" panose="0207040306080B030204" pitchFamily="18" charset="0"/>
              </a:rPr>
              <a:t>and </a:t>
            </a:r>
            <a:r>
              <a:rPr lang="en-US" sz="1105" b="1" i="1" dirty="0">
                <a:solidFill>
                  <a:srgbClr val="FF0000"/>
                </a:solidFill>
                <a:latin typeface="Californian FB" panose="0207040306080B030204" pitchFamily="18" charset="0"/>
              </a:rPr>
              <a:t>c</a:t>
            </a:r>
            <a:r>
              <a:rPr lang="en-US" sz="1105" dirty="0">
                <a:latin typeface="Californian FB" panose="0207040306080B030204" pitchFamily="18" charset="0"/>
              </a:rPr>
              <a:t> are numbers.</a:t>
            </a:r>
          </a:p>
        </p:txBody>
      </p:sp>
      <mc:AlternateContent xmlns:mc="http://schemas.openxmlformats.org/markup-compatibility/2006">
        <mc:Choice xmlns:a14="http://schemas.microsoft.com/office/drawing/2010/main" Requires="a14">
          <p:sp>
            <p:nvSpPr>
              <p:cNvPr id="85" name="Rectangle 84">
                <a:extLst>
                  <a:ext uri="{FF2B5EF4-FFF2-40B4-BE49-F238E27FC236}">
                    <a16:creationId xmlns:a16="http://schemas.microsoft.com/office/drawing/2014/main" id="{17862EE9-79C4-4260-8B70-2655692A0939}"/>
                  </a:ext>
                </a:extLst>
              </p:cNvPr>
              <p:cNvSpPr/>
              <p:nvPr/>
            </p:nvSpPr>
            <p:spPr>
              <a:xfrm>
                <a:off x="88828" y="4451388"/>
                <a:ext cx="5674121" cy="263214"/>
              </a:xfrm>
              <a:prstGeom prst="rect">
                <a:avLst/>
              </a:prstGeom>
            </p:spPr>
            <p:txBody>
              <a:bodyPr wrap="square">
                <a:spAutoFit/>
              </a:bodyPr>
              <a:lstStyle/>
              <a:p>
                <a:pPr eaLnBrk="1" hangingPunct="1">
                  <a:defRPr/>
                </a:pPr>
                <a:r>
                  <a:rPr lang="en-US" altLang="en-US" sz="1105" b="1" i="1" u="sng" dirty="0">
                    <a:solidFill>
                      <a:srgbClr val="C00000"/>
                    </a:solidFill>
                    <a:effectLst>
                      <a:outerShdw blurRad="38100" dist="38100" dir="2700000" algn="tl">
                        <a:srgbClr val="000000">
                          <a:alpha val="43137"/>
                        </a:srgbClr>
                      </a:outerShdw>
                    </a:effectLst>
                    <a:latin typeface="Californian FB" panose="0207040306080B030204" pitchFamily="18" charset="0"/>
                  </a:rPr>
                  <a:t>Parabola:- </a:t>
                </a:r>
                <a:r>
                  <a:rPr lang="en-US" sz="1105" dirty="0">
                    <a:latin typeface="Californian FB" panose="0207040306080B030204" pitchFamily="18" charset="0"/>
                  </a:rPr>
                  <a:t>a </a:t>
                </a:r>
                <a14:m>
                  <m:oMath xmlns:m="http://schemas.openxmlformats.org/officeDocument/2006/math">
                    <m:sSub>
                      <m:sSubPr>
                        <m:ctrlPr>
                          <a:rPr lang="en-US" sz="1105" i="1">
                            <a:latin typeface="Cambria Math" panose="02040503050406030204" pitchFamily="18" charset="0"/>
                          </a:rPr>
                        </m:ctrlPr>
                      </m:sSubPr>
                      <m:e>
                        <m:r>
                          <m:rPr>
                            <m:nor/>
                          </m:rPr>
                          <a:rPr lang="en-US" sz="1105" b="1" i="1" dirty="0">
                            <a:latin typeface="Californian FB" panose="0207040306080B030204" pitchFamily="18" charset="0"/>
                          </a:rPr>
                          <m:t>symmetrical</m:t>
                        </m:r>
                      </m:e>
                      <m:sub>
                        <m:r>
                          <a:rPr lang="en-US" sz="1105" i="1">
                            <a:latin typeface="Cambria Math" panose="02040503050406030204" pitchFamily="18" charset="0"/>
                          </a:rPr>
                          <m:t>1</m:t>
                        </m:r>
                      </m:sub>
                    </m:sSub>
                  </m:oMath>
                </a14:m>
                <a:r>
                  <a:rPr lang="en-US" sz="1105" dirty="0">
                    <a:latin typeface="Californian FB" panose="0207040306080B030204" pitchFamily="18" charset="0"/>
                  </a:rPr>
                  <a:t> u-shape curve formed by graphing of quadratic functions. </a:t>
                </a:r>
              </a:p>
            </p:txBody>
          </p:sp>
        </mc:Choice>
        <mc:Fallback>
          <p:sp>
            <p:nvSpPr>
              <p:cNvPr id="85" name="Rectangle 84">
                <a:extLst>
                  <a:ext uri="{FF2B5EF4-FFF2-40B4-BE49-F238E27FC236}">
                    <a16:creationId xmlns:a16="http://schemas.microsoft.com/office/drawing/2014/main" id="{17862EE9-79C4-4260-8B70-2655692A0939}"/>
                  </a:ext>
                </a:extLst>
              </p:cNvPr>
              <p:cNvSpPr>
                <a:spLocks noRot="1" noChangeAspect="1" noMove="1" noResize="1" noEditPoints="1" noAdjustHandles="1" noChangeArrowheads="1" noChangeShapeType="1" noTextEdit="1"/>
              </p:cNvSpPr>
              <p:nvPr/>
            </p:nvSpPr>
            <p:spPr>
              <a:xfrm>
                <a:off x="88828" y="4451388"/>
                <a:ext cx="5674121" cy="263214"/>
              </a:xfrm>
              <a:prstGeom prst="rect">
                <a:avLst/>
              </a:prstGeom>
              <a:blipFill>
                <a:blip r:embed="rId13"/>
                <a:stretch>
                  <a:fillRect b="-23256"/>
                </a:stretch>
              </a:blipFill>
            </p:spPr>
            <p:txBody>
              <a:bodyPr/>
              <a:lstStyle/>
              <a:p>
                <a:r>
                  <a:rPr lang="en-US">
                    <a:noFill/>
                  </a:rPr>
                  <a:t> </a:t>
                </a:r>
              </a:p>
            </p:txBody>
          </p:sp>
        </mc:Fallback>
      </mc:AlternateContent>
      <p:sp>
        <p:nvSpPr>
          <p:cNvPr id="86" name="Rectangle 85">
            <a:extLst>
              <a:ext uri="{FF2B5EF4-FFF2-40B4-BE49-F238E27FC236}">
                <a16:creationId xmlns:a16="http://schemas.microsoft.com/office/drawing/2014/main" id="{34A25CD3-AD92-4510-B01B-7744E0D8CBDF}"/>
              </a:ext>
            </a:extLst>
          </p:cNvPr>
          <p:cNvSpPr/>
          <p:nvPr/>
        </p:nvSpPr>
        <p:spPr>
          <a:xfrm>
            <a:off x="86777" y="4848129"/>
            <a:ext cx="5532438" cy="262380"/>
          </a:xfrm>
          <a:prstGeom prst="rect">
            <a:avLst/>
          </a:prstGeom>
        </p:spPr>
        <p:txBody>
          <a:bodyPr wrap="square">
            <a:spAutoFit/>
          </a:bodyPr>
          <a:lstStyle/>
          <a:p>
            <a:pPr eaLnBrk="1" hangingPunct="1">
              <a:defRPr/>
            </a:pPr>
            <a:r>
              <a:rPr lang="en-US" altLang="en-US" sz="1105" b="1" i="1" u="sng" dirty="0">
                <a:solidFill>
                  <a:srgbClr val="7030A0"/>
                </a:solidFill>
                <a:effectLst>
                  <a:outerShdw blurRad="38100" dist="38100" dir="2700000" algn="tl">
                    <a:srgbClr val="000000">
                      <a:alpha val="43137"/>
                    </a:srgbClr>
                  </a:outerShdw>
                </a:effectLst>
                <a:latin typeface="Californian FB" panose="0207040306080B030204" pitchFamily="18" charset="0"/>
              </a:rPr>
              <a:t>Vertex of a Parabola:- </a:t>
            </a:r>
            <a:r>
              <a:rPr lang="en-US" altLang="en-US" sz="1105" dirty="0">
                <a:latin typeface="Californian FB" panose="0207040306080B030204" pitchFamily="18" charset="0"/>
              </a:rPr>
              <a:t>the high point (</a:t>
            </a:r>
            <a:r>
              <a:rPr lang="en-US" altLang="en-US" sz="1105" i="1" dirty="0">
                <a:effectLst>
                  <a:outerShdw blurRad="38100" dist="38100" dir="2700000" algn="tl">
                    <a:srgbClr val="000000">
                      <a:alpha val="43137"/>
                    </a:srgbClr>
                  </a:outerShdw>
                </a:effectLst>
                <a:latin typeface="Californian FB" panose="0207040306080B030204" pitchFamily="18" charset="0"/>
              </a:rPr>
              <a:t>maximum</a:t>
            </a:r>
            <a:r>
              <a:rPr lang="en-US" altLang="en-US" sz="1105" dirty="0">
                <a:latin typeface="Californian FB" panose="0207040306080B030204" pitchFamily="18" charset="0"/>
              </a:rPr>
              <a:t>) or the low point (</a:t>
            </a:r>
            <a:r>
              <a:rPr lang="en-US" altLang="en-US" sz="1105" i="1" dirty="0">
                <a:effectLst>
                  <a:outerShdw blurRad="38100" dist="38100" dir="2700000" algn="tl">
                    <a:srgbClr val="000000">
                      <a:alpha val="43137"/>
                    </a:srgbClr>
                  </a:outerShdw>
                </a:effectLst>
                <a:latin typeface="Californian FB" panose="0207040306080B030204" pitchFamily="18" charset="0"/>
              </a:rPr>
              <a:t>minimum</a:t>
            </a:r>
            <a:r>
              <a:rPr lang="en-US" altLang="en-US" sz="1105" dirty="0">
                <a:latin typeface="Californian FB" panose="0207040306080B030204" pitchFamily="18" charset="0"/>
              </a:rPr>
              <a:t>) of the graph.</a:t>
            </a:r>
          </a:p>
        </p:txBody>
      </p:sp>
      <p:grpSp>
        <p:nvGrpSpPr>
          <p:cNvPr id="87" name="Group 86">
            <a:extLst>
              <a:ext uri="{FF2B5EF4-FFF2-40B4-BE49-F238E27FC236}">
                <a16:creationId xmlns:a16="http://schemas.microsoft.com/office/drawing/2014/main" id="{3D030C81-7274-41BA-A969-1C3D10309BB9}"/>
              </a:ext>
            </a:extLst>
          </p:cNvPr>
          <p:cNvGrpSpPr/>
          <p:nvPr/>
        </p:nvGrpSpPr>
        <p:grpSpPr>
          <a:xfrm>
            <a:off x="80732" y="4641743"/>
            <a:ext cx="5634990" cy="262380"/>
            <a:chOff x="-9523" y="868466"/>
            <a:chExt cx="6629400" cy="308682"/>
          </a:xfrm>
        </p:grpSpPr>
        <p:grpSp>
          <p:nvGrpSpPr>
            <p:cNvPr id="88" name="Group 87">
              <a:extLst>
                <a:ext uri="{FF2B5EF4-FFF2-40B4-BE49-F238E27FC236}">
                  <a16:creationId xmlns:a16="http://schemas.microsoft.com/office/drawing/2014/main" id="{B0BABE70-431F-4333-835B-6FAC5BE65703}"/>
                </a:ext>
              </a:extLst>
            </p:cNvPr>
            <p:cNvGrpSpPr/>
            <p:nvPr/>
          </p:nvGrpSpPr>
          <p:grpSpPr>
            <a:xfrm>
              <a:off x="4850778" y="892529"/>
              <a:ext cx="277813" cy="277812"/>
              <a:chOff x="320675" y="1874838"/>
              <a:chExt cx="277813" cy="277812"/>
            </a:xfrm>
          </p:grpSpPr>
          <p:sp>
            <p:nvSpPr>
              <p:cNvPr id="95" name="Oval 696">
                <a:extLst>
                  <a:ext uri="{FF2B5EF4-FFF2-40B4-BE49-F238E27FC236}">
                    <a16:creationId xmlns:a16="http://schemas.microsoft.com/office/drawing/2014/main" id="{56F2B480-B45E-4D79-B4EE-BCF67183D37E}"/>
                  </a:ext>
                </a:extLst>
              </p:cNvPr>
              <p:cNvSpPr>
                <a:spLocks noChangeArrowheads="1"/>
              </p:cNvSpPr>
              <p:nvPr/>
            </p:nvSpPr>
            <p:spPr bwMode="auto">
              <a:xfrm>
                <a:off x="320675" y="1874838"/>
                <a:ext cx="277813"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6" name="Oval 697">
                <a:extLst>
                  <a:ext uri="{FF2B5EF4-FFF2-40B4-BE49-F238E27FC236}">
                    <a16:creationId xmlns:a16="http://schemas.microsoft.com/office/drawing/2014/main" id="{4B1FCAFB-FFE3-4BA5-80D1-3A67BBFAE360}"/>
                  </a:ext>
                </a:extLst>
              </p:cNvPr>
              <p:cNvSpPr>
                <a:spLocks noChangeArrowheads="1"/>
              </p:cNvSpPr>
              <p:nvPr/>
            </p:nvSpPr>
            <p:spPr bwMode="auto">
              <a:xfrm>
                <a:off x="390525" y="1906588"/>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7" name="Oval 698">
                <a:extLst>
                  <a:ext uri="{FF2B5EF4-FFF2-40B4-BE49-F238E27FC236}">
                    <a16:creationId xmlns:a16="http://schemas.microsoft.com/office/drawing/2014/main" id="{286E17E4-ED31-4262-8B0D-7ADD07DCFD9D}"/>
                  </a:ext>
                </a:extLst>
              </p:cNvPr>
              <p:cNvSpPr>
                <a:spLocks noChangeArrowheads="1"/>
              </p:cNvSpPr>
              <p:nvPr/>
            </p:nvSpPr>
            <p:spPr bwMode="auto">
              <a:xfrm>
                <a:off x="482600" y="1905000"/>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13" name="Arc 699">
                <a:extLst>
                  <a:ext uri="{FF2B5EF4-FFF2-40B4-BE49-F238E27FC236}">
                    <a16:creationId xmlns:a16="http://schemas.microsoft.com/office/drawing/2014/main" id="{3B600DC3-D41A-4C42-A766-DE9F58B83ABD}"/>
                  </a:ext>
                </a:extLst>
              </p:cNvPr>
              <p:cNvSpPr>
                <a:spLocks/>
              </p:cNvSpPr>
              <p:nvPr/>
            </p:nvSpPr>
            <p:spPr bwMode="auto">
              <a:xfrm>
                <a:off x="376238" y="2011363"/>
                <a:ext cx="169862"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 name="Group 88">
              <a:extLst>
                <a:ext uri="{FF2B5EF4-FFF2-40B4-BE49-F238E27FC236}">
                  <a16:creationId xmlns:a16="http://schemas.microsoft.com/office/drawing/2014/main" id="{476BFDA2-F1CB-41D0-A54A-9BFED56EB36C}"/>
                </a:ext>
              </a:extLst>
            </p:cNvPr>
            <p:cNvGrpSpPr/>
            <p:nvPr/>
          </p:nvGrpSpPr>
          <p:grpSpPr>
            <a:xfrm>
              <a:off x="4457700" y="887649"/>
              <a:ext cx="277812" cy="277812"/>
              <a:chOff x="274638" y="2573338"/>
              <a:chExt cx="277812" cy="277812"/>
            </a:xfrm>
          </p:grpSpPr>
          <p:sp>
            <p:nvSpPr>
              <p:cNvPr id="91" name="Oval 692">
                <a:extLst>
                  <a:ext uri="{FF2B5EF4-FFF2-40B4-BE49-F238E27FC236}">
                    <a16:creationId xmlns:a16="http://schemas.microsoft.com/office/drawing/2014/main" id="{81B89A53-2680-4788-A62A-6A396924C9AF}"/>
                  </a:ext>
                </a:extLst>
              </p:cNvPr>
              <p:cNvSpPr>
                <a:spLocks noChangeArrowheads="1"/>
              </p:cNvSpPr>
              <p:nvPr/>
            </p:nvSpPr>
            <p:spPr bwMode="auto">
              <a:xfrm>
                <a:off x="274638" y="2573338"/>
                <a:ext cx="277812"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2" name="Oval 693">
                <a:extLst>
                  <a:ext uri="{FF2B5EF4-FFF2-40B4-BE49-F238E27FC236}">
                    <a16:creationId xmlns:a16="http://schemas.microsoft.com/office/drawing/2014/main" id="{9D1E7BF6-14DA-49C9-A55B-55FAE0B3587E}"/>
                  </a:ext>
                </a:extLst>
              </p:cNvPr>
              <p:cNvSpPr>
                <a:spLocks noChangeArrowheads="1"/>
              </p:cNvSpPr>
              <p:nvPr/>
            </p:nvSpPr>
            <p:spPr bwMode="auto">
              <a:xfrm>
                <a:off x="344488" y="2605088"/>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3" name="Oval 694">
                <a:extLst>
                  <a:ext uri="{FF2B5EF4-FFF2-40B4-BE49-F238E27FC236}">
                    <a16:creationId xmlns:a16="http://schemas.microsoft.com/office/drawing/2014/main" id="{060AC67B-A6B5-4AFF-ABF6-B6538B9A91E1}"/>
                  </a:ext>
                </a:extLst>
              </p:cNvPr>
              <p:cNvSpPr>
                <a:spLocks noChangeArrowheads="1"/>
              </p:cNvSpPr>
              <p:nvPr/>
            </p:nvSpPr>
            <p:spPr bwMode="auto">
              <a:xfrm>
                <a:off x="436563" y="2603500"/>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4" name="Arc 695">
                <a:extLst>
                  <a:ext uri="{FF2B5EF4-FFF2-40B4-BE49-F238E27FC236}">
                    <a16:creationId xmlns:a16="http://schemas.microsoft.com/office/drawing/2014/main" id="{B4637421-F389-4CAA-B52C-D78B2B30A411}"/>
                  </a:ext>
                </a:extLst>
              </p:cNvPr>
              <p:cNvSpPr>
                <a:spLocks/>
              </p:cNvSpPr>
              <p:nvPr/>
            </p:nvSpPr>
            <p:spPr bwMode="auto">
              <a:xfrm flipV="1">
                <a:off x="330200" y="2700338"/>
                <a:ext cx="169863"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0" name="Rectangle 89">
              <a:extLst>
                <a:ext uri="{FF2B5EF4-FFF2-40B4-BE49-F238E27FC236}">
                  <a16:creationId xmlns:a16="http://schemas.microsoft.com/office/drawing/2014/main" id="{6C013345-BBA6-413F-B5EE-096CDDFCB6D9}"/>
                </a:ext>
              </a:extLst>
            </p:cNvPr>
            <p:cNvSpPr/>
            <p:nvPr/>
          </p:nvSpPr>
          <p:spPr>
            <a:xfrm>
              <a:off x="-9523" y="868466"/>
              <a:ext cx="6629400" cy="308682"/>
            </a:xfrm>
            <a:prstGeom prst="rect">
              <a:avLst/>
            </a:prstGeom>
          </p:spPr>
          <p:txBody>
            <a:bodyPr>
              <a:spAutoFit/>
            </a:bodyPr>
            <a:lstStyle/>
            <a:p>
              <a:pPr eaLnBrk="1" hangingPunct="1">
                <a:defRPr/>
              </a:pPr>
              <a:r>
                <a:rPr lang="en-US" altLang="en-US" sz="1105" b="1" i="1" u="sng" dirty="0">
                  <a:solidFill>
                    <a:srgbClr val="065978"/>
                  </a:solidFill>
                  <a:effectLst>
                    <a:outerShdw blurRad="38100" dist="38100" dir="2700000" algn="tl">
                      <a:srgbClr val="000000">
                        <a:alpha val="43137"/>
                      </a:srgbClr>
                    </a:outerShdw>
                  </a:effectLst>
                  <a:latin typeface="Californian FB" panose="0207040306080B030204" pitchFamily="18" charset="0"/>
                </a:rPr>
                <a:t>Vertex Form:- </a:t>
              </a:r>
              <a:r>
                <a:rPr lang="en-US" sz="1105" dirty="0">
                  <a:latin typeface="Californian FB" panose="0207040306080B030204" pitchFamily="18" charset="0"/>
                </a:rPr>
                <a:t>  </a:t>
              </a:r>
              <a:r>
                <a:rPr lang="en-US" sz="1105" b="1" i="1" dirty="0">
                  <a:effectLst>
                    <a:outerShdw blurRad="38100" dist="38100" dir="2700000" algn="tl">
                      <a:srgbClr val="000000">
                        <a:alpha val="43137"/>
                      </a:srgbClr>
                    </a:outerShdw>
                  </a:effectLst>
                  <a:latin typeface="Californian FB" panose="0207040306080B030204" pitchFamily="18" charset="0"/>
                </a:rPr>
                <a:t>f(x) = a(x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h</a:t>
              </a:r>
              <a:r>
                <a:rPr lang="en-US" sz="1105" b="1" i="1" dirty="0">
                  <a:effectLst>
                    <a:outerShdw blurRad="38100" dist="38100" dir="2700000" algn="tl">
                      <a:srgbClr val="000000">
                        <a:alpha val="43137"/>
                      </a:srgbClr>
                    </a:outerShdw>
                  </a:effectLst>
                  <a:latin typeface="Californian FB" panose="0207040306080B030204" pitchFamily="18" charset="0"/>
                </a:rPr>
                <a:t>)</a:t>
              </a:r>
              <a:r>
                <a:rPr lang="en-US" sz="1105" b="1" i="1" baseline="30000" dirty="0">
                  <a:effectLst>
                    <a:outerShdw blurRad="38100" dist="38100" dir="2700000" algn="tl">
                      <a:srgbClr val="000000">
                        <a:alpha val="43137"/>
                      </a:srgbClr>
                    </a:outerShdw>
                  </a:effectLst>
                  <a:latin typeface="Californian FB" panose="0207040306080B030204" pitchFamily="18" charset="0"/>
                </a:rPr>
                <a:t>2</a:t>
              </a:r>
              <a:r>
                <a:rPr lang="en-US" sz="1105" b="1" i="1" dirty="0">
                  <a:effectLst>
                    <a:outerShdw blurRad="38100" dist="38100" dir="2700000" algn="tl">
                      <a:srgbClr val="000000">
                        <a:alpha val="43137"/>
                      </a:srgbClr>
                    </a:outerShdw>
                  </a:effectLst>
                  <a:latin typeface="Californian FB" panose="0207040306080B030204" pitchFamily="18" charset="0"/>
                </a:rPr>
                <a:t>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k</a:t>
              </a:r>
              <a:r>
                <a:rPr lang="en-US" sz="1105" dirty="0">
                  <a:latin typeface="Californian FB" panose="0207040306080B030204" pitchFamily="18" charset="0"/>
                </a:rPr>
                <a:t>, where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h, k</a:t>
              </a:r>
              <a:r>
                <a:rPr lang="en-US" sz="1105" dirty="0">
                  <a:latin typeface="Californian FB" panose="0207040306080B030204" pitchFamily="18" charset="0"/>
                </a:rPr>
                <a:t>) is the vertex.</a:t>
              </a:r>
              <a:endParaRPr lang="en-US" altLang="en-US" sz="1105" dirty="0">
                <a:latin typeface="Californian FB" panose="0207040306080B030204" pitchFamily="18" charset="0"/>
              </a:endParaRPr>
            </a:p>
          </p:txBody>
        </p:sp>
      </p:grpSp>
      <p:grpSp>
        <p:nvGrpSpPr>
          <p:cNvPr id="114" name="Group 113">
            <a:extLst>
              <a:ext uri="{FF2B5EF4-FFF2-40B4-BE49-F238E27FC236}">
                <a16:creationId xmlns:a16="http://schemas.microsoft.com/office/drawing/2014/main" id="{400FCBBD-46AD-4A23-8B28-7DE65E1D0EF5}"/>
              </a:ext>
            </a:extLst>
          </p:cNvPr>
          <p:cNvGrpSpPr/>
          <p:nvPr/>
        </p:nvGrpSpPr>
        <p:grpSpPr>
          <a:xfrm>
            <a:off x="4723480" y="5151922"/>
            <a:ext cx="2864723" cy="2312829"/>
            <a:chOff x="5467561" y="1629939"/>
            <a:chExt cx="3370262" cy="2720975"/>
          </a:xfrm>
        </p:grpSpPr>
        <p:pic>
          <p:nvPicPr>
            <p:cNvPr id="115" name="Picture 24" descr="https://dr282zn36sxxg.cloudfront.net/datastreams/f-d%3Ad6ea5dc1682654ac17dbb5ec174cf247e8d62e441cda192dcae53e56%2BIMAGE%2BIMAGE.1">
              <a:extLst>
                <a:ext uri="{FF2B5EF4-FFF2-40B4-BE49-F238E27FC236}">
                  <a16:creationId xmlns:a16="http://schemas.microsoft.com/office/drawing/2014/main" id="{BBBE318C-3EE9-4DCB-AD90-D046AD7453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67561" y="1629939"/>
              <a:ext cx="3370262"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118">
              <a:extLst>
                <a:ext uri="{FF2B5EF4-FFF2-40B4-BE49-F238E27FC236}">
                  <a16:creationId xmlns:a16="http://schemas.microsoft.com/office/drawing/2014/main" id="{E8BCC6B2-A4E0-49A8-AE63-A32A3F693412}"/>
                </a:ext>
              </a:extLst>
            </p:cNvPr>
            <p:cNvSpPr/>
            <p:nvPr/>
          </p:nvSpPr>
          <p:spPr>
            <a:xfrm>
              <a:off x="7651005" y="3981582"/>
              <a:ext cx="715128" cy="362091"/>
            </a:xfrm>
            <a:prstGeom prst="rect">
              <a:avLst/>
            </a:prstGeom>
          </p:spPr>
          <p:txBody>
            <a:bodyPr wrap="none">
              <a:spAutoFit/>
            </a:bodyPr>
            <a:lstStyle/>
            <a:p>
              <a:r>
                <a:rPr lang="en-US" sz="1400" dirty="0">
                  <a:latin typeface="Californian FB" panose="0207040306080B030204" pitchFamily="18" charset="0"/>
                </a:rPr>
                <a:t>(</a:t>
              </a:r>
              <a:r>
                <a:rPr lang="en-US" sz="1400" b="1" i="1" dirty="0">
                  <a:solidFill>
                    <a:srgbClr val="FF0000"/>
                  </a:solidFill>
                  <a:effectLst>
                    <a:outerShdw blurRad="38100" dist="38100" dir="2700000" algn="tl">
                      <a:srgbClr val="000000">
                        <a:alpha val="43137"/>
                      </a:srgbClr>
                    </a:outerShdw>
                  </a:effectLst>
                  <a:latin typeface="Californian FB" panose="0207040306080B030204" pitchFamily="18" charset="0"/>
                </a:rPr>
                <a:t>h, k</a:t>
              </a:r>
              <a:r>
                <a:rPr lang="en-US" sz="1400" dirty="0">
                  <a:latin typeface="Californian FB" panose="0207040306080B030204" pitchFamily="18" charset="0"/>
                </a:rPr>
                <a:t>)</a:t>
              </a:r>
              <a:endParaRPr lang="en-US" sz="1400" dirty="0"/>
            </a:p>
          </p:txBody>
        </p:sp>
        <p:sp>
          <p:nvSpPr>
            <p:cNvPr id="120" name="Rectangle 119">
              <a:extLst>
                <a:ext uri="{FF2B5EF4-FFF2-40B4-BE49-F238E27FC236}">
                  <a16:creationId xmlns:a16="http://schemas.microsoft.com/office/drawing/2014/main" id="{0A641FE2-7576-477C-8D18-A85531C1BE0E}"/>
                </a:ext>
              </a:extLst>
            </p:cNvPr>
            <p:cNvSpPr/>
            <p:nvPr/>
          </p:nvSpPr>
          <p:spPr>
            <a:xfrm>
              <a:off x="5800345" y="4044972"/>
              <a:ext cx="635921" cy="293293"/>
            </a:xfrm>
            <a:prstGeom prst="rect">
              <a:avLst/>
            </a:prstGeom>
          </p:spPr>
          <p:txBody>
            <a:bodyPr wrap="none">
              <a:spAutoFit/>
            </a:bodyPr>
            <a:lstStyle/>
            <a:p>
              <a:r>
                <a:rPr lang="en-US" sz="1020" b="1" i="1" dirty="0">
                  <a:solidFill>
                    <a:srgbClr val="FF0000"/>
                  </a:solidFill>
                  <a:effectLst>
                    <a:outerShdw blurRad="38100" dist="38100" dir="2700000" algn="tl">
                      <a:srgbClr val="000000">
                        <a:alpha val="43137"/>
                      </a:srgbClr>
                    </a:outerShdw>
                  </a:effectLst>
                  <a:latin typeface="Californian FB" panose="0207040306080B030204" pitchFamily="18" charset="0"/>
                </a:rPr>
                <a:t>(0, C)</a:t>
              </a:r>
              <a:r>
                <a:rPr lang="en-US" sz="1020" dirty="0">
                  <a:latin typeface="Californian FB" panose="0207040306080B030204" pitchFamily="18" charset="0"/>
                </a:rPr>
                <a:t> </a:t>
              </a:r>
              <a:endParaRPr lang="en-US" sz="1020" dirty="0"/>
            </a:p>
          </p:txBody>
        </p:sp>
        <p:sp>
          <p:nvSpPr>
            <p:cNvPr id="121" name="Rectangle 120">
              <a:extLst>
                <a:ext uri="{FF2B5EF4-FFF2-40B4-BE49-F238E27FC236}">
                  <a16:creationId xmlns:a16="http://schemas.microsoft.com/office/drawing/2014/main" id="{2D60CABD-733F-46C1-B815-60FDEA020E50}"/>
                </a:ext>
              </a:extLst>
            </p:cNvPr>
            <p:cNvSpPr/>
            <p:nvPr/>
          </p:nvSpPr>
          <p:spPr>
            <a:xfrm>
              <a:off x="7681467" y="1720077"/>
              <a:ext cx="777362" cy="362090"/>
            </a:xfrm>
            <a:prstGeom prst="rect">
              <a:avLst/>
            </a:prstGeom>
          </p:spPr>
          <p:txBody>
            <a:bodyPr wrap="none">
              <a:spAutoFit/>
            </a:bodyPr>
            <a:lstStyle/>
            <a:p>
              <a:r>
                <a:rPr lang="en-US" sz="1400" b="1" i="1" dirty="0">
                  <a:solidFill>
                    <a:srgbClr val="FF0000"/>
                  </a:solidFill>
                  <a:effectLst>
                    <a:outerShdw blurRad="38100" dist="38100" dir="2700000" algn="tl">
                      <a:srgbClr val="000000">
                        <a:alpha val="43137"/>
                      </a:srgbClr>
                    </a:outerShdw>
                  </a:effectLst>
                  <a:latin typeface="Californian FB" panose="0207040306080B030204" pitchFamily="18" charset="0"/>
                </a:rPr>
                <a:t>(x=h)</a:t>
              </a:r>
              <a:r>
                <a:rPr lang="en-US" sz="1400" dirty="0">
                  <a:latin typeface="Californian FB" panose="0207040306080B030204" pitchFamily="18" charset="0"/>
                </a:rPr>
                <a:t> </a:t>
              </a:r>
              <a:endParaRPr lang="en-US" sz="1400" dirty="0"/>
            </a:p>
          </p:txBody>
        </p:sp>
      </p:grpSp>
      <p:pic>
        <p:nvPicPr>
          <p:cNvPr id="122" name="Picture 12">
            <a:extLst>
              <a:ext uri="{FF2B5EF4-FFF2-40B4-BE49-F238E27FC236}">
                <a16:creationId xmlns:a16="http://schemas.microsoft.com/office/drawing/2014/main" id="{09F0E4B6-D4AC-4A0D-9320-31882B32648D}"/>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683" y="5249398"/>
            <a:ext cx="4882039" cy="187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 name="Group 9">
            <a:extLst>
              <a:ext uri="{FF2B5EF4-FFF2-40B4-BE49-F238E27FC236}">
                <a16:creationId xmlns:a16="http://schemas.microsoft.com/office/drawing/2014/main" id="{978014EC-354A-4173-9DB3-9912A793B114}"/>
              </a:ext>
            </a:extLst>
          </p:cNvPr>
          <p:cNvGrpSpPr>
            <a:grpSpLocks/>
          </p:cNvGrpSpPr>
          <p:nvPr/>
        </p:nvGrpSpPr>
        <p:grpSpPr bwMode="auto">
          <a:xfrm>
            <a:off x="240210" y="7234892"/>
            <a:ext cx="2653522" cy="766037"/>
            <a:chOff x="236" y="2364"/>
            <a:chExt cx="2192" cy="565"/>
          </a:xfrm>
        </p:grpSpPr>
        <p:sp>
          <p:nvSpPr>
            <p:cNvPr id="124" name="Text Box 10">
              <a:extLst>
                <a:ext uri="{FF2B5EF4-FFF2-40B4-BE49-F238E27FC236}">
                  <a16:creationId xmlns:a16="http://schemas.microsoft.com/office/drawing/2014/main" id="{F3F23EE4-2627-403E-A60A-6F2835B25B92}"/>
                </a:ext>
              </a:extLst>
            </p:cNvPr>
            <p:cNvSpPr txBox="1">
              <a:spLocks noChangeArrowheads="1"/>
            </p:cNvSpPr>
            <p:nvPr/>
          </p:nvSpPr>
          <p:spPr bwMode="auto">
            <a:xfrm>
              <a:off x="240" y="2547"/>
              <a:ext cx="2188" cy="382"/>
            </a:xfrm>
            <a:prstGeom prst="rect">
              <a:avLst/>
            </a:prstGeom>
            <a:noFill/>
            <a:ln w="1905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105" b="1" dirty="0">
                  <a:solidFill>
                    <a:srgbClr val="008000"/>
                  </a:solidFill>
                  <a:latin typeface="Ink Free" panose="03080402000500000000" pitchFamily="66" charset="0"/>
                </a:rPr>
                <a:t>If </a:t>
              </a:r>
              <a:r>
                <a:rPr lang="en-US" altLang="en-US" sz="1105" b="1" dirty="0">
                  <a:solidFill>
                    <a:srgbClr val="FF0000"/>
                  </a:solidFill>
                  <a:effectLst>
                    <a:outerShdw blurRad="38100" dist="38100" dir="2700000" algn="tl">
                      <a:srgbClr val="000000">
                        <a:alpha val="43137"/>
                      </a:srgbClr>
                    </a:outerShdw>
                  </a:effectLst>
                  <a:latin typeface="Ink Free" panose="03080402000500000000" pitchFamily="66" charset="0"/>
                </a:rPr>
                <a:t>a</a:t>
              </a:r>
              <a:r>
                <a:rPr lang="en-US" altLang="en-US" sz="1105" b="1" dirty="0">
                  <a:solidFill>
                    <a:srgbClr val="008000"/>
                  </a:solidFill>
                  <a:latin typeface="Ink Free" panose="03080402000500000000" pitchFamily="66" charset="0"/>
                </a:rPr>
                <a:t> = Whole Number, than Compression.</a:t>
              </a:r>
            </a:p>
            <a:p>
              <a:pPr>
                <a:spcBef>
                  <a:spcPct val="50000"/>
                </a:spcBef>
              </a:pPr>
              <a:r>
                <a:rPr lang="en-US" altLang="en-US" sz="1105" b="1" dirty="0">
                  <a:solidFill>
                    <a:srgbClr val="008000"/>
                  </a:solidFill>
                  <a:latin typeface="Ink Free" panose="03080402000500000000" pitchFamily="66" charset="0"/>
                </a:rPr>
                <a:t>If </a:t>
              </a:r>
              <a:r>
                <a:rPr lang="en-US" altLang="en-US" sz="1105" b="1" dirty="0">
                  <a:solidFill>
                    <a:srgbClr val="FF0000"/>
                  </a:solidFill>
                  <a:effectLst>
                    <a:outerShdw blurRad="38100" dist="38100" dir="2700000" algn="tl">
                      <a:srgbClr val="000000">
                        <a:alpha val="43137"/>
                      </a:srgbClr>
                    </a:outerShdw>
                  </a:effectLst>
                  <a:latin typeface="Ink Free" panose="03080402000500000000" pitchFamily="66" charset="0"/>
                </a:rPr>
                <a:t>a</a:t>
              </a:r>
              <a:r>
                <a:rPr lang="en-US" altLang="en-US" sz="1105" b="1" dirty="0">
                  <a:solidFill>
                    <a:srgbClr val="008000"/>
                  </a:solidFill>
                  <a:latin typeface="Ink Free" panose="03080402000500000000" pitchFamily="66" charset="0"/>
                </a:rPr>
                <a:t> = Fraction, than Stretch.</a:t>
              </a:r>
            </a:p>
          </p:txBody>
        </p:sp>
        <p:sp>
          <p:nvSpPr>
            <p:cNvPr id="125" name="Text Box 11">
              <a:extLst>
                <a:ext uri="{FF2B5EF4-FFF2-40B4-BE49-F238E27FC236}">
                  <a16:creationId xmlns:a16="http://schemas.microsoft.com/office/drawing/2014/main" id="{2871E3D1-870D-43A7-99F3-88D8E91F6E18}"/>
                </a:ext>
              </a:extLst>
            </p:cNvPr>
            <p:cNvSpPr txBox="1">
              <a:spLocks noChangeArrowheads="1"/>
            </p:cNvSpPr>
            <p:nvPr/>
          </p:nvSpPr>
          <p:spPr bwMode="auto">
            <a:xfrm>
              <a:off x="236" y="2364"/>
              <a:ext cx="1728" cy="194"/>
            </a:xfrm>
            <a:prstGeom prst="rect">
              <a:avLst/>
            </a:prstGeom>
            <a:solidFill>
              <a:srgbClr val="800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105" b="1" dirty="0">
                  <a:solidFill>
                    <a:schemeClr val="bg1"/>
                  </a:solidFill>
                  <a:latin typeface="Verdana" panose="020B0604030504040204" pitchFamily="34" charset="0"/>
                </a:rPr>
                <a:t>Helpful Hint</a:t>
              </a:r>
              <a:endParaRPr lang="en-US" altLang="en-US" sz="1105" b="1" dirty="0">
                <a:latin typeface="Verdana" panose="020B0604030504040204" pitchFamily="34" charset="0"/>
              </a:endParaRPr>
            </a:p>
          </p:txBody>
        </p:sp>
      </p:grpSp>
      <p:grpSp>
        <p:nvGrpSpPr>
          <p:cNvPr id="126" name="Group 1">
            <a:extLst>
              <a:ext uri="{FF2B5EF4-FFF2-40B4-BE49-F238E27FC236}">
                <a16:creationId xmlns:a16="http://schemas.microsoft.com/office/drawing/2014/main" id="{82276AED-5C06-4175-A1CC-29714B3F7015}"/>
              </a:ext>
            </a:extLst>
          </p:cNvPr>
          <p:cNvGrpSpPr>
            <a:grpSpLocks/>
          </p:cNvGrpSpPr>
          <p:nvPr/>
        </p:nvGrpSpPr>
        <p:grpSpPr bwMode="auto">
          <a:xfrm>
            <a:off x="4168674" y="7662436"/>
            <a:ext cx="3217778" cy="2075292"/>
            <a:chOff x="6750051" y="1057275"/>
            <a:chExt cx="2010766" cy="3861734"/>
          </a:xfrm>
        </p:grpSpPr>
        <p:sp>
          <p:nvSpPr>
            <p:cNvPr id="127" name="Rectangle 126">
              <a:extLst>
                <a:ext uri="{FF2B5EF4-FFF2-40B4-BE49-F238E27FC236}">
                  <a16:creationId xmlns:a16="http://schemas.microsoft.com/office/drawing/2014/main" id="{025F995C-91DA-4CCD-B13B-000A3FFE8B5E}"/>
                </a:ext>
              </a:extLst>
            </p:cNvPr>
            <p:cNvSpPr/>
            <p:nvPr/>
          </p:nvSpPr>
          <p:spPr bwMode="auto">
            <a:xfrm>
              <a:off x="6750051" y="1065210"/>
              <a:ext cx="2010766" cy="3853799"/>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56489" rIns="38862">
              <a:spAutoFit/>
            </a:bodyPr>
            <a:lstStyle/>
            <a:p>
              <a:pPr eaLnBrk="0" hangingPunct="0">
                <a:tabLst>
                  <a:tab pos="-48578" algn="l"/>
                  <a:tab pos="1554480" algn="l"/>
                </a:tabLst>
                <a:defRPr/>
              </a:pPr>
              <a:r>
                <a:rPr lang="en-US" sz="1020" dirty="0">
                  <a:solidFill>
                    <a:schemeClr val="tx1"/>
                  </a:solidFill>
                  <a:latin typeface="Verdana" pitchFamily="34" charset="0"/>
                  <a:ea typeface="Times New Roman" pitchFamily="18" charset="0"/>
                  <a:cs typeface="Arial" charset="0"/>
                </a:rPr>
                <a:t>Identify the following from giving Vertex form:</a:t>
              </a:r>
            </a:p>
            <a:p>
              <a:pPr eaLnBrk="0" hangingPunct="0">
                <a:tabLst>
                  <a:tab pos="-48578" algn="l"/>
                  <a:tab pos="1554480" algn="l"/>
                </a:tabLst>
                <a:defRPr/>
              </a:pPr>
              <a:endParaRPr lang="en-US" sz="1020" dirty="0">
                <a:solidFill>
                  <a:schemeClr val="tx1"/>
                </a:solidFill>
                <a:latin typeface="Verdana" pitchFamily="34" charset="0"/>
                <a:ea typeface="Times New Roman" pitchFamily="18" charset="0"/>
                <a:cs typeface="Arial" charset="0"/>
              </a:endParaRPr>
            </a:p>
            <a:p>
              <a:pPr eaLnBrk="0" hangingPunct="0">
                <a:tabLst>
                  <a:tab pos="-48578" algn="l"/>
                  <a:tab pos="1554480" algn="l"/>
                </a:tabLst>
                <a:defRPr/>
              </a:pPr>
              <a:r>
                <a:rPr lang="en-US" sz="1020" dirty="0">
                  <a:solidFill>
                    <a:schemeClr val="tx1"/>
                  </a:solidFill>
                  <a:latin typeface="Verdana" pitchFamily="34" charset="0"/>
                  <a:ea typeface="Times New Roman" pitchFamily="18" charset="0"/>
                  <a:cs typeface="Arial" charset="0"/>
                </a:rPr>
                <a:t>1.)</a:t>
              </a:r>
            </a:p>
            <a:p>
              <a:pPr eaLnBrk="0" hangingPunct="0">
                <a:tabLst>
                  <a:tab pos="-48578" algn="l"/>
                  <a:tab pos="1554480" algn="l"/>
                </a:tabLst>
                <a:defRPr/>
              </a:pPr>
              <a:endParaRPr lang="en-US" sz="340" dirty="0">
                <a:solidFill>
                  <a:schemeClr val="tx1"/>
                </a:solidFill>
                <a:latin typeface="Verdana" pitchFamily="34" charset="0"/>
                <a:ea typeface="Times New Roman" pitchFamily="18" charset="0"/>
                <a:cs typeface="Arial" charset="0"/>
              </a:endParaRPr>
            </a:p>
            <a:p>
              <a:pPr eaLnBrk="0" hangingPunct="0">
                <a:tabLst>
                  <a:tab pos="-48578" algn="l"/>
                  <a:tab pos="1554480" algn="l"/>
                </a:tabLst>
                <a:defRPr/>
              </a:pPr>
              <a:r>
                <a:rPr lang="en-US" sz="1020" dirty="0">
                  <a:solidFill>
                    <a:schemeClr val="tx1"/>
                  </a:solidFill>
                  <a:latin typeface="Verdana" pitchFamily="34" charset="0"/>
                  <a:ea typeface="Times New Roman" pitchFamily="18" charset="0"/>
                  <a:cs typeface="Arial" charset="0"/>
                </a:rPr>
                <a:t>      </a:t>
              </a:r>
              <a:r>
                <a:rPr lang="en-US" sz="1020"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a =___, h =___, k =___, Opening:</a:t>
              </a:r>
            </a:p>
            <a:p>
              <a:pPr eaLnBrk="0" hangingPunct="0">
                <a:tabLst>
                  <a:tab pos="-48578" algn="l"/>
                  <a:tab pos="1554480" algn="l"/>
                </a:tabLst>
                <a:defRPr/>
              </a:pPr>
              <a:endParaRPr lang="en-US" sz="1020" dirty="0">
                <a:solidFill>
                  <a:schemeClr val="tx1"/>
                </a:solidFill>
                <a:latin typeface="Verdana" pitchFamily="34" charset="0"/>
                <a:ea typeface="Times New Roman" pitchFamily="18" charset="0"/>
                <a:cs typeface="Arial" charset="0"/>
              </a:endParaRPr>
            </a:p>
            <a:p>
              <a:pPr eaLnBrk="0" hangingPunct="0">
                <a:tabLst>
                  <a:tab pos="-48578" algn="l"/>
                  <a:tab pos="1554480" algn="l"/>
                </a:tabLst>
                <a:defRPr/>
              </a:pPr>
              <a:r>
                <a:rPr lang="en-US" sz="1020" dirty="0">
                  <a:solidFill>
                    <a:schemeClr val="tx1"/>
                  </a:solidFill>
                  <a:latin typeface="Verdana" pitchFamily="34" charset="0"/>
                  <a:ea typeface="Times New Roman" pitchFamily="18" charset="0"/>
                  <a:cs typeface="Arial" charset="0"/>
                </a:rPr>
                <a:t>b.)</a:t>
              </a:r>
            </a:p>
            <a:p>
              <a:pPr eaLnBrk="0" hangingPunct="0">
                <a:tabLst>
                  <a:tab pos="-48578" algn="l"/>
                  <a:tab pos="1554480" algn="l"/>
                </a:tabLst>
                <a:defRPr/>
              </a:pPr>
              <a:endParaRPr lang="en-US" sz="425"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endParaRPr>
            </a:p>
            <a:p>
              <a:pPr eaLnBrk="0" hangingPunct="0">
                <a:tabLst>
                  <a:tab pos="-48578" algn="l"/>
                  <a:tab pos="1554480" algn="l"/>
                </a:tabLst>
                <a:defRPr/>
              </a:pPr>
              <a:r>
                <a:rPr lang="en-US" sz="1020"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      a =___, h =___, k =___, Opening:</a:t>
              </a:r>
            </a:p>
            <a:p>
              <a:pPr eaLnBrk="0" hangingPunct="0">
                <a:tabLst>
                  <a:tab pos="-48578" algn="l"/>
                  <a:tab pos="1554480" algn="l"/>
                </a:tabLst>
                <a:defRPr/>
              </a:pPr>
              <a:endParaRPr lang="en-US" sz="1020" dirty="0">
                <a:solidFill>
                  <a:schemeClr val="tx1"/>
                </a:solidFill>
                <a:latin typeface="Verdana" pitchFamily="34" charset="0"/>
                <a:ea typeface="Times New Roman" pitchFamily="18" charset="0"/>
                <a:cs typeface="Arial" charset="0"/>
              </a:endParaRPr>
            </a:p>
            <a:p>
              <a:pPr eaLnBrk="0" hangingPunct="0">
                <a:tabLst>
                  <a:tab pos="-48578" algn="l"/>
                  <a:tab pos="1554480" algn="l"/>
                </a:tabLst>
                <a:defRPr/>
              </a:pPr>
              <a:r>
                <a:rPr lang="en-US" sz="1020" dirty="0">
                  <a:solidFill>
                    <a:schemeClr val="tx1"/>
                  </a:solidFill>
                  <a:latin typeface="Verdana" pitchFamily="34" charset="0"/>
                  <a:ea typeface="Times New Roman" pitchFamily="18" charset="0"/>
                  <a:cs typeface="Arial" charset="0"/>
                </a:rPr>
                <a:t>c.)</a:t>
              </a:r>
            </a:p>
            <a:p>
              <a:pPr eaLnBrk="0" hangingPunct="0">
                <a:tabLst>
                  <a:tab pos="-48578" algn="l"/>
                  <a:tab pos="1554480" algn="l"/>
                </a:tabLst>
                <a:defRPr/>
              </a:pPr>
              <a:endParaRPr lang="en-US" sz="510" dirty="0">
                <a:solidFill>
                  <a:schemeClr val="tx1"/>
                </a:solidFill>
                <a:latin typeface="Verdana" pitchFamily="34" charset="0"/>
                <a:ea typeface="Times New Roman" pitchFamily="18" charset="0"/>
                <a:cs typeface="Arial" charset="0"/>
              </a:endParaRPr>
            </a:p>
            <a:p>
              <a:pPr eaLnBrk="0" hangingPunct="0">
                <a:tabLst>
                  <a:tab pos="-48578" algn="l"/>
                  <a:tab pos="1554480" algn="l"/>
                </a:tabLst>
                <a:defRPr/>
              </a:pPr>
              <a:r>
                <a:rPr lang="en-US" sz="1020" i="1" dirty="0">
                  <a:solidFill>
                    <a:schemeClr val="tx1"/>
                  </a:solidFill>
                  <a:effectLst>
                    <a:outerShdw blurRad="38100" dist="38100" dir="2700000" algn="tl">
                      <a:srgbClr val="000000">
                        <a:alpha val="43137"/>
                      </a:srgbClr>
                    </a:outerShdw>
                  </a:effectLst>
                  <a:latin typeface="Verdana" pitchFamily="34" charset="0"/>
                  <a:ea typeface="Times New Roman" pitchFamily="18" charset="0"/>
                  <a:cs typeface="Arial" charset="0"/>
                </a:rPr>
                <a:t>     a =___, h =___, k =___, Opening:</a:t>
              </a:r>
              <a:endParaRPr lang="en-US" sz="1020" dirty="0">
                <a:solidFill>
                  <a:schemeClr val="tx1"/>
                </a:solidFill>
                <a:latin typeface="Verdana" pitchFamily="34" charset="0"/>
                <a:ea typeface="Times New Roman" pitchFamily="18" charset="0"/>
                <a:cs typeface="Arial" charset="0"/>
              </a:endParaRPr>
            </a:p>
          </p:txBody>
        </p:sp>
        <p:sp>
          <p:nvSpPr>
            <p:cNvPr id="128" name="Rectangle 127">
              <a:extLst>
                <a:ext uri="{FF2B5EF4-FFF2-40B4-BE49-F238E27FC236}">
                  <a16:creationId xmlns:a16="http://schemas.microsoft.com/office/drawing/2014/main" id="{8A78F844-358E-4A2D-B4C8-DBD8DDD73704}"/>
                </a:ext>
              </a:extLst>
            </p:cNvPr>
            <p:cNvSpPr/>
            <p:nvPr/>
          </p:nvSpPr>
          <p:spPr bwMode="auto">
            <a:xfrm>
              <a:off x="6756400" y="1057275"/>
              <a:ext cx="2004417" cy="279726"/>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rPr>
                <a:t>CFU</a:t>
              </a:r>
            </a:p>
          </p:txBody>
        </p:sp>
      </p:grpSp>
      <p:pic>
        <p:nvPicPr>
          <p:cNvPr id="129" name="Picture 12">
            <a:extLst>
              <a:ext uri="{FF2B5EF4-FFF2-40B4-BE49-F238E27FC236}">
                <a16:creationId xmlns:a16="http://schemas.microsoft.com/office/drawing/2014/main" id="{D7D5F27E-A4F2-4CAA-8A4F-0257BFBC01CC}"/>
              </a:ext>
            </a:extLst>
          </p:cNvPr>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5737" y="8054321"/>
            <a:ext cx="1945135" cy="39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2">
            <a:extLst>
              <a:ext uri="{FF2B5EF4-FFF2-40B4-BE49-F238E27FC236}">
                <a16:creationId xmlns:a16="http://schemas.microsoft.com/office/drawing/2014/main" id="{B2DFDECF-CB17-4E82-AA2A-D999CB89FFAC}"/>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5736" y="8666051"/>
            <a:ext cx="1945135" cy="32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4">
            <a:extLst>
              <a:ext uri="{FF2B5EF4-FFF2-40B4-BE49-F238E27FC236}">
                <a16:creationId xmlns:a16="http://schemas.microsoft.com/office/drawing/2014/main" id="{D7EC0F11-B031-43CE-9E17-A66ED5553B81}"/>
              </a:ext>
            </a:extLst>
          </p:cNvPr>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4766" y="9209700"/>
            <a:ext cx="2025741" cy="30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 name="Group 38">
            <a:extLst>
              <a:ext uri="{FF2B5EF4-FFF2-40B4-BE49-F238E27FC236}">
                <a16:creationId xmlns:a16="http://schemas.microsoft.com/office/drawing/2014/main" id="{3E22AEF8-EE64-4A16-B528-364353782A0B}"/>
              </a:ext>
            </a:extLst>
          </p:cNvPr>
          <p:cNvGrpSpPr>
            <a:grpSpLocks/>
          </p:cNvGrpSpPr>
          <p:nvPr/>
        </p:nvGrpSpPr>
        <p:grpSpPr bwMode="auto">
          <a:xfrm>
            <a:off x="217989" y="9200911"/>
            <a:ext cx="1862138" cy="435965"/>
            <a:chOff x="6750050" y="5199063"/>
            <a:chExt cx="2190750" cy="512827"/>
          </a:xfrm>
        </p:grpSpPr>
        <p:sp>
          <p:nvSpPr>
            <p:cNvPr id="133" name="Rectangle 132">
              <a:extLst>
                <a:ext uri="{FF2B5EF4-FFF2-40B4-BE49-F238E27FC236}">
                  <a16:creationId xmlns:a16="http://schemas.microsoft.com/office/drawing/2014/main" id="{5492BB61-9121-49E0-BB90-3D72D891429C}"/>
                </a:ext>
              </a:extLst>
            </p:cNvPr>
            <p:cNvSpPr/>
            <p:nvPr/>
          </p:nvSpPr>
          <p:spPr bwMode="auto">
            <a:xfrm>
              <a:off x="6750050" y="5199063"/>
              <a:ext cx="2184399" cy="512827"/>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38862">
              <a:spAutoFit/>
            </a:bodyPr>
            <a:lstStyle/>
            <a:p>
              <a:pPr eaLnBrk="0" hangingPunct="0">
                <a:tabLst>
                  <a:tab pos="-48578" algn="l"/>
                </a:tabLst>
                <a:defRPr/>
              </a:pPr>
              <a:r>
                <a:rPr lang="en-US" sz="850" baseline="30000" dirty="0">
                  <a:solidFill>
                    <a:schemeClr val="bg1">
                      <a:lumMod val="50000"/>
                    </a:schemeClr>
                  </a:solidFill>
                  <a:latin typeface="Arial" pitchFamily="34" charset="0"/>
                  <a:ea typeface="Times New Roman" pitchFamily="18" charset="0"/>
                  <a:cs typeface="Arial" pitchFamily="34" charset="0"/>
                </a:rPr>
                <a:t>1 </a:t>
              </a:r>
              <a:r>
                <a:rPr lang="en-US" sz="850" dirty="0">
                  <a:solidFill>
                    <a:schemeClr val="bg1">
                      <a:lumMod val="50000"/>
                    </a:schemeClr>
                  </a:solidFill>
                  <a:latin typeface="Arial" pitchFamily="34" charset="0"/>
                  <a:ea typeface="Times New Roman" pitchFamily="18" charset="0"/>
                  <a:cs typeface="Arial" pitchFamily="34" charset="0"/>
                </a:rPr>
                <a:t>Same shape on both sides. </a:t>
              </a:r>
            </a:p>
          </p:txBody>
        </p:sp>
        <p:sp>
          <p:nvSpPr>
            <p:cNvPr id="134" name="Rectangle 133">
              <a:extLst>
                <a:ext uri="{FF2B5EF4-FFF2-40B4-BE49-F238E27FC236}">
                  <a16:creationId xmlns:a16="http://schemas.microsoft.com/office/drawing/2014/main" id="{198819AD-8E63-4546-BD8D-793FB6888EDF}"/>
                </a:ext>
              </a:extLst>
            </p:cNvPr>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rPr>
                <a:t>Vocabulary</a:t>
              </a:r>
            </a:p>
          </p:txBody>
        </p:sp>
      </p:grpSp>
      <p:grpSp>
        <p:nvGrpSpPr>
          <p:cNvPr id="135" name="Group 134">
            <a:extLst>
              <a:ext uri="{FF2B5EF4-FFF2-40B4-BE49-F238E27FC236}">
                <a16:creationId xmlns:a16="http://schemas.microsoft.com/office/drawing/2014/main" id="{93ACD7C5-32FC-4634-A27D-B97151AA0C5F}"/>
              </a:ext>
            </a:extLst>
          </p:cNvPr>
          <p:cNvGrpSpPr/>
          <p:nvPr/>
        </p:nvGrpSpPr>
        <p:grpSpPr>
          <a:xfrm>
            <a:off x="233211" y="8057901"/>
            <a:ext cx="3187374" cy="1020931"/>
            <a:chOff x="169863" y="5034246"/>
            <a:chExt cx="3749852" cy="1201096"/>
          </a:xfrm>
        </p:grpSpPr>
        <p:grpSp>
          <p:nvGrpSpPr>
            <p:cNvPr id="136" name="Group 9">
              <a:extLst>
                <a:ext uri="{FF2B5EF4-FFF2-40B4-BE49-F238E27FC236}">
                  <a16:creationId xmlns:a16="http://schemas.microsoft.com/office/drawing/2014/main" id="{1A2A0F6E-C1BC-44B2-B6AC-2EF043EE0B35}"/>
                </a:ext>
              </a:extLst>
            </p:cNvPr>
            <p:cNvGrpSpPr>
              <a:grpSpLocks/>
            </p:cNvGrpSpPr>
            <p:nvPr/>
          </p:nvGrpSpPr>
          <p:grpSpPr bwMode="auto">
            <a:xfrm>
              <a:off x="169863" y="5034246"/>
              <a:ext cx="3749852" cy="1201096"/>
              <a:chOff x="236" y="2364"/>
              <a:chExt cx="2633" cy="753"/>
            </a:xfrm>
          </p:grpSpPr>
          <mc:AlternateContent xmlns:mc="http://schemas.openxmlformats.org/markup-compatibility/2006">
            <mc:Choice xmlns:a14="http://schemas.microsoft.com/office/drawing/2010/main" Requires="a14">
              <p:sp>
                <p:nvSpPr>
                  <p:cNvPr id="138" name="Text Box 10">
                    <a:extLst>
                      <a:ext uri="{FF2B5EF4-FFF2-40B4-BE49-F238E27FC236}">
                        <a16:creationId xmlns:a16="http://schemas.microsoft.com/office/drawing/2014/main" id="{242C267A-20AA-4062-8AE7-59C101C60B56}"/>
                      </a:ext>
                    </a:extLst>
                  </p:cNvPr>
                  <p:cNvSpPr txBox="1">
                    <a:spLocks noChangeArrowheads="1"/>
                  </p:cNvSpPr>
                  <p:nvPr/>
                </p:nvSpPr>
                <p:spPr bwMode="auto">
                  <a:xfrm>
                    <a:off x="240" y="2547"/>
                    <a:ext cx="2629" cy="570"/>
                  </a:xfrm>
                  <a:prstGeom prst="rect">
                    <a:avLst/>
                  </a:prstGeom>
                  <a:noFill/>
                  <a:ln w="19050">
                    <a:solidFill>
                      <a:srgbClr val="993366"/>
                    </a:solidFill>
                    <a:miter lim="800000"/>
                    <a:headEnd/>
                    <a:tailEnd/>
                  </a:ln>
                  <a:extLst>
                    <a:ext uri="{909E8E84-426E-40DD-AFC4-6F175D3DCCD1}">
                      <a14:hiddenFill>
                        <a:solidFill>
                          <a:srgbClr val="FFFFFF"/>
                        </a:solidFill>
                      </a14:hiddenFill>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105" dirty="0">
                        <a:latin typeface="Ink Free" panose="03080402000500000000" pitchFamily="66" charset="0"/>
                      </a:rPr>
                      <a:t>When the </a:t>
                    </a:r>
                    <a:r>
                      <a:rPr lang="en-US" altLang="en-US" sz="1105" b="1" i="1" dirty="0">
                        <a:latin typeface="Ink Free" panose="03080402000500000000" pitchFamily="66" charset="0"/>
                      </a:rPr>
                      <a:t>quadratic parent function </a:t>
                    </a:r>
                    <a:r>
                      <a:rPr lang="en-US" altLang="en-US" sz="1105" i="1" dirty="0">
                        <a:latin typeface="Ink Free" panose="03080402000500000000" pitchFamily="66" charset="0"/>
                      </a:rPr>
                      <a:t>f</a:t>
                    </a:r>
                    <a:r>
                      <a:rPr lang="en-US" altLang="en-US" sz="1105" dirty="0">
                        <a:latin typeface="Ink Free" panose="03080402000500000000" pitchFamily="66" charset="0"/>
                      </a:rPr>
                      <a:t>(</a:t>
                    </a:r>
                    <a:r>
                      <a:rPr lang="en-US" altLang="en-US" sz="1105" i="1" dirty="0">
                        <a:latin typeface="Ink Free" panose="03080402000500000000" pitchFamily="66" charset="0"/>
                      </a:rPr>
                      <a:t>x</a:t>
                    </a:r>
                    <a:r>
                      <a:rPr lang="en-US" altLang="en-US" sz="1105" dirty="0">
                        <a:latin typeface="Ink Free" panose="03080402000500000000" pitchFamily="66" charset="0"/>
                      </a:rPr>
                      <a:t>) = </a:t>
                    </a:r>
                    <a14:m>
                      <m:oMath xmlns:m="http://schemas.openxmlformats.org/officeDocument/2006/math">
                        <m:sSup>
                          <m:sSupPr>
                            <m:ctrlPr>
                              <a:rPr lang="en-US" altLang="en-US" sz="1105" i="1">
                                <a:latin typeface="Cambria Math" panose="02040503050406030204" pitchFamily="18" charset="0"/>
                              </a:rPr>
                            </m:ctrlPr>
                          </m:sSupPr>
                          <m:e>
                            <m:r>
                              <a:rPr lang="en-US" altLang="en-US" sz="1105" i="1">
                                <a:latin typeface="Cambria Math" panose="02040503050406030204" pitchFamily="18" charset="0"/>
                              </a:rPr>
                              <m:t>𝑥</m:t>
                            </m:r>
                          </m:e>
                          <m:sup>
                            <m:r>
                              <a:rPr lang="en-US" altLang="en-US" sz="1105" i="1">
                                <a:latin typeface="Cambria Math" panose="02040503050406030204" pitchFamily="18" charset="0"/>
                              </a:rPr>
                              <m:t>2</m:t>
                            </m:r>
                          </m:sup>
                        </m:sSup>
                      </m:oMath>
                    </a14:m>
                    <a:r>
                      <a:rPr lang="en-US" altLang="en-US" sz="1105" i="1" dirty="0">
                        <a:latin typeface="Ink Free" panose="03080402000500000000" pitchFamily="66" charset="0"/>
                      </a:rPr>
                      <a:t>  </a:t>
                    </a:r>
                  </a:p>
                  <a:p>
                    <a:pPr>
                      <a:spcBef>
                        <a:spcPct val="50000"/>
                      </a:spcBef>
                    </a:pPr>
                    <a:r>
                      <a:rPr lang="en-US" altLang="en-US" sz="1105" dirty="0">
                        <a:latin typeface="Ink Free" panose="03080402000500000000" pitchFamily="66" charset="0"/>
                      </a:rPr>
                      <a:t>is written in </a:t>
                    </a:r>
                    <a:r>
                      <a:rPr lang="en-US" altLang="en-US" sz="1105" dirty="0">
                        <a:effectLst>
                          <a:outerShdw blurRad="38100" dist="38100" dir="2700000" algn="tl">
                            <a:srgbClr val="000000">
                              <a:alpha val="43137"/>
                            </a:srgbClr>
                          </a:outerShdw>
                        </a:effectLst>
                        <a:latin typeface="Ink Free" panose="03080402000500000000" pitchFamily="66" charset="0"/>
                      </a:rPr>
                      <a:t>vertex form</a:t>
                    </a:r>
                    <a:r>
                      <a:rPr lang="en-US" altLang="en-US" sz="1105" dirty="0">
                        <a:latin typeface="Ink Free" panose="03080402000500000000" pitchFamily="66" charset="0"/>
                      </a:rPr>
                      <a:t>, </a:t>
                    </a:r>
                    <a:r>
                      <a:rPr lang="en-US" altLang="en-US" sz="1105" b="1" i="1" dirty="0">
                        <a:latin typeface="Ink Free" panose="03080402000500000000" pitchFamily="66" charset="0"/>
                      </a:rPr>
                      <a:t>y </a:t>
                    </a:r>
                    <a:r>
                      <a:rPr lang="en-US" altLang="en-US" sz="1105" b="1" dirty="0">
                        <a:latin typeface="Ink Free" panose="03080402000500000000" pitchFamily="66" charset="0"/>
                      </a:rPr>
                      <a:t>= </a:t>
                    </a:r>
                    <a:r>
                      <a:rPr lang="en-US" altLang="en-US" sz="1105" b="1" i="1" dirty="0">
                        <a:solidFill>
                          <a:srgbClr val="FF0000"/>
                        </a:solidFill>
                        <a:latin typeface="Ink Free" panose="03080402000500000000" pitchFamily="66" charset="0"/>
                      </a:rPr>
                      <a:t>a</a:t>
                    </a:r>
                    <a:r>
                      <a:rPr lang="en-US" altLang="en-US" sz="1105" b="1" dirty="0">
                        <a:latin typeface="Ink Free" panose="03080402000500000000" pitchFamily="66" charset="0"/>
                      </a:rPr>
                      <a:t>(</a:t>
                    </a:r>
                    <a:r>
                      <a:rPr lang="en-US" altLang="en-US" sz="1105" b="1" i="1" dirty="0">
                        <a:latin typeface="Ink Free" panose="03080402000500000000" pitchFamily="66" charset="0"/>
                      </a:rPr>
                      <a:t>x </a:t>
                    </a:r>
                    <a:r>
                      <a:rPr lang="en-US" altLang="en-US" sz="1105" b="1" dirty="0">
                        <a:latin typeface="Ink Free" panose="03080402000500000000" pitchFamily="66" charset="0"/>
                      </a:rPr>
                      <a:t>– </a:t>
                    </a:r>
                    <a:r>
                      <a:rPr lang="en-US" altLang="en-US" sz="1105" b="1" i="1" dirty="0">
                        <a:solidFill>
                          <a:schemeClr val="accent2"/>
                        </a:solidFill>
                        <a:latin typeface="Ink Free" panose="03080402000500000000" pitchFamily="66" charset="0"/>
                      </a:rPr>
                      <a:t>h</a:t>
                    </a:r>
                    <a:r>
                      <a:rPr lang="en-US" altLang="en-US" sz="1105" b="1" dirty="0">
                        <a:latin typeface="Ink Free" panose="03080402000500000000" pitchFamily="66" charset="0"/>
                      </a:rPr>
                      <a:t>) + </a:t>
                    </a:r>
                    <a:r>
                      <a:rPr lang="en-US" altLang="en-US" sz="1105" b="1" i="1" dirty="0">
                        <a:solidFill>
                          <a:srgbClr val="339933"/>
                        </a:solidFill>
                        <a:latin typeface="Ink Free" panose="03080402000500000000" pitchFamily="66" charset="0"/>
                      </a:rPr>
                      <a:t>k</a:t>
                    </a:r>
                    <a:r>
                      <a:rPr lang="en-US" altLang="en-US" sz="1105" b="1" dirty="0">
                        <a:latin typeface="Ink Free" panose="03080402000500000000" pitchFamily="66" charset="0"/>
                      </a:rPr>
                      <a:t>, </a:t>
                    </a:r>
                  </a:p>
                  <a:p>
                    <a:pPr>
                      <a:spcBef>
                        <a:spcPct val="50000"/>
                      </a:spcBef>
                    </a:pPr>
                    <a:r>
                      <a:rPr lang="en-US" altLang="en-US" sz="1105" i="1" dirty="0">
                        <a:solidFill>
                          <a:srgbClr val="FF0000"/>
                        </a:solidFill>
                        <a:latin typeface="Ink Free" panose="03080402000500000000" pitchFamily="66" charset="0"/>
                      </a:rPr>
                      <a:t>                           </a:t>
                    </a:r>
                    <a:r>
                      <a:rPr lang="en-US" altLang="en-US" sz="1105" b="1" i="1" dirty="0">
                        <a:solidFill>
                          <a:srgbClr val="FF0000"/>
                        </a:solidFill>
                        <a:latin typeface="Ink Free" panose="03080402000500000000" pitchFamily="66" charset="0"/>
                      </a:rPr>
                      <a:t>a </a:t>
                    </a:r>
                    <a:r>
                      <a:rPr lang="en-US" altLang="en-US" sz="1105" b="1" dirty="0">
                        <a:solidFill>
                          <a:srgbClr val="FF0000"/>
                        </a:solidFill>
                        <a:latin typeface="Ink Free" panose="03080402000500000000" pitchFamily="66" charset="0"/>
                      </a:rPr>
                      <a:t>= 1</a:t>
                    </a:r>
                    <a:r>
                      <a:rPr lang="en-US" altLang="en-US" sz="1105" b="1" dirty="0">
                        <a:latin typeface="Ink Free" panose="03080402000500000000" pitchFamily="66" charset="0"/>
                      </a:rPr>
                      <a:t>, </a:t>
                    </a:r>
                    <a:r>
                      <a:rPr lang="en-US" altLang="en-US" sz="1105" b="1" i="1" dirty="0">
                        <a:solidFill>
                          <a:srgbClr val="3333FF"/>
                        </a:solidFill>
                        <a:latin typeface="Ink Free" panose="03080402000500000000" pitchFamily="66" charset="0"/>
                      </a:rPr>
                      <a:t>h </a:t>
                    </a:r>
                    <a:r>
                      <a:rPr lang="en-US" altLang="en-US" sz="1105" b="1" dirty="0">
                        <a:solidFill>
                          <a:srgbClr val="3333FF"/>
                        </a:solidFill>
                        <a:latin typeface="Ink Free" panose="03080402000500000000" pitchFamily="66" charset="0"/>
                      </a:rPr>
                      <a:t>= 0</a:t>
                    </a:r>
                    <a:r>
                      <a:rPr lang="en-US" altLang="en-US" sz="1105" b="1" dirty="0">
                        <a:latin typeface="Ink Free" panose="03080402000500000000" pitchFamily="66" charset="0"/>
                      </a:rPr>
                      <a:t>, and </a:t>
                    </a:r>
                    <a:r>
                      <a:rPr lang="en-US" altLang="en-US" sz="1105" b="1" i="1" dirty="0">
                        <a:solidFill>
                          <a:srgbClr val="008000"/>
                        </a:solidFill>
                        <a:latin typeface="Ink Free" panose="03080402000500000000" pitchFamily="66" charset="0"/>
                      </a:rPr>
                      <a:t>k </a:t>
                    </a:r>
                    <a:r>
                      <a:rPr lang="en-US" altLang="en-US" sz="1105" b="1" dirty="0">
                        <a:solidFill>
                          <a:srgbClr val="008000"/>
                        </a:solidFill>
                        <a:latin typeface="Ink Free" panose="03080402000500000000" pitchFamily="66" charset="0"/>
                      </a:rPr>
                      <a:t>= 0.</a:t>
                    </a:r>
                  </a:p>
                </p:txBody>
              </p:sp>
            </mc:Choice>
            <mc:Fallback>
              <p:sp>
                <p:nvSpPr>
                  <p:cNvPr id="138" name="Text Box 10">
                    <a:extLst>
                      <a:ext uri="{FF2B5EF4-FFF2-40B4-BE49-F238E27FC236}">
                        <a16:creationId xmlns:a16="http://schemas.microsoft.com/office/drawing/2014/main" id="{242C267A-20AA-4062-8AE7-59C101C60B56}"/>
                      </a:ext>
                    </a:extLst>
                  </p:cNvPr>
                  <p:cNvSpPr txBox="1">
                    <a:spLocks noRot="1" noChangeAspect="1" noMove="1" noResize="1" noEditPoints="1" noAdjustHandles="1" noChangeArrowheads="1" noChangeShapeType="1" noTextEdit="1"/>
                  </p:cNvSpPr>
                  <p:nvPr/>
                </p:nvSpPr>
                <p:spPr bwMode="auto">
                  <a:xfrm>
                    <a:off x="240" y="2547"/>
                    <a:ext cx="2629" cy="570"/>
                  </a:xfrm>
                  <a:prstGeom prst="rect">
                    <a:avLst/>
                  </a:prstGeom>
                  <a:blipFill>
                    <a:blip r:embed="rId19"/>
                    <a:stretch>
                      <a:fillRect b="-3876"/>
                    </a:stretch>
                  </a:blipFill>
                  <a:ln w="1905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139" name="Text Box 11">
                <a:extLst>
                  <a:ext uri="{FF2B5EF4-FFF2-40B4-BE49-F238E27FC236}">
                    <a16:creationId xmlns:a16="http://schemas.microsoft.com/office/drawing/2014/main" id="{71C0DA8C-B6BF-4DC7-9842-A108DD184C0F}"/>
                  </a:ext>
                </a:extLst>
              </p:cNvPr>
              <p:cNvSpPr txBox="1">
                <a:spLocks noChangeArrowheads="1"/>
              </p:cNvSpPr>
              <p:nvPr/>
            </p:nvSpPr>
            <p:spPr bwMode="auto">
              <a:xfrm>
                <a:off x="236" y="2364"/>
                <a:ext cx="1728" cy="194"/>
              </a:xfrm>
              <a:prstGeom prst="rect">
                <a:avLst/>
              </a:prstGeom>
              <a:solidFill>
                <a:srgbClr val="800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105" b="1" dirty="0">
                    <a:solidFill>
                      <a:schemeClr val="bg1"/>
                    </a:solidFill>
                    <a:latin typeface="Verdana" panose="020B0604030504040204" pitchFamily="34" charset="0"/>
                  </a:rPr>
                  <a:t>Helpful Hint</a:t>
                </a:r>
                <a:endParaRPr lang="en-US" altLang="en-US" sz="1105" b="1" dirty="0">
                  <a:latin typeface="Verdana" panose="020B0604030504040204" pitchFamily="34" charset="0"/>
                </a:endParaRPr>
              </a:p>
            </p:txBody>
          </p:sp>
        </p:grpSp>
        <p:sp>
          <p:nvSpPr>
            <p:cNvPr id="137" name="Rectangle 1">
              <a:extLst>
                <a:ext uri="{FF2B5EF4-FFF2-40B4-BE49-F238E27FC236}">
                  <a16:creationId xmlns:a16="http://schemas.microsoft.com/office/drawing/2014/main" id="{8892AC3B-CDD2-4833-BC78-496E40CC422C}"/>
                </a:ext>
              </a:extLst>
            </p:cNvPr>
            <p:cNvSpPr>
              <a:spLocks noChangeArrowheads="1"/>
            </p:cNvSpPr>
            <p:nvPr/>
          </p:nvSpPr>
          <p:spPr bwMode="auto">
            <a:xfrm>
              <a:off x="2777047" y="5527238"/>
              <a:ext cx="298348" cy="26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850" dirty="0">
                  <a:latin typeface="Verdana" panose="020B0604030504040204" pitchFamily="34" charset="0"/>
                </a:rPr>
                <a:t>2</a:t>
              </a:r>
              <a:endParaRPr lang="en-US" altLang="en-US" sz="850" dirty="0"/>
            </a:p>
          </p:txBody>
        </p:sp>
      </p:grpSp>
      <p:sp>
        <p:nvSpPr>
          <p:cNvPr id="140" name="Rectangle 139">
            <a:extLst>
              <a:ext uri="{FF2B5EF4-FFF2-40B4-BE49-F238E27FC236}">
                <a16:creationId xmlns:a16="http://schemas.microsoft.com/office/drawing/2014/main" id="{346461EE-085A-458A-B496-4939804866B3}"/>
              </a:ext>
            </a:extLst>
          </p:cNvPr>
          <p:cNvSpPr/>
          <p:nvPr/>
        </p:nvSpPr>
        <p:spPr>
          <a:xfrm>
            <a:off x="3463449" y="9644201"/>
            <a:ext cx="662361" cy="307777"/>
          </a:xfrm>
          <a:prstGeom prst="rect">
            <a:avLst/>
          </a:prstGeom>
        </p:spPr>
        <p:txBody>
          <a:bodyPr wrap="none">
            <a:spAutoFit/>
          </a:bodyPr>
          <a:lstStyle/>
          <a:p>
            <a:r>
              <a:rPr lang="en-US" sz="1400" dirty="0">
                <a:latin typeface="Californian FB" panose="0207040306080B030204" pitchFamily="18" charset="0"/>
              </a:rPr>
              <a:t>Page: 1</a:t>
            </a:r>
            <a:endParaRPr lang="en-US" sz="1400" dirty="0"/>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7"/>
                                        </p:tgtEl>
                                        <p:attrNameLst>
                                          <p:attrName>style.visibility</p:attrName>
                                        </p:attrNameLst>
                                      </p:cBhvr>
                                      <p:to>
                                        <p:strVal val="visible"/>
                                      </p:to>
                                    </p:set>
                                    <p:anim calcmode="lin" valueType="num">
                                      <p:cBhvr additive="base">
                                        <p:cTn id="23" dur="500" fill="hold"/>
                                        <p:tgtEl>
                                          <p:spTgt spid="8197"/>
                                        </p:tgtEl>
                                        <p:attrNameLst>
                                          <p:attrName>ppt_x</p:attrName>
                                        </p:attrNameLst>
                                      </p:cBhvr>
                                      <p:tavLst>
                                        <p:tav tm="0">
                                          <p:val>
                                            <p:strVal val="#ppt_x"/>
                                          </p:val>
                                        </p:tav>
                                        <p:tav tm="100000">
                                          <p:val>
                                            <p:strVal val="#ppt_x"/>
                                          </p:val>
                                        </p:tav>
                                      </p:tavLst>
                                    </p:anim>
                                    <p:anim calcmode="lin" valueType="num">
                                      <p:cBhvr additive="base">
                                        <p:cTn id="2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fad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500"/>
                                        <p:tgtEl>
                                          <p:spTgt spid="1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4"/>
                                        </p:tgtEl>
                                        <p:attrNameLst>
                                          <p:attrName>style.visibility</p:attrName>
                                        </p:attrNameLst>
                                      </p:cBhvr>
                                      <p:to>
                                        <p:strVal val="visible"/>
                                      </p:to>
                                    </p:set>
                                    <p:animEffect transition="in" filter="fade">
                                      <p:cBhvr>
                                        <p:cTn id="54" dur="500"/>
                                        <p:tgtEl>
                                          <p:spTgt spid="1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fade">
                                      <p:cBhvr>
                                        <p:cTn id="59" dur="500"/>
                                        <p:tgtEl>
                                          <p:spTgt spid="1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5"/>
                                        </p:tgtEl>
                                        <p:attrNameLst>
                                          <p:attrName>style.visibility</p:attrName>
                                        </p:attrNameLst>
                                      </p:cBhvr>
                                      <p:to>
                                        <p:strVal val="visible"/>
                                      </p:to>
                                    </p:set>
                                    <p:animEffect transition="in" filter="fade">
                                      <p:cBhvr>
                                        <p:cTn id="64" dur="500"/>
                                        <p:tgtEl>
                                          <p:spTgt spid="13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500"/>
                                        <p:tgtEl>
                                          <p:spTgt spid="12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500"/>
                                        <p:tgtEl>
                                          <p:spTgt spid="1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30"/>
                                        </p:tgtEl>
                                        <p:attrNameLst>
                                          <p:attrName>style.visibility</p:attrName>
                                        </p:attrNameLst>
                                      </p:cBhvr>
                                      <p:to>
                                        <p:strVal val="visible"/>
                                      </p:to>
                                    </p:set>
                                    <p:animEffect transition="in" filter="fade">
                                      <p:cBhvr>
                                        <p:cTn id="79" dur="500"/>
                                        <p:tgtEl>
                                          <p:spTgt spid="1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31"/>
                                        </p:tgtEl>
                                        <p:attrNameLst>
                                          <p:attrName>style.visibility</p:attrName>
                                        </p:attrNameLst>
                                      </p:cBhvr>
                                      <p:to>
                                        <p:strVal val="visible"/>
                                      </p:to>
                                    </p:set>
                                    <p:animEffect transition="in" filter="fade">
                                      <p:cBhvr>
                                        <p:cTn id="84"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https://www.hunter-ed.com/images/graphics/muzzleloader_trajectory.gif">
            <a:extLst>
              <a:ext uri="{FF2B5EF4-FFF2-40B4-BE49-F238E27FC236}">
                <a16:creationId xmlns:a16="http://schemas.microsoft.com/office/drawing/2014/main" id="{197FADB8-1260-4E1F-8CB0-567E821BFEF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16" y="4198673"/>
            <a:ext cx="7497128" cy="200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69333CD-E58D-410A-BEF4-A5F14C68C023}"/>
              </a:ext>
            </a:extLst>
          </p:cNvPr>
          <p:cNvSpPr/>
          <p:nvPr/>
        </p:nvSpPr>
        <p:spPr>
          <a:xfrm>
            <a:off x="108438" y="286835"/>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dirty="0"/>
          </a:p>
        </p:txBody>
      </p:sp>
      <p:sp>
        <p:nvSpPr>
          <p:cNvPr id="5" name="Rectangle 126">
            <a:extLst>
              <a:ext uri="{FF2B5EF4-FFF2-40B4-BE49-F238E27FC236}">
                <a16:creationId xmlns:a16="http://schemas.microsoft.com/office/drawing/2014/main" id="{3B76A115-58A5-4811-A9E3-A32F49CDA1AC}"/>
              </a:ext>
            </a:extLst>
          </p:cNvPr>
          <p:cNvSpPr/>
          <p:nvPr/>
        </p:nvSpPr>
        <p:spPr>
          <a:xfrm>
            <a:off x="28824" y="182933"/>
            <a:ext cx="1474867" cy="21050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eaLnBrk="1" hangingPunct="1">
              <a:defRPr/>
            </a:pPr>
            <a:r>
              <a:rPr lang="en-US" sz="1020" b="1" dirty="0">
                <a:solidFill>
                  <a:schemeClr val="bg1"/>
                </a:solidFill>
                <a:latin typeface="Gill Sans MT" pitchFamily="34" charset="0"/>
              </a:rPr>
              <a:t>Relevance</a:t>
            </a:r>
          </a:p>
        </p:txBody>
      </p:sp>
      <p:sp>
        <p:nvSpPr>
          <p:cNvPr id="2" name="Rectangle 1">
            <a:extLst>
              <a:ext uri="{FF2B5EF4-FFF2-40B4-BE49-F238E27FC236}">
                <a16:creationId xmlns:a16="http://schemas.microsoft.com/office/drawing/2014/main" id="{6305627E-8559-4931-9BCB-1AB1E7D3A017}"/>
              </a:ext>
            </a:extLst>
          </p:cNvPr>
          <p:cNvSpPr/>
          <p:nvPr/>
        </p:nvSpPr>
        <p:spPr>
          <a:xfrm>
            <a:off x="54462" y="460618"/>
            <a:ext cx="7721124" cy="1292662"/>
          </a:xfrm>
          <a:prstGeom prst="rect">
            <a:avLst/>
          </a:prstGeom>
        </p:spPr>
        <p:txBody>
          <a:bodyPr>
            <a:spAutoFit/>
          </a:bodyPr>
          <a:lstStyle/>
          <a:p>
            <a:pPr>
              <a:defRPr/>
            </a:pPr>
            <a:r>
              <a:rPr lang="en-US" sz="1300" b="1" i="1" dirty="0">
                <a:solidFill>
                  <a:srgbClr val="C00000"/>
                </a:solidFill>
                <a:effectLst>
                  <a:outerShdw blurRad="38100" dist="38100" dir="2700000" algn="tl">
                    <a:srgbClr val="000000">
                      <a:alpha val="43137"/>
                    </a:srgbClr>
                  </a:outerShdw>
                </a:effectLst>
                <a:latin typeface="Californian FB" panose="0207040306080B030204" pitchFamily="18" charset="0"/>
              </a:rPr>
              <a:t>Quadratic functions </a:t>
            </a:r>
            <a:r>
              <a:rPr lang="en-US" sz="1300" dirty="0">
                <a:solidFill>
                  <a:srgbClr val="000000"/>
                </a:solidFill>
                <a:latin typeface="Californian FB" panose="0207040306080B030204" pitchFamily="18" charset="0"/>
              </a:rPr>
              <a:t>are more than algebraic curiosities—they are widely used in science, business, and engineering. The U-shape of a parabola can describe the trajectories of angry birds in a game, a bouncing ball, or be incorporated into structures like the parabolic reflectors that form the base of satellite dishes and car headlights. Quadratic functions help forecast business profit and loss, plot the course of moving objects, and assist in determining minimum and maximum values. Most of the objects we use every day, from cars to clocks, would not exist if someone, somewhere hadn't applied quadratic functions to their design.</a:t>
            </a:r>
            <a:endParaRPr lang="en-US" sz="1300" dirty="0">
              <a:latin typeface="Californian FB" panose="0207040306080B030204" pitchFamily="18" charset="0"/>
            </a:endParaRPr>
          </a:p>
        </p:txBody>
      </p:sp>
      <p:pic>
        <p:nvPicPr>
          <p:cNvPr id="30726" name="Picture 14" descr="http://w3.shorecrest.org/~Lisa_Peck/Physics/All_Projects/photojournal/shelby/straightup.gif">
            <a:extLst>
              <a:ext uri="{FF2B5EF4-FFF2-40B4-BE49-F238E27FC236}">
                <a16:creationId xmlns:a16="http://schemas.microsoft.com/office/drawing/2014/main" id="{82BBFA3A-4104-42EA-8F35-0FE27C3D8E9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883" y="2286610"/>
            <a:ext cx="3797141" cy="18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5799F0-BCAB-4E38-B3E1-D3C4F8C5EDE4}"/>
              </a:ext>
            </a:extLst>
          </p:cNvPr>
          <p:cNvPicPr>
            <a:picLocks noChangeAspect="1"/>
          </p:cNvPicPr>
          <p:nvPr/>
        </p:nvPicPr>
        <p:blipFill>
          <a:blip r:embed="rId4"/>
          <a:stretch>
            <a:fillRect/>
          </a:stretch>
        </p:blipFill>
        <p:spPr>
          <a:xfrm>
            <a:off x="3903169" y="2196205"/>
            <a:ext cx="3792415" cy="1883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Google Shape;157;p12">
            <a:extLst>
              <a:ext uri="{FF2B5EF4-FFF2-40B4-BE49-F238E27FC236}">
                <a16:creationId xmlns:a16="http://schemas.microsoft.com/office/drawing/2014/main" id="{0F5C974C-6225-4DF7-BFD6-56296DFBB052}"/>
              </a:ext>
            </a:extLst>
          </p:cNvPr>
          <p:cNvSpPr/>
          <p:nvPr/>
        </p:nvSpPr>
        <p:spPr>
          <a:xfrm rot="-5400000">
            <a:off x="2979260" y="3349831"/>
            <a:ext cx="1665305" cy="7539190"/>
          </a:xfrm>
          <a:prstGeom prst="round2SameRect">
            <a:avLst>
              <a:gd name="adj1" fmla="val 0"/>
              <a:gd name="adj2" fmla="val 5466"/>
            </a:avLst>
          </a:prstGeom>
          <a:solidFill>
            <a:srgbClr val="0171AB"/>
          </a:solidFill>
          <a:ln>
            <a:noFill/>
          </a:ln>
        </p:spPr>
        <p:txBody>
          <a:bodyPr spcFirstLastPara="1" wrap="square" lIns="64760" tIns="64760" rIns="64760" bIns="64760" anchor="ctr" anchorCtr="0">
            <a:noAutofit/>
          </a:bodyPr>
          <a:lstStyle/>
          <a:p>
            <a:pPr>
              <a:buSzPts val="1400"/>
            </a:pPr>
            <a:endParaRPr sz="992"/>
          </a:p>
        </p:txBody>
      </p:sp>
      <mc:AlternateContent xmlns:mc="http://schemas.openxmlformats.org/markup-compatibility/2006">
        <mc:Choice xmlns:a14="http://schemas.microsoft.com/office/drawing/2010/main" Requires="a14">
          <p:sp>
            <p:nvSpPr>
              <p:cNvPr id="9" name="Google Shape;158;p12">
                <a:extLst>
                  <a:ext uri="{FF2B5EF4-FFF2-40B4-BE49-F238E27FC236}">
                    <a16:creationId xmlns:a16="http://schemas.microsoft.com/office/drawing/2014/main" id="{C935A86B-6B89-4EDC-8D2E-6C7467474DC4}"/>
                  </a:ext>
                </a:extLst>
              </p:cNvPr>
              <p:cNvSpPr txBox="1"/>
              <p:nvPr/>
            </p:nvSpPr>
            <p:spPr>
              <a:xfrm>
                <a:off x="353254" y="6386092"/>
                <a:ext cx="7022513" cy="1094486"/>
              </a:xfrm>
              <a:prstGeom prst="rect">
                <a:avLst/>
              </a:prstGeom>
              <a:noFill/>
              <a:ln>
                <a:noFill/>
              </a:ln>
            </p:spPr>
            <p:txBody>
              <a:bodyPr spcFirstLastPara="1" wrap="square" lIns="33557" tIns="453387" rIns="0" bIns="33557" anchor="ctr" anchorCtr="0">
                <a:noAutofit/>
              </a:bodyPr>
              <a:lstStyle/>
              <a:p>
                <a:pPr>
                  <a:defRPr/>
                </a:pPr>
                <a:r>
                  <a:rPr lang="en-US" sz="2720" dirty="0">
                    <a:solidFill>
                      <a:schemeClr val="bg1"/>
                    </a:solidFill>
                    <a:latin typeface="Ink Free" panose="03080402000500000000" pitchFamily="66" charset="0"/>
                  </a:rPr>
                  <a:t>How do you graph a Quadratic Function of the </a:t>
                </a:r>
                <a14:m>
                  <m:oMath xmlns:m="http://schemas.openxmlformats.org/officeDocument/2006/math">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𝒇</m:t>
                    </m:r>
                    <m:d>
                      <m:dPr>
                        <m:ctrlP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ctrlPr>
                      </m:dPr>
                      <m:e>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𝒙</m:t>
                        </m:r>
                      </m:e>
                    </m:d>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𝒂</m:t>
                    </m:r>
                    <m:sSup>
                      <m:sSupPr>
                        <m:ctrlP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ctrlPr>
                      </m:sSupPr>
                      <m:e>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𝒙</m:t>
                        </m:r>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𝒉</m:t>
                        </m:r>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m:t>
                        </m:r>
                      </m:e>
                      <m:sup>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𝟐</m:t>
                        </m:r>
                      </m:sup>
                    </m:sSup>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m:t>
                    </m:r>
                    <m:r>
                      <a:rPr lang="en-US" sz="2720" b="1" i="1">
                        <a:solidFill>
                          <a:schemeClr val="bg1"/>
                        </a:solidFill>
                        <a:effectLst>
                          <a:outerShdw blurRad="38100" dist="38100" dir="2700000" algn="tl">
                            <a:srgbClr val="000000">
                              <a:alpha val="43137"/>
                            </a:srgbClr>
                          </a:outerShdw>
                        </a:effectLst>
                        <a:latin typeface="Cambria Math" panose="02040503050406030204" pitchFamily="18" charset="0"/>
                      </a:rPr>
                      <m:t>𝒌</m:t>
                    </m:r>
                  </m:oMath>
                </a14:m>
                <a:r>
                  <a:rPr lang="en-US" sz="2720" dirty="0">
                    <a:solidFill>
                      <a:schemeClr val="bg1"/>
                    </a:solidFill>
                    <a:latin typeface="Ink Free" panose="03080402000500000000" pitchFamily="66" charset="0"/>
                  </a:rPr>
                  <a:t>? </a:t>
                </a:r>
                <a:endParaRPr lang="en-US" sz="2720" b="1" dirty="0">
                  <a:solidFill>
                    <a:schemeClr val="bg1"/>
                  </a:solidFill>
                  <a:latin typeface="Ink Free" panose="03080402000500000000" pitchFamily="66" charset="0"/>
                </a:endParaRPr>
              </a:p>
            </p:txBody>
          </p:sp>
        </mc:Choice>
        <mc:Fallback>
          <p:sp>
            <p:nvSpPr>
              <p:cNvPr id="9" name="Google Shape;158;p12">
                <a:extLst>
                  <a:ext uri="{FF2B5EF4-FFF2-40B4-BE49-F238E27FC236}">
                    <a16:creationId xmlns:a16="http://schemas.microsoft.com/office/drawing/2014/main" id="{C935A86B-6B89-4EDC-8D2E-6C7467474DC4}"/>
                  </a:ext>
                </a:extLst>
              </p:cNvPr>
              <p:cNvSpPr txBox="1">
                <a:spLocks noRot="1" noChangeAspect="1" noMove="1" noResize="1" noEditPoints="1" noAdjustHandles="1" noChangeArrowheads="1" noChangeShapeType="1" noTextEdit="1"/>
              </p:cNvSpPr>
              <p:nvPr/>
            </p:nvSpPr>
            <p:spPr>
              <a:xfrm>
                <a:off x="353254" y="6386092"/>
                <a:ext cx="7022513" cy="1094486"/>
              </a:xfrm>
              <a:prstGeom prst="rect">
                <a:avLst/>
              </a:prstGeom>
              <a:blipFill>
                <a:blip r:embed="rId5"/>
                <a:stretch>
                  <a:fillRect l="-2517" r="-1042" b="-27933"/>
                </a:stretch>
              </a:blipFill>
              <a:ln>
                <a:noFill/>
              </a:ln>
            </p:spPr>
            <p:txBody>
              <a:bodyPr/>
              <a:lstStyle/>
              <a:p>
                <a:r>
                  <a:rPr lang="en-US">
                    <a:noFill/>
                  </a:rPr>
                  <a:t> </a:t>
                </a:r>
              </a:p>
            </p:txBody>
          </p:sp>
        </mc:Fallback>
      </mc:AlternateContent>
      <p:sp>
        <p:nvSpPr>
          <p:cNvPr id="10" name="Google Shape;159;p12">
            <a:extLst>
              <a:ext uri="{FF2B5EF4-FFF2-40B4-BE49-F238E27FC236}">
                <a16:creationId xmlns:a16="http://schemas.microsoft.com/office/drawing/2014/main" id="{D50D1A3B-CBF0-447D-ABB3-BF18259F20AB}"/>
              </a:ext>
            </a:extLst>
          </p:cNvPr>
          <p:cNvSpPr/>
          <p:nvPr/>
        </p:nvSpPr>
        <p:spPr>
          <a:xfrm rot="-5400000">
            <a:off x="-445616" y="7078034"/>
            <a:ext cx="1166135" cy="190266"/>
          </a:xfrm>
          <a:prstGeom prst="round2SameRect">
            <a:avLst>
              <a:gd name="adj1" fmla="val 0"/>
              <a:gd name="adj2" fmla="val 15814"/>
            </a:avLst>
          </a:prstGeom>
          <a:solidFill>
            <a:srgbClr val="FFFFFF"/>
          </a:solidFill>
          <a:ln>
            <a:noFill/>
          </a:ln>
          <a:effectLst>
            <a:outerShdw blurRad="50800" algn="ctr" rotWithShape="0">
              <a:srgbClr val="000000">
                <a:alpha val="40000"/>
              </a:srgbClr>
            </a:outerShdw>
          </a:effectLst>
        </p:spPr>
        <p:txBody>
          <a:bodyPr spcFirstLastPara="1" wrap="square" lIns="64760" tIns="33557" rIns="64760" bIns="33557" anchor="t" anchorCtr="0">
            <a:noAutofit/>
          </a:bodyPr>
          <a:lstStyle/>
          <a:p>
            <a:pPr>
              <a:buSzPts val="1000"/>
            </a:pPr>
            <a:r>
              <a:rPr lang="en-US" sz="708" b="1" dirty="0">
                <a:solidFill>
                  <a:srgbClr val="0171AB"/>
                </a:solidFill>
                <a:latin typeface="Century Gothic"/>
                <a:ea typeface="Century Gothic"/>
                <a:cs typeface="Century Gothic"/>
                <a:sym typeface="Century Gothic"/>
              </a:rPr>
              <a:t>SUMMARY CLOSURE</a:t>
            </a:r>
            <a:endParaRPr sz="992" dirty="0"/>
          </a:p>
        </p:txBody>
      </p:sp>
      <p:sp>
        <p:nvSpPr>
          <p:cNvPr id="11" name="Rectangle 4">
            <a:extLst>
              <a:ext uri="{FF2B5EF4-FFF2-40B4-BE49-F238E27FC236}">
                <a16:creationId xmlns:a16="http://schemas.microsoft.com/office/drawing/2014/main" id="{CD5DC735-CBEC-482D-8525-FD5776F35203}"/>
              </a:ext>
            </a:extLst>
          </p:cNvPr>
          <p:cNvSpPr>
            <a:spLocks noChangeArrowheads="1"/>
          </p:cNvSpPr>
          <p:nvPr/>
        </p:nvSpPr>
        <p:spPr bwMode="auto">
          <a:xfrm>
            <a:off x="42317" y="8153597"/>
            <a:ext cx="7383743"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040" b="1" dirty="0">
                <a:latin typeface="Handlee" panose="02000000000000000000" pitchFamily="2" charset="0"/>
              </a:rPr>
              <a:t>To obtain the graph using vertex form, you ______________ _________________________________________________________________.</a:t>
            </a:r>
          </a:p>
        </p:txBody>
      </p:sp>
      <p:sp>
        <p:nvSpPr>
          <p:cNvPr id="12" name="Rectangle 11">
            <a:extLst>
              <a:ext uri="{FF2B5EF4-FFF2-40B4-BE49-F238E27FC236}">
                <a16:creationId xmlns:a16="http://schemas.microsoft.com/office/drawing/2014/main" id="{98FDBD58-27D4-45FD-BECB-8A21E913E019}"/>
              </a:ext>
            </a:extLst>
          </p:cNvPr>
          <p:cNvSpPr/>
          <p:nvPr/>
        </p:nvSpPr>
        <p:spPr>
          <a:xfrm>
            <a:off x="353254" y="6408998"/>
            <a:ext cx="1931939" cy="369332"/>
          </a:xfrm>
          <a:prstGeom prst="rect">
            <a:avLst/>
          </a:prstGeom>
        </p:spPr>
        <p:txBody>
          <a:bodyPr wrap="none">
            <a:spAutoFit/>
          </a:bodyPr>
          <a:lstStyle/>
          <a:p>
            <a:r>
              <a:rPr lang="en-US" dirty="0">
                <a:solidFill>
                  <a:schemeClr val="bg1"/>
                </a:solidFill>
                <a:latin typeface="Berlin Sans FB" panose="020B0604020202020204" pitchFamily="34" charset="0"/>
              </a:rPr>
              <a:t>Essential Question:</a:t>
            </a:r>
          </a:p>
        </p:txBody>
      </p:sp>
      <p:sp>
        <p:nvSpPr>
          <p:cNvPr id="13" name="Rectangle 12">
            <a:extLst>
              <a:ext uri="{FF2B5EF4-FFF2-40B4-BE49-F238E27FC236}">
                <a16:creationId xmlns:a16="http://schemas.microsoft.com/office/drawing/2014/main" id="{A44DB856-BADF-43A6-9F86-312479DEAC18}"/>
              </a:ext>
            </a:extLst>
          </p:cNvPr>
          <p:cNvSpPr/>
          <p:nvPr/>
        </p:nvSpPr>
        <p:spPr>
          <a:xfrm>
            <a:off x="3357322" y="9693826"/>
            <a:ext cx="753732" cy="307777"/>
          </a:xfrm>
          <a:prstGeom prst="rect">
            <a:avLst/>
          </a:prstGeom>
        </p:spPr>
        <p:txBody>
          <a:bodyPr wrap="none">
            <a:spAutoFit/>
          </a:bodyPr>
          <a:lstStyle/>
          <a:p>
            <a:r>
              <a:rPr lang="en-US" sz="1400" dirty="0">
                <a:latin typeface="Californian FB" panose="0207040306080B030204" pitchFamily="18" charset="0"/>
              </a:rPr>
              <a:t>Page: 10</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1000"/>
                                        <p:tgtEl>
                                          <p:spTgt spid="30726"/>
                                        </p:tgtEl>
                                      </p:cBhvr>
                                    </p:animEffect>
                                    <p:anim calcmode="lin" valueType="num">
                                      <p:cBhvr>
                                        <p:cTn id="8" dur="1000" fill="hold"/>
                                        <p:tgtEl>
                                          <p:spTgt spid="30726"/>
                                        </p:tgtEl>
                                        <p:attrNameLst>
                                          <p:attrName>ppt_x</p:attrName>
                                        </p:attrNameLst>
                                      </p:cBhvr>
                                      <p:tavLst>
                                        <p:tav tm="0">
                                          <p:val>
                                            <p:strVal val="#ppt_x"/>
                                          </p:val>
                                        </p:tav>
                                        <p:tav tm="100000">
                                          <p:val>
                                            <p:strVal val="#ppt_x"/>
                                          </p:val>
                                        </p:tav>
                                      </p:tavLst>
                                    </p:anim>
                                    <p:anim calcmode="lin" valueType="num">
                                      <p:cBhvr>
                                        <p:cTn id="9" dur="1000" fill="hold"/>
                                        <p:tgtEl>
                                          <p:spTgt spid="3072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0722"/>
                                        </p:tgtEl>
                                        <p:attrNameLst>
                                          <p:attrName>style.visibility</p:attrName>
                                        </p:attrNameLst>
                                      </p:cBhvr>
                                      <p:to>
                                        <p:strVal val="visible"/>
                                      </p:to>
                                    </p:set>
                                    <p:anim calcmode="lin" valueType="num">
                                      <p:cBhvr additive="base">
                                        <p:cTn id="20" dur="500" fill="hold"/>
                                        <p:tgtEl>
                                          <p:spTgt spid="30722"/>
                                        </p:tgtEl>
                                        <p:attrNameLst>
                                          <p:attrName>ppt_x</p:attrName>
                                        </p:attrNameLst>
                                      </p:cBhvr>
                                      <p:tavLst>
                                        <p:tav tm="0">
                                          <p:val>
                                            <p:strVal val="#ppt_x"/>
                                          </p:val>
                                        </p:tav>
                                        <p:tav tm="100000">
                                          <p:val>
                                            <p:strVal val="#ppt_x"/>
                                          </p:val>
                                        </p:tav>
                                      </p:tavLst>
                                    </p:anim>
                                    <p:anim calcmode="lin" valueType="num">
                                      <p:cBhvr additive="base">
                                        <p:cTn id="21" dur="500" fill="hold"/>
                                        <p:tgtEl>
                                          <p:spTgt spid="30722"/>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65"/>
          <p:cNvGrpSpPr>
            <a:grpSpLocks/>
          </p:cNvGrpSpPr>
          <p:nvPr/>
        </p:nvGrpSpPr>
        <p:grpSpPr bwMode="auto">
          <a:xfrm>
            <a:off x="175366" y="1264100"/>
            <a:ext cx="7383780" cy="33735"/>
            <a:chOff x="312862" y="969963"/>
            <a:chExt cx="8471606" cy="39687"/>
          </a:xfrm>
        </p:grpSpPr>
        <p:cxnSp>
          <p:nvCxnSpPr>
            <p:cNvPr id="194" name="Straight Connector 193"/>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110596" y="187299"/>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55" name="Rectangle 130"/>
          <p:cNvSpPr/>
          <p:nvPr/>
        </p:nvSpPr>
        <p:spPr>
          <a:xfrm>
            <a:off x="30982" y="91494"/>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grpSp>
        <p:nvGrpSpPr>
          <p:cNvPr id="24" name="Group 23">
            <a:extLst>
              <a:ext uri="{FF2B5EF4-FFF2-40B4-BE49-F238E27FC236}">
                <a16:creationId xmlns:a16="http://schemas.microsoft.com/office/drawing/2014/main" id="{836D4D21-0F87-4759-BF8B-6955994A6C14}"/>
              </a:ext>
            </a:extLst>
          </p:cNvPr>
          <p:cNvGrpSpPr/>
          <p:nvPr/>
        </p:nvGrpSpPr>
        <p:grpSpPr>
          <a:xfrm>
            <a:off x="5506746" y="135393"/>
            <a:ext cx="2610928" cy="1106845"/>
            <a:chOff x="6442075" y="50058"/>
            <a:chExt cx="3071680" cy="1302171"/>
          </a:xfrm>
        </p:grpSpPr>
        <p:grpSp>
          <p:nvGrpSpPr>
            <p:cNvPr id="1034" name="Group 34"/>
            <p:cNvGrpSpPr>
              <a:grpSpLocks/>
            </p:cNvGrpSpPr>
            <p:nvPr/>
          </p:nvGrpSpPr>
          <p:grpSpPr bwMode="auto">
            <a:xfrm>
              <a:off x="7145339" y="50058"/>
              <a:ext cx="1789112" cy="1302171"/>
              <a:chOff x="6870701" y="46754"/>
              <a:chExt cx="1831293" cy="1024426"/>
            </a:xfrm>
          </p:grpSpPr>
          <p:grpSp>
            <p:nvGrpSpPr>
              <p:cNvPr id="1222" name="Group 10"/>
              <p:cNvGrpSpPr>
                <a:grpSpLocks/>
              </p:cNvGrpSpPr>
              <p:nvPr/>
            </p:nvGrpSpPr>
            <p:grpSpPr bwMode="auto">
              <a:xfrm>
                <a:off x="6870701" y="119063"/>
                <a:ext cx="1831293" cy="952117"/>
                <a:chOff x="4608031" y="916236"/>
                <a:chExt cx="4491350" cy="3459030"/>
              </a:xfrm>
            </p:grpSpPr>
            <p:sp>
              <p:nvSpPr>
                <p:cNvPr id="46" name="Rectangle 3"/>
                <p:cNvSpPr/>
                <p:nvPr/>
              </p:nvSpPr>
              <p:spPr>
                <a:xfrm>
                  <a:off x="4608031" y="999995"/>
                  <a:ext cx="4491350" cy="3375271"/>
                </a:xfrm>
                <a:custGeom>
                  <a:avLst/>
                  <a:gdLst>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 name="connsiteX0" fmla="*/ 0 w 3849703"/>
                    <a:gd name="connsiteY0" fmla="*/ 0 h 3036386"/>
                    <a:gd name="connsiteX1" fmla="*/ 3849703 w 3849703"/>
                    <a:gd name="connsiteY1" fmla="*/ 0 h 3036386"/>
                    <a:gd name="connsiteX2" fmla="*/ 3849703 w 3849703"/>
                    <a:gd name="connsiteY2" fmla="*/ 3036386 h 3036386"/>
                    <a:gd name="connsiteX3" fmla="*/ 0 w 3849703"/>
                    <a:gd name="connsiteY3" fmla="*/ 3036386 h 3036386"/>
                    <a:gd name="connsiteX4" fmla="*/ 0 w 3849703"/>
                    <a:gd name="connsiteY4" fmla="*/ 0 h 3036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9703" h="3036386">
                      <a:moveTo>
                        <a:pt x="0" y="0"/>
                      </a:moveTo>
                      <a:cubicBezTo>
                        <a:pt x="1421020" y="300625"/>
                        <a:pt x="2416156" y="288099"/>
                        <a:pt x="3849703" y="0"/>
                      </a:cubicBezTo>
                      <a:cubicBezTo>
                        <a:pt x="3486448" y="1112337"/>
                        <a:pt x="3661812" y="2237200"/>
                        <a:pt x="3849703" y="3036386"/>
                      </a:cubicBezTo>
                      <a:cubicBezTo>
                        <a:pt x="2516364" y="2911126"/>
                        <a:pt x="1045239" y="2961230"/>
                        <a:pt x="0" y="3036386"/>
                      </a:cubicBezTo>
                      <a:cubicBezTo>
                        <a:pt x="62630" y="1999206"/>
                        <a:pt x="125261" y="1325280"/>
                        <a:pt x="0" y="0"/>
                      </a:cubicBezTo>
                      <a:close/>
                    </a:path>
                  </a:pathLst>
                </a:custGeom>
                <a:solidFill>
                  <a:schemeClr val="tx1">
                    <a:alpha val="57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7" name="Rectangle 21"/>
                <p:cNvSpPr/>
                <p:nvPr/>
              </p:nvSpPr>
              <p:spPr>
                <a:xfrm>
                  <a:off x="4608031" y="916083"/>
                  <a:ext cx="3993176" cy="2894183"/>
                </a:xfrm>
                <a:custGeom>
                  <a:avLst/>
                  <a:gdLst>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 name="connsiteX0" fmla="*/ 0 w 2148868"/>
                    <a:gd name="connsiteY0" fmla="*/ 0 h 1694881"/>
                    <a:gd name="connsiteX1" fmla="*/ 2148868 w 2148868"/>
                    <a:gd name="connsiteY1" fmla="*/ 0 h 1694881"/>
                    <a:gd name="connsiteX2" fmla="*/ 2148868 w 2148868"/>
                    <a:gd name="connsiteY2" fmla="*/ 1694881 h 1694881"/>
                    <a:gd name="connsiteX3" fmla="*/ 0 w 2148868"/>
                    <a:gd name="connsiteY3" fmla="*/ 1694881 h 1694881"/>
                    <a:gd name="connsiteX4" fmla="*/ 0 w 2148868"/>
                    <a:gd name="connsiteY4" fmla="*/ 0 h 16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868" h="1694881">
                      <a:moveTo>
                        <a:pt x="0" y="0"/>
                      </a:moveTo>
                      <a:lnTo>
                        <a:pt x="2148868" y="0"/>
                      </a:lnTo>
                      <a:cubicBezTo>
                        <a:pt x="2134580" y="564960"/>
                        <a:pt x="2135533" y="1048958"/>
                        <a:pt x="2148868" y="1694881"/>
                      </a:cubicBezTo>
                      <a:cubicBezTo>
                        <a:pt x="1440199" y="1672021"/>
                        <a:pt x="716289" y="1664401"/>
                        <a:pt x="0" y="1694881"/>
                      </a:cubicBezTo>
                      <a:cubicBezTo>
                        <a:pt x="7620" y="1129921"/>
                        <a:pt x="15240" y="564960"/>
                        <a:pt x="0" y="0"/>
                      </a:cubicBezTo>
                      <a:close/>
                    </a:path>
                  </a:pathLst>
                </a:custGeom>
                <a:gradFill flip="none" rotWithShape="1">
                  <a:gsLst>
                    <a:gs pos="17000">
                      <a:srgbClr val="FAF9D6"/>
                    </a:gs>
                    <a:gs pos="50000">
                      <a:srgbClr val="FFFEE2"/>
                    </a:gs>
                    <a:gs pos="88000">
                      <a:srgbClr val="FEFDC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grpSp>
          <p:sp>
            <p:nvSpPr>
              <p:cNvPr id="42" name="Tape"/>
              <p:cNvSpPr/>
              <p:nvPr/>
            </p:nvSpPr>
            <p:spPr bwMode="auto">
              <a:xfrm rot="5400000">
                <a:off x="7523098" y="-152402"/>
                <a:ext cx="134889" cy="533201"/>
              </a:xfrm>
              <a:custGeom>
                <a:avLst/>
                <a:gdLst>
                  <a:gd name="connsiteX0" fmla="*/ 0 w 234247"/>
                  <a:gd name="connsiteY0" fmla="*/ 0 h 920626"/>
                  <a:gd name="connsiteX1" fmla="*/ 234247 w 234247"/>
                  <a:gd name="connsiteY1" fmla="*/ 0 h 920626"/>
                  <a:gd name="connsiteX2" fmla="*/ 234247 w 234247"/>
                  <a:gd name="connsiteY2" fmla="*/ 920626 h 920626"/>
                  <a:gd name="connsiteX3" fmla="*/ 0 w 234247"/>
                  <a:gd name="connsiteY3" fmla="*/ 920626 h 920626"/>
                  <a:gd name="connsiteX4" fmla="*/ 0 w 234247"/>
                  <a:gd name="connsiteY4" fmla="*/ 0 h 920626"/>
                  <a:gd name="connsiteX0" fmla="*/ 0 w 234247"/>
                  <a:gd name="connsiteY0" fmla="*/ 0 h 920626"/>
                  <a:gd name="connsiteX1" fmla="*/ 62185 w 234247"/>
                  <a:gd name="connsiteY1" fmla="*/ 4637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234247 w 234247"/>
                  <a:gd name="connsiteY2" fmla="*/ 0 h 920626"/>
                  <a:gd name="connsiteX3" fmla="*/ 234247 w 234247"/>
                  <a:gd name="connsiteY3" fmla="*/ 920626 h 920626"/>
                  <a:gd name="connsiteX4" fmla="*/ 0 w 234247"/>
                  <a:gd name="connsiteY4" fmla="*/ 920626 h 920626"/>
                  <a:gd name="connsiteX5" fmla="*/ 0 w 234247"/>
                  <a:gd name="connsiteY5" fmla="*/ 0 h 920626"/>
                  <a:gd name="connsiteX0" fmla="*/ 0 w 234247"/>
                  <a:gd name="connsiteY0" fmla="*/ 0 h 920626"/>
                  <a:gd name="connsiteX1" fmla="*/ 62185 w 234247"/>
                  <a:gd name="connsiteY1" fmla="*/ 26860 h 920626"/>
                  <a:gd name="connsiteX2" fmla="*/ 138385 w 234247"/>
                  <a:gd name="connsiteY2" fmla="*/ 14162 h 920626"/>
                  <a:gd name="connsiteX3" fmla="*/ 234247 w 234247"/>
                  <a:gd name="connsiteY3" fmla="*/ 0 h 920626"/>
                  <a:gd name="connsiteX4" fmla="*/ 234247 w 234247"/>
                  <a:gd name="connsiteY4" fmla="*/ 920626 h 920626"/>
                  <a:gd name="connsiteX5" fmla="*/ 0 w 234247"/>
                  <a:gd name="connsiteY5" fmla="*/ 920626 h 920626"/>
                  <a:gd name="connsiteX6" fmla="*/ 0 w 234247"/>
                  <a:gd name="connsiteY6" fmla="*/ 0 h 920626"/>
                  <a:gd name="connsiteX0" fmla="*/ 0 w 234247"/>
                  <a:gd name="connsiteY0" fmla="*/ 8066 h 928692"/>
                  <a:gd name="connsiteX1" fmla="*/ 62185 w 234247"/>
                  <a:gd name="connsiteY1" fmla="*/ 34926 h 928692"/>
                  <a:gd name="connsiteX2" fmla="*/ 112988 w 234247"/>
                  <a:gd name="connsiteY2" fmla="*/ 0 h 928692"/>
                  <a:gd name="connsiteX3" fmla="*/ 234247 w 234247"/>
                  <a:gd name="connsiteY3" fmla="*/ 8066 h 928692"/>
                  <a:gd name="connsiteX4" fmla="*/ 234247 w 234247"/>
                  <a:gd name="connsiteY4" fmla="*/ 928692 h 928692"/>
                  <a:gd name="connsiteX5" fmla="*/ 0 w 234247"/>
                  <a:gd name="connsiteY5" fmla="*/ 928692 h 928692"/>
                  <a:gd name="connsiteX6" fmla="*/ 0 w 234247"/>
                  <a:gd name="connsiteY6" fmla="*/ 8066 h 928692"/>
                  <a:gd name="connsiteX0" fmla="*/ 0 w 234247"/>
                  <a:gd name="connsiteY0" fmla="*/ 8066 h 928692"/>
                  <a:gd name="connsiteX1" fmla="*/ 62185 w 234247"/>
                  <a:gd name="connsiteY1" fmla="*/ 34926 h 928692"/>
                  <a:gd name="connsiteX2" fmla="*/ 112988 w 234247"/>
                  <a:gd name="connsiteY2" fmla="*/ 0 h 928692"/>
                  <a:gd name="connsiteX3" fmla="*/ 179660 w 234247"/>
                  <a:gd name="connsiteY3" fmla="*/ 3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2185 w 234247"/>
                  <a:gd name="connsiteY1" fmla="*/ 34926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88 w 234247"/>
                  <a:gd name="connsiteY3" fmla="*/ 19051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47"/>
                  <a:gd name="connsiteY0" fmla="*/ 8066 h 928692"/>
                  <a:gd name="connsiteX1" fmla="*/ 65360 w 234247"/>
                  <a:gd name="connsiteY1" fmla="*/ 19049 h 928692"/>
                  <a:gd name="connsiteX2" fmla="*/ 112988 w 234247"/>
                  <a:gd name="connsiteY2" fmla="*/ 0 h 928692"/>
                  <a:gd name="connsiteX3" fmla="*/ 176491 w 234247"/>
                  <a:gd name="connsiteY3" fmla="*/ 6349 h 928692"/>
                  <a:gd name="connsiteX4" fmla="*/ 234247 w 234247"/>
                  <a:gd name="connsiteY4" fmla="*/ 8066 h 928692"/>
                  <a:gd name="connsiteX5" fmla="*/ 234247 w 234247"/>
                  <a:gd name="connsiteY5" fmla="*/ 928692 h 928692"/>
                  <a:gd name="connsiteX6" fmla="*/ 0 w 234247"/>
                  <a:gd name="connsiteY6" fmla="*/ 928692 h 928692"/>
                  <a:gd name="connsiteX7" fmla="*/ 0 w 234247"/>
                  <a:gd name="connsiteY7" fmla="*/ 8066 h 928692"/>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0 w 234250"/>
                  <a:gd name="connsiteY6" fmla="*/ 930154 h 930154"/>
                  <a:gd name="connsiteX7" fmla="*/ 0 w 234250"/>
                  <a:gd name="connsiteY7" fmla="*/ 9528 h 930154"/>
                  <a:gd name="connsiteX0" fmla="*/ 0 w 234250"/>
                  <a:gd name="connsiteY0" fmla="*/ 9528 h 931740"/>
                  <a:gd name="connsiteX1" fmla="*/ 65360 w 234250"/>
                  <a:gd name="connsiteY1" fmla="*/ 20511 h 931740"/>
                  <a:gd name="connsiteX2" fmla="*/ 112988 w 234250"/>
                  <a:gd name="connsiteY2" fmla="*/ 1462 h 931740"/>
                  <a:gd name="connsiteX3" fmla="*/ 176491 w 234250"/>
                  <a:gd name="connsiteY3" fmla="*/ 7811 h 931740"/>
                  <a:gd name="connsiteX4" fmla="*/ 234250 w 234250"/>
                  <a:gd name="connsiteY4" fmla="*/ 0 h 931740"/>
                  <a:gd name="connsiteX5" fmla="*/ 234247 w 234250"/>
                  <a:gd name="connsiteY5" fmla="*/ 930154 h 931740"/>
                  <a:gd name="connsiteX6" fmla="*/ 43134 w 234250"/>
                  <a:gd name="connsiteY6" fmla="*/ 931740 h 931740"/>
                  <a:gd name="connsiteX7" fmla="*/ 0 w 234250"/>
                  <a:gd name="connsiteY7" fmla="*/ 930154 h 931740"/>
                  <a:gd name="connsiteX8" fmla="*/ 0 w 234250"/>
                  <a:gd name="connsiteY8" fmla="*/ 9528 h 931740"/>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43134 w 234250"/>
                  <a:gd name="connsiteY6" fmla="*/ 922215 h 930154"/>
                  <a:gd name="connsiteX7" fmla="*/ 0 w 234250"/>
                  <a:gd name="connsiteY7" fmla="*/ 930154 h 930154"/>
                  <a:gd name="connsiteX8" fmla="*/ 0 w 234250"/>
                  <a:gd name="connsiteY8"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84409 w 234250"/>
                  <a:gd name="connsiteY6" fmla="*/ 925390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93934 w 234250"/>
                  <a:gd name="connsiteY6" fmla="*/ 928565 h 930154"/>
                  <a:gd name="connsiteX7" fmla="*/ 43134 w 234250"/>
                  <a:gd name="connsiteY7" fmla="*/ 922215 h 930154"/>
                  <a:gd name="connsiteX8" fmla="*/ 0 w 234250"/>
                  <a:gd name="connsiteY8" fmla="*/ 930154 h 930154"/>
                  <a:gd name="connsiteX9" fmla="*/ 0 w 234250"/>
                  <a:gd name="connsiteY9"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29359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9978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89978 w 234250"/>
                  <a:gd name="connsiteY7" fmla="*/ 924596 h 930154"/>
                  <a:gd name="connsiteX8" fmla="*/ 147115 w 234250"/>
                  <a:gd name="connsiteY8" fmla="*/ 919834 h 930154"/>
                  <a:gd name="connsiteX9" fmla="*/ 93934 w 234250"/>
                  <a:gd name="connsiteY9" fmla="*/ 928565 h 930154"/>
                  <a:gd name="connsiteX10" fmla="*/ 43134 w 234250"/>
                  <a:gd name="connsiteY10" fmla="*/ 922215 h 930154"/>
                  <a:gd name="connsiteX11" fmla="*/ 0 w 234250"/>
                  <a:gd name="connsiteY11" fmla="*/ 930154 h 930154"/>
                  <a:gd name="connsiteX12" fmla="*/ 0 w 234250"/>
                  <a:gd name="connsiteY12"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206647 w 234250"/>
                  <a:gd name="connsiteY6" fmla="*/ 924596 h 930154"/>
                  <a:gd name="connsiteX7" fmla="*/ 147115 w 234250"/>
                  <a:gd name="connsiteY7" fmla="*/ 919834 h 930154"/>
                  <a:gd name="connsiteX8" fmla="*/ 93934 w 234250"/>
                  <a:gd name="connsiteY8" fmla="*/ 928565 h 930154"/>
                  <a:gd name="connsiteX9" fmla="*/ 43134 w 234250"/>
                  <a:gd name="connsiteY9" fmla="*/ 922215 h 930154"/>
                  <a:gd name="connsiteX10" fmla="*/ 0 w 234250"/>
                  <a:gd name="connsiteY10" fmla="*/ 930154 h 930154"/>
                  <a:gd name="connsiteX11" fmla="*/ 0 w 234250"/>
                  <a:gd name="connsiteY11"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47115 w 234250"/>
                  <a:gd name="connsiteY6" fmla="*/ 919834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0154"/>
                  <a:gd name="connsiteX1" fmla="*/ 65360 w 234250"/>
                  <a:gd name="connsiteY1" fmla="*/ 20511 h 930154"/>
                  <a:gd name="connsiteX2" fmla="*/ 112988 w 234250"/>
                  <a:gd name="connsiteY2" fmla="*/ 1462 h 930154"/>
                  <a:gd name="connsiteX3" fmla="*/ 176491 w 234250"/>
                  <a:gd name="connsiteY3" fmla="*/ 7811 h 930154"/>
                  <a:gd name="connsiteX4" fmla="*/ 234250 w 234250"/>
                  <a:gd name="connsiteY4" fmla="*/ 0 h 930154"/>
                  <a:gd name="connsiteX5" fmla="*/ 234247 w 234250"/>
                  <a:gd name="connsiteY5" fmla="*/ 930154 h 930154"/>
                  <a:gd name="connsiteX6" fmla="*/ 180452 w 234250"/>
                  <a:gd name="connsiteY6" fmla="*/ 917452 h 930154"/>
                  <a:gd name="connsiteX7" fmla="*/ 93934 w 234250"/>
                  <a:gd name="connsiteY7" fmla="*/ 928565 h 930154"/>
                  <a:gd name="connsiteX8" fmla="*/ 43134 w 234250"/>
                  <a:gd name="connsiteY8" fmla="*/ 922215 h 930154"/>
                  <a:gd name="connsiteX9" fmla="*/ 0 w 234250"/>
                  <a:gd name="connsiteY9" fmla="*/ 930154 h 930154"/>
                  <a:gd name="connsiteX10" fmla="*/ 0 w 234250"/>
                  <a:gd name="connsiteY10" fmla="*/ 9528 h 930154"/>
                  <a:gd name="connsiteX0" fmla="*/ 0 w 234250"/>
                  <a:gd name="connsiteY0" fmla="*/ 9528 h 933328"/>
                  <a:gd name="connsiteX1" fmla="*/ 65360 w 234250"/>
                  <a:gd name="connsiteY1" fmla="*/ 20511 h 933328"/>
                  <a:gd name="connsiteX2" fmla="*/ 112988 w 234250"/>
                  <a:gd name="connsiteY2" fmla="*/ 1462 h 933328"/>
                  <a:gd name="connsiteX3" fmla="*/ 176491 w 234250"/>
                  <a:gd name="connsiteY3" fmla="*/ 7811 h 933328"/>
                  <a:gd name="connsiteX4" fmla="*/ 234250 w 234250"/>
                  <a:gd name="connsiteY4" fmla="*/ 0 h 933328"/>
                  <a:gd name="connsiteX5" fmla="*/ 234247 w 234250"/>
                  <a:gd name="connsiteY5" fmla="*/ 930154 h 933328"/>
                  <a:gd name="connsiteX6" fmla="*/ 180452 w 234250"/>
                  <a:gd name="connsiteY6" fmla="*/ 917452 h 933328"/>
                  <a:gd name="connsiteX7" fmla="*/ 117747 w 234250"/>
                  <a:gd name="connsiteY7" fmla="*/ 933328 h 933328"/>
                  <a:gd name="connsiteX8" fmla="*/ 43134 w 234250"/>
                  <a:gd name="connsiteY8" fmla="*/ 922215 h 933328"/>
                  <a:gd name="connsiteX9" fmla="*/ 0 w 234250"/>
                  <a:gd name="connsiteY9" fmla="*/ 930154 h 933328"/>
                  <a:gd name="connsiteX10" fmla="*/ 0 w 234250"/>
                  <a:gd name="connsiteY10" fmla="*/ 9528 h 93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50" h="933328">
                    <a:moveTo>
                      <a:pt x="0" y="9528"/>
                    </a:moveTo>
                    <a:lnTo>
                      <a:pt x="65360" y="20511"/>
                    </a:lnTo>
                    <a:lnTo>
                      <a:pt x="112988" y="1462"/>
                    </a:lnTo>
                    <a:lnTo>
                      <a:pt x="176491" y="7811"/>
                    </a:lnTo>
                    <a:lnTo>
                      <a:pt x="234250" y="0"/>
                    </a:lnTo>
                    <a:cubicBezTo>
                      <a:pt x="234249" y="310051"/>
                      <a:pt x="234248" y="620103"/>
                      <a:pt x="234247" y="930154"/>
                    </a:cubicBezTo>
                    <a:lnTo>
                      <a:pt x="180452" y="917452"/>
                    </a:lnTo>
                    <a:lnTo>
                      <a:pt x="117747" y="933328"/>
                    </a:lnTo>
                    <a:lnTo>
                      <a:pt x="43134" y="922215"/>
                    </a:lnTo>
                    <a:lnTo>
                      <a:pt x="0" y="930154"/>
                    </a:lnTo>
                    <a:lnTo>
                      <a:pt x="0" y="9528"/>
                    </a:lnTo>
                    <a:close/>
                  </a:path>
                </a:pathLst>
              </a:custGeom>
              <a:blipFill dpi="0" rotWithShape="1">
                <a:blip r:embed="rId4">
                  <a:alphaModFix amt="55000"/>
                </a:blip>
                <a:srcRect/>
                <a:stretch>
                  <a:fillRect/>
                </a:stretch>
              </a:blip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4" name="Rectangle 42"/>
              <p:cNvSpPr>
                <a:spLocks noChangeArrowheads="1"/>
              </p:cNvSpPr>
              <p:nvPr/>
            </p:nvSpPr>
            <p:spPr bwMode="auto">
              <a:xfrm>
                <a:off x="6923070" y="133302"/>
                <a:ext cx="1555171" cy="23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020" b="1" u="sng" dirty="0"/>
                  <a:t>Quadratic Functions</a:t>
                </a:r>
              </a:p>
            </p:txBody>
          </p:sp>
        </p:grpSp>
        <p:sp>
          <p:nvSpPr>
            <p:cNvPr id="1035" name="Text Box 911"/>
            <p:cNvSpPr txBox="1">
              <a:spLocks noChangeArrowheads="1"/>
            </p:cNvSpPr>
            <p:nvPr/>
          </p:nvSpPr>
          <p:spPr bwMode="auto">
            <a:xfrm>
              <a:off x="6468996" y="347375"/>
              <a:ext cx="3017838" cy="35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360" i="1" dirty="0">
                  <a:latin typeface="Times New Roman" panose="02020603050405020304" pitchFamily="18" charset="0"/>
                </a:rPr>
                <a:t>y</a:t>
              </a:r>
              <a:r>
                <a:rPr lang="en-US" altLang="en-US" sz="1360" dirty="0">
                  <a:latin typeface="Arial" panose="020B0604020202020204" pitchFamily="34" charset="0"/>
                </a:rPr>
                <a:t> = </a:t>
              </a:r>
              <a:r>
                <a:rPr lang="en-US" altLang="en-US" sz="1360" i="1" dirty="0">
                  <a:latin typeface="Times New Roman" panose="02020603050405020304" pitchFamily="18" charset="0"/>
                </a:rPr>
                <a:t>x</a:t>
              </a:r>
              <a:r>
                <a:rPr lang="en-US" altLang="en-US" sz="1360" baseline="30000" dirty="0">
                  <a:latin typeface="Arial" panose="020B0604020202020204" pitchFamily="34" charset="0"/>
                </a:rPr>
                <a:t>2</a:t>
              </a:r>
              <a:r>
                <a:rPr lang="en-US" altLang="en-US" sz="1360" dirty="0">
                  <a:latin typeface="Arial" panose="020B0604020202020204" pitchFamily="34" charset="0"/>
                </a:rPr>
                <a:t> + 5</a:t>
              </a:r>
              <a:r>
                <a:rPr lang="en-US" altLang="en-US" sz="1360" i="1" dirty="0">
                  <a:latin typeface="Times New Roman" panose="02020603050405020304" pitchFamily="18" charset="0"/>
                </a:rPr>
                <a:t>x</a:t>
              </a:r>
              <a:r>
                <a:rPr lang="en-US" altLang="en-US" sz="1360" dirty="0">
                  <a:latin typeface="Arial" panose="020B0604020202020204" pitchFamily="34" charset="0"/>
                </a:rPr>
                <a:t> + 7 </a:t>
              </a:r>
            </a:p>
          </p:txBody>
        </p:sp>
        <p:sp>
          <p:nvSpPr>
            <p:cNvPr id="1036" name="Text Box 913"/>
            <p:cNvSpPr txBox="1">
              <a:spLocks noChangeArrowheads="1"/>
            </p:cNvSpPr>
            <p:nvPr/>
          </p:nvSpPr>
          <p:spPr bwMode="auto">
            <a:xfrm>
              <a:off x="6495917" y="787408"/>
              <a:ext cx="3017838" cy="35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360" i="1" dirty="0">
                  <a:latin typeface="Times New Roman" panose="02020603050405020304" pitchFamily="18" charset="0"/>
                </a:rPr>
                <a:t>y</a:t>
              </a:r>
              <a:r>
                <a:rPr lang="en-US" altLang="en-US" sz="1360" dirty="0">
                  <a:latin typeface="Arial" panose="020B0604020202020204" pitchFamily="34" charset="0"/>
                </a:rPr>
                <a:t> = 4</a:t>
              </a:r>
              <a:r>
                <a:rPr lang="en-US" altLang="en-US" sz="1360" i="1" dirty="0">
                  <a:latin typeface="Times New Roman" panose="02020603050405020304" pitchFamily="18" charset="0"/>
                </a:rPr>
                <a:t>x</a:t>
              </a:r>
              <a:r>
                <a:rPr lang="en-US" altLang="en-US" sz="1360" baseline="30000" dirty="0">
                  <a:latin typeface="Arial" panose="020B0604020202020204" pitchFamily="34" charset="0"/>
                </a:rPr>
                <a:t>2</a:t>
              </a:r>
              <a:endParaRPr lang="en-US" altLang="en-US" sz="1360" dirty="0">
                <a:latin typeface="Arial" panose="020B0604020202020204" pitchFamily="34" charset="0"/>
              </a:endParaRPr>
            </a:p>
          </p:txBody>
        </p:sp>
        <p:sp>
          <p:nvSpPr>
            <p:cNvPr id="1037" name="Text Box 912"/>
            <p:cNvSpPr txBox="1">
              <a:spLocks noChangeArrowheads="1"/>
            </p:cNvSpPr>
            <p:nvPr/>
          </p:nvSpPr>
          <p:spPr bwMode="auto">
            <a:xfrm>
              <a:off x="6442075" y="571741"/>
              <a:ext cx="3017838" cy="35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1360" i="1" dirty="0">
                  <a:latin typeface="Times New Roman" panose="02020603050405020304" pitchFamily="18" charset="0"/>
                </a:rPr>
                <a:t>y</a:t>
              </a:r>
              <a:r>
                <a:rPr lang="en-US" altLang="en-US" sz="1360" dirty="0">
                  <a:latin typeface="Arial" panose="020B0604020202020204" pitchFamily="34" charset="0"/>
                </a:rPr>
                <a:t> = 3</a:t>
              </a:r>
              <a:r>
                <a:rPr lang="en-US" altLang="en-US" sz="1360" i="1" dirty="0">
                  <a:latin typeface="Times New Roman" panose="02020603050405020304" pitchFamily="18" charset="0"/>
                </a:rPr>
                <a:t>x</a:t>
              </a:r>
              <a:r>
                <a:rPr lang="en-US" altLang="en-US" sz="1360" baseline="30000" dirty="0">
                  <a:latin typeface="Arial" panose="020B0604020202020204" pitchFamily="34" charset="0"/>
                </a:rPr>
                <a:t>2</a:t>
              </a:r>
              <a:r>
                <a:rPr lang="en-US" altLang="en-US" sz="1360" dirty="0">
                  <a:latin typeface="Arial" panose="020B0604020202020204" pitchFamily="34" charset="0"/>
                </a:rPr>
                <a:t> − 7 </a:t>
              </a:r>
            </a:p>
          </p:txBody>
        </p:sp>
      </p:grpSp>
      <p:sp>
        <p:nvSpPr>
          <p:cNvPr id="226" name="Rectangle 225">
            <a:extLst>
              <a:ext uri="{FF2B5EF4-FFF2-40B4-BE49-F238E27FC236}">
                <a16:creationId xmlns:a16="http://schemas.microsoft.com/office/drawing/2014/main" id="{9E39BACB-899C-40FB-91F0-0BD425F544E7}"/>
              </a:ext>
            </a:extLst>
          </p:cNvPr>
          <p:cNvSpPr/>
          <p:nvPr/>
        </p:nvSpPr>
        <p:spPr>
          <a:xfrm>
            <a:off x="30982" y="303966"/>
            <a:ext cx="5905112" cy="432426"/>
          </a:xfrm>
          <a:prstGeom prst="rect">
            <a:avLst/>
          </a:prstGeom>
        </p:spPr>
        <p:txBody>
          <a:bodyPr wrap="square">
            <a:spAutoFit/>
          </a:bodyPr>
          <a:lstStyle/>
          <a:p>
            <a:pPr eaLnBrk="1" hangingPunct="1">
              <a:defRPr/>
            </a:pPr>
            <a:r>
              <a:rPr lang="en-US" altLang="en-US" sz="1105" b="1" i="1" u="sng" dirty="0">
                <a:solidFill>
                  <a:srgbClr val="00B0F0"/>
                </a:solidFill>
                <a:effectLst>
                  <a:outerShdw blurRad="38100" dist="38100" dir="2700000" algn="tl">
                    <a:srgbClr val="000000">
                      <a:alpha val="43137"/>
                    </a:srgbClr>
                  </a:outerShdw>
                </a:effectLst>
                <a:latin typeface="Californian FB" panose="0207040306080B030204" pitchFamily="18" charset="0"/>
              </a:rPr>
              <a:t>Quadratic function:- </a:t>
            </a:r>
            <a:r>
              <a:rPr lang="en-US" sz="1105" dirty="0">
                <a:latin typeface="Californian FB" panose="0207040306080B030204" pitchFamily="18" charset="0"/>
              </a:rPr>
              <a:t>A polynomial of the </a:t>
            </a:r>
            <a:r>
              <a:rPr lang="en-US" sz="1105" i="1" dirty="0">
                <a:effectLst>
                  <a:outerShdw blurRad="38100" dist="38100" dir="2700000" algn="tl">
                    <a:srgbClr val="000000">
                      <a:alpha val="43137"/>
                    </a:srgbClr>
                  </a:outerShdw>
                </a:effectLst>
                <a:latin typeface="Californian FB" panose="0207040306080B030204" pitchFamily="18" charset="0"/>
              </a:rPr>
              <a:t>second degree</a:t>
            </a:r>
            <a:r>
              <a:rPr lang="en-US" sz="1105" dirty="0">
                <a:latin typeface="Californian FB" panose="0207040306080B030204" pitchFamily="18" charset="0"/>
              </a:rPr>
              <a:t>, when graphed it forms a </a:t>
            </a:r>
            <a:r>
              <a:rPr lang="en-US" sz="1105" b="1" i="1" dirty="0">
                <a:latin typeface="Californian FB" panose="0207040306080B030204" pitchFamily="18" charset="0"/>
              </a:rPr>
              <a:t>u-shape</a:t>
            </a:r>
            <a:r>
              <a:rPr lang="en-US" sz="1105" dirty="0">
                <a:latin typeface="Californian FB" panose="0207040306080B030204" pitchFamily="18" charset="0"/>
              </a:rPr>
              <a:t> and </a:t>
            </a:r>
          </a:p>
          <a:p>
            <a:pPr eaLnBrk="1" hangingPunct="1">
              <a:defRPr/>
            </a:pPr>
            <a:r>
              <a:rPr lang="en-US" sz="1105" dirty="0">
                <a:latin typeface="Californian FB" panose="0207040306080B030204" pitchFamily="18" charset="0"/>
              </a:rPr>
              <a:t>                                            function form </a:t>
            </a:r>
            <a:r>
              <a:rPr lang="en-US" sz="1105" b="1" i="1" dirty="0">
                <a:effectLst>
                  <a:outerShdw blurRad="38100" dist="38100" dir="2700000" algn="tl">
                    <a:srgbClr val="000000">
                      <a:alpha val="43137"/>
                    </a:srgbClr>
                  </a:outerShdw>
                </a:effectLst>
                <a:latin typeface="Californian FB" panose="0207040306080B030204" pitchFamily="18" charset="0"/>
              </a:rPr>
              <a:t>f(x)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a</a:t>
            </a:r>
            <a:r>
              <a:rPr lang="en-US" sz="1105" b="1" i="1" dirty="0">
                <a:effectLst>
                  <a:outerShdw blurRad="38100" dist="38100" dir="2700000" algn="tl">
                    <a:srgbClr val="000000">
                      <a:alpha val="43137"/>
                    </a:srgbClr>
                  </a:outerShdw>
                </a:effectLst>
                <a:latin typeface="Californian FB" panose="0207040306080B030204" pitchFamily="18" charset="0"/>
              </a:rPr>
              <a:t>x</a:t>
            </a:r>
            <a:r>
              <a:rPr lang="en-US" sz="1105" b="1" i="1" baseline="30000" dirty="0">
                <a:effectLst>
                  <a:outerShdw blurRad="38100" dist="38100" dir="2700000" algn="tl">
                    <a:srgbClr val="000000">
                      <a:alpha val="43137"/>
                    </a:srgbClr>
                  </a:outerShdw>
                </a:effectLst>
                <a:latin typeface="Californian FB" panose="0207040306080B030204" pitchFamily="18" charset="0"/>
              </a:rPr>
              <a:t>2</a:t>
            </a:r>
            <a:r>
              <a:rPr lang="en-US" sz="1105" b="1" i="1" dirty="0">
                <a:effectLst>
                  <a:outerShdw blurRad="38100" dist="38100" dir="2700000" algn="tl">
                    <a:srgbClr val="000000">
                      <a:alpha val="43137"/>
                    </a:srgbClr>
                  </a:outerShdw>
                </a:effectLst>
                <a:latin typeface="Californian FB" panose="0207040306080B030204" pitchFamily="18" charset="0"/>
              </a:rPr>
              <a:t>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b</a:t>
            </a:r>
            <a:r>
              <a:rPr lang="en-US" sz="1105" b="1" i="1" dirty="0">
                <a:effectLst>
                  <a:outerShdw blurRad="38100" dist="38100" dir="2700000" algn="tl">
                    <a:srgbClr val="000000">
                      <a:alpha val="43137"/>
                    </a:srgbClr>
                  </a:outerShdw>
                </a:effectLst>
                <a:latin typeface="Californian FB" panose="0207040306080B030204" pitchFamily="18" charset="0"/>
              </a:rPr>
              <a:t>x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c</a:t>
            </a:r>
            <a:r>
              <a:rPr lang="en-US" sz="1105" b="1" i="1" dirty="0">
                <a:effectLst>
                  <a:outerShdw blurRad="38100" dist="38100" dir="2700000" algn="tl">
                    <a:srgbClr val="000000">
                      <a:alpha val="43137"/>
                    </a:srgbClr>
                  </a:outerShdw>
                </a:effectLst>
                <a:latin typeface="Californian FB" panose="0207040306080B030204" pitchFamily="18" charset="0"/>
              </a:rPr>
              <a:t> </a:t>
            </a:r>
            <a:r>
              <a:rPr lang="en-US" sz="1105" dirty="0">
                <a:latin typeface="Californian FB" panose="0207040306080B030204" pitchFamily="18" charset="0"/>
              </a:rPr>
              <a:t>where </a:t>
            </a:r>
            <a:r>
              <a:rPr lang="en-US" sz="1105" b="1" i="1" dirty="0">
                <a:solidFill>
                  <a:srgbClr val="FF0000"/>
                </a:solidFill>
                <a:latin typeface="Californian FB" panose="0207040306080B030204" pitchFamily="18" charset="0"/>
              </a:rPr>
              <a:t>a, b, </a:t>
            </a:r>
            <a:r>
              <a:rPr lang="en-US" sz="1105" dirty="0">
                <a:latin typeface="Californian FB" panose="0207040306080B030204" pitchFamily="18" charset="0"/>
              </a:rPr>
              <a:t>and </a:t>
            </a:r>
            <a:r>
              <a:rPr lang="en-US" sz="1105" b="1" i="1" dirty="0">
                <a:solidFill>
                  <a:srgbClr val="FF0000"/>
                </a:solidFill>
                <a:latin typeface="Californian FB" panose="0207040306080B030204" pitchFamily="18" charset="0"/>
              </a:rPr>
              <a:t>c</a:t>
            </a:r>
            <a:r>
              <a:rPr lang="en-US" sz="1105" dirty="0">
                <a:latin typeface="Californian FB" panose="0207040306080B030204" pitchFamily="18" charset="0"/>
              </a:rPr>
              <a:t> are numbers.</a:t>
            </a:r>
          </a:p>
        </p:txBody>
      </p:sp>
      <mc:AlternateContent xmlns:mc="http://schemas.openxmlformats.org/markup-compatibility/2006">
        <mc:Choice xmlns:a14="http://schemas.microsoft.com/office/drawing/2010/main" Requires="a14">
          <p:sp>
            <p:nvSpPr>
              <p:cNvPr id="227" name="Rectangle 226">
                <a:extLst>
                  <a:ext uri="{FF2B5EF4-FFF2-40B4-BE49-F238E27FC236}">
                    <a16:creationId xmlns:a16="http://schemas.microsoft.com/office/drawing/2014/main" id="{8084456D-7742-4ED5-8E7B-348235C469B9}"/>
                  </a:ext>
                </a:extLst>
              </p:cNvPr>
              <p:cNvSpPr/>
              <p:nvPr/>
            </p:nvSpPr>
            <p:spPr>
              <a:xfrm>
                <a:off x="30983" y="640684"/>
                <a:ext cx="5674121" cy="263214"/>
              </a:xfrm>
              <a:prstGeom prst="rect">
                <a:avLst/>
              </a:prstGeom>
            </p:spPr>
            <p:txBody>
              <a:bodyPr wrap="square">
                <a:spAutoFit/>
              </a:bodyPr>
              <a:lstStyle/>
              <a:p>
                <a:pPr eaLnBrk="1" hangingPunct="1">
                  <a:defRPr/>
                </a:pPr>
                <a:r>
                  <a:rPr lang="en-US" altLang="en-US" sz="1105" b="1" i="1" u="sng" dirty="0">
                    <a:solidFill>
                      <a:srgbClr val="C00000"/>
                    </a:solidFill>
                    <a:effectLst>
                      <a:outerShdw blurRad="38100" dist="38100" dir="2700000" algn="tl">
                        <a:srgbClr val="000000">
                          <a:alpha val="43137"/>
                        </a:srgbClr>
                      </a:outerShdw>
                    </a:effectLst>
                    <a:latin typeface="Californian FB" panose="0207040306080B030204" pitchFamily="18" charset="0"/>
                  </a:rPr>
                  <a:t>Parabola:- </a:t>
                </a:r>
                <a:r>
                  <a:rPr lang="en-US" sz="1105" dirty="0">
                    <a:latin typeface="Californian FB" panose="0207040306080B030204" pitchFamily="18" charset="0"/>
                  </a:rPr>
                  <a:t>a </a:t>
                </a:r>
                <a14:m>
                  <m:oMath xmlns:m="http://schemas.openxmlformats.org/officeDocument/2006/math">
                    <m:sSub>
                      <m:sSubPr>
                        <m:ctrlPr>
                          <a:rPr lang="en-US" sz="1105" i="1">
                            <a:latin typeface="Cambria Math" panose="02040503050406030204" pitchFamily="18" charset="0"/>
                          </a:rPr>
                        </m:ctrlPr>
                      </m:sSubPr>
                      <m:e>
                        <m:r>
                          <m:rPr>
                            <m:nor/>
                          </m:rPr>
                          <a:rPr lang="en-US" sz="1105" b="1" i="1" dirty="0">
                            <a:latin typeface="Californian FB" panose="0207040306080B030204" pitchFamily="18" charset="0"/>
                          </a:rPr>
                          <m:t>symmetrical</m:t>
                        </m:r>
                      </m:e>
                      <m:sub>
                        <m:r>
                          <a:rPr lang="en-US" sz="1105" i="1">
                            <a:latin typeface="Cambria Math" panose="02040503050406030204" pitchFamily="18" charset="0"/>
                          </a:rPr>
                          <m:t>1</m:t>
                        </m:r>
                      </m:sub>
                    </m:sSub>
                  </m:oMath>
                </a14:m>
                <a:r>
                  <a:rPr lang="en-US" sz="1105" dirty="0">
                    <a:latin typeface="Californian FB" panose="0207040306080B030204" pitchFamily="18" charset="0"/>
                  </a:rPr>
                  <a:t> u-shape curve formed by graphing of quadratic functions. </a:t>
                </a:r>
              </a:p>
            </p:txBody>
          </p:sp>
        </mc:Choice>
        <mc:Fallback>
          <p:sp>
            <p:nvSpPr>
              <p:cNvPr id="227" name="Rectangle 226">
                <a:extLst>
                  <a:ext uri="{FF2B5EF4-FFF2-40B4-BE49-F238E27FC236}">
                    <a16:creationId xmlns:a16="http://schemas.microsoft.com/office/drawing/2014/main" id="{8084456D-7742-4ED5-8E7B-348235C469B9}"/>
                  </a:ext>
                </a:extLst>
              </p:cNvPr>
              <p:cNvSpPr>
                <a:spLocks noRot="1" noChangeAspect="1" noMove="1" noResize="1" noEditPoints="1" noAdjustHandles="1" noChangeArrowheads="1" noChangeShapeType="1" noTextEdit="1"/>
              </p:cNvSpPr>
              <p:nvPr/>
            </p:nvSpPr>
            <p:spPr>
              <a:xfrm>
                <a:off x="30983" y="640684"/>
                <a:ext cx="5674121" cy="263214"/>
              </a:xfrm>
              <a:prstGeom prst="rect">
                <a:avLst/>
              </a:prstGeom>
              <a:blipFill>
                <a:blip r:embed="rId5"/>
                <a:stretch>
                  <a:fillRect b="-23256"/>
                </a:stretch>
              </a:blipFill>
            </p:spPr>
            <p:txBody>
              <a:bodyPr/>
              <a:lstStyle/>
              <a:p>
                <a:r>
                  <a:rPr lang="en-US">
                    <a:noFill/>
                  </a:rPr>
                  <a:t> </a:t>
                </a:r>
              </a:p>
            </p:txBody>
          </p:sp>
        </mc:Fallback>
      </mc:AlternateContent>
      <p:sp>
        <p:nvSpPr>
          <p:cNvPr id="228" name="Rectangle 227">
            <a:extLst>
              <a:ext uri="{FF2B5EF4-FFF2-40B4-BE49-F238E27FC236}">
                <a16:creationId xmlns:a16="http://schemas.microsoft.com/office/drawing/2014/main" id="{8A9E0DB4-8BA0-4F99-8F6F-979094022248}"/>
              </a:ext>
            </a:extLst>
          </p:cNvPr>
          <p:cNvSpPr/>
          <p:nvPr/>
        </p:nvSpPr>
        <p:spPr>
          <a:xfrm>
            <a:off x="28932" y="1037425"/>
            <a:ext cx="5532438" cy="262380"/>
          </a:xfrm>
          <a:prstGeom prst="rect">
            <a:avLst/>
          </a:prstGeom>
        </p:spPr>
        <p:txBody>
          <a:bodyPr wrap="square">
            <a:spAutoFit/>
          </a:bodyPr>
          <a:lstStyle/>
          <a:p>
            <a:pPr eaLnBrk="1" hangingPunct="1">
              <a:defRPr/>
            </a:pPr>
            <a:r>
              <a:rPr lang="en-US" altLang="en-US" sz="1105" b="1" i="1" u="sng" dirty="0">
                <a:solidFill>
                  <a:srgbClr val="7030A0"/>
                </a:solidFill>
                <a:effectLst>
                  <a:outerShdw blurRad="38100" dist="38100" dir="2700000" algn="tl">
                    <a:srgbClr val="000000">
                      <a:alpha val="43137"/>
                    </a:srgbClr>
                  </a:outerShdw>
                </a:effectLst>
                <a:latin typeface="Californian FB" panose="0207040306080B030204" pitchFamily="18" charset="0"/>
              </a:rPr>
              <a:t>Vertex of a Parabola:- </a:t>
            </a:r>
            <a:r>
              <a:rPr lang="en-US" altLang="en-US" sz="1105" dirty="0">
                <a:latin typeface="Californian FB" panose="0207040306080B030204" pitchFamily="18" charset="0"/>
              </a:rPr>
              <a:t>the high point (</a:t>
            </a:r>
            <a:r>
              <a:rPr lang="en-US" altLang="en-US" sz="1105" i="1" dirty="0">
                <a:effectLst>
                  <a:outerShdw blurRad="38100" dist="38100" dir="2700000" algn="tl">
                    <a:srgbClr val="000000">
                      <a:alpha val="43137"/>
                    </a:srgbClr>
                  </a:outerShdw>
                </a:effectLst>
                <a:latin typeface="Californian FB" panose="0207040306080B030204" pitchFamily="18" charset="0"/>
              </a:rPr>
              <a:t>maximum</a:t>
            </a:r>
            <a:r>
              <a:rPr lang="en-US" altLang="en-US" sz="1105" dirty="0">
                <a:latin typeface="Californian FB" panose="0207040306080B030204" pitchFamily="18" charset="0"/>
              </a:rPr>
              <a:t>) or the low point (</a:t>
            </a:r>
            <a:r>
              <a:rPr lang="en-US" altLang="en-US" sz="1105" i="1" dirty="0">
                <a:effectLst>
                  <a:outerShdw blurRad="38100" dist="38100" dir="2700000" algn="tl">
                    <a:srgbClr val="000000">
                      <a:alpha val="43137"/>
                    </a:srgbClr>
                  </a:outerShdw>
                </a:effectLst>
                <a:latin typeface="Californian FB" panose="0207040306080B030204" pitchFamily="18" charset="0"/>
              </a:rPr>
              <a:t>minimum</a:t>
            </a:r>
            <a:r>
              <a:rPr lang="en-US" altLang="en-US" sz="1105" dirty="0">
                <a:latin typeface="Californian FB" panose="0207040306080B030204" pitchFamily="18" charset="0"/>
              </a:rPr>
              <a:t>) of the graph.</a:t>
            </a:r>
          </a:p>
        </p:txBody>
      </p:sp>
      <p:grpSp>
        <p:nvGrpSpPr>
          <p:cNvPr id="25" name="Group 24">
            <a:extLst>
              <a:ext uri="{FF2B5EF4-FFF2-40B4-BE49-F238E27FC236}">
                <a16:creationId xmlns:a16="http://schemas.microsoft.com/office/drawing/2014/main" id="{C7D8EE60-3398-4C1A-843C-823985DC54F2}"/>
              </a:ext>
            </a:extLst>
          </p:cNvPr>
          <p:cNvGrpSpPr/>
          <p:nvPr/>
        </p:nvGrpSpPr>
        <p:grpSpPr>
          <a:xfrm>
            <a:off x="22887" y="831039"/>
            <a:ext cx="5634990" cy="262380"/>
            <a:chOff x="-9523" y="868466"/>
            <a:chExt cx="6629400" cy="308682"/>
          </a:xfrm>
        </p:grpSpPr>
        <p:grpSp>
          <p:nvGrpSpPr>
            <p:cNvPr id="19" name="Group 18">
              <a:extLst>
                <a:ext uri="{FF2B5EF4-FFF2-40B4-BE49-F238E27FC236}">
                  <a16:creationId xmlns:a16="http://schemas.microsoft.com/office/drawing/2014/main" id="{074ED28A-E501-4C69-B418-8FE5D6CBC267}"/>
                </a:ext>
              </a:extLst>
            </p:cNvPr>
            <p:cNvGrpSpPr/>
            <p:nvPr/>
          </p:nvGrpSpPr>
          <p:grpSpPr>
            <a:xfrm>
              <a:off x="4850778" y="892529"/>
              <a:ext cx="277813" cy="277812"/>
              <a:chOff x="320675" y="1874838"/>
              <a:chExt cx="277813" cy="277812"/>
            </a:xfrm>
          </p:grpSpPr>
          <p:sp>
            <p:nvSpPr>
              <p:cNvPr id="1054" name="Oval 696"/>
              <p:cNvSpPr>
                <a:spLocks noChangeArrowheads="1"/>
              </p:cNvSpPr>
              <p:nvPr/>
            </p:nvSpPr>
            <p:spPr bwMode="auto">
              <a:xfrm>
                <a:off x="320675" y="1874838"/>
                <a:ext cx="277813"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5" name="Oval 697"/>
              <p:cNvSpPr>
                <a:spLocks noChangeArrowheads="1"/>
              </p:cNvSpPr>
              <p:nvPr/>
            </p:nvSpPr>
            <p:spPr bwMode="auto">
              <a:xfrm>
                <a:off x="390525" y="1906588"/>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6" name="Oval 698"/>
              <p:cNvSpPr>
                <a:spLocks noChangeArrowheads="1"/>
              </p:cNvSpPr>
              <p:nvPr/>
            </p:nvSpPr>
            <p:spPr bwMode="auto">
              <a:xfrm>
                <a:off x="482600" y="1905000"/>
                <a:ext cx="46038"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57" name="Arc 699"/>
              <p:cNvSpPr>
                <a:spLocks/>
              </p:cNvSpPr>
              <p:nvPr/>
            </p:nvSpPr>
            <p:spPr bwMode="auto">
              <a:xfrm>
                <a:off x="376238" y="2011363"/>
                <a:ext cx="169862"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17">
              <a:extLst>
                <a:ext uri="{FF2B5EF4-FFF2-40B4-BE49-F238E27FC236}">
                  <a16:creationId xmlns:a16="http://schemas.microsoft.com/office/drawing/2014/main" id="{A12DF5B3-1081-411E-A4F6-2F1CC7F28F4B}"/>
                </a:ext>
              </a:extLst>
            </p:cNvPr>
            <p:cNvGrpSpPr/>
            <p:nvPr/>
          </p:nvGrpSpPr>
          <p:grpSpPr>
            <a:xfrm>
              <a:off x="4457700" y="887649"/>
              <a:ext cx="277812" cy="277812"/>
              <a:chOff x="274638" y="2573338"/>
              <a:chExt cx="277812" cy="277812"/>
            </a:xfrm>
          </p:grpSpPr>
          <p:sp>
            <p:nvSpPr>
              <p:cNvPr id="1061" name="Oval 692"/>
              <p:cNvSpPr>
                <a:spLocks noChangeArrowheads="1"/>
              </p:cNvSpPr>
              <p:nvPr/>
            </p:nvSpPr>
            <p:spPr bwMode="auto">
              <a:xfrm>
                <a:off x="274638" y="2573338"/>
                <a:ext cx="277812" cy="277812"/>
              </a:xfrm>
              <a:prstGeom prst="ellipse">
                <a:avLst/>
              </a:prstGeom>
              <a:solidFill>
                <a:srgbClr val="FFFF66"/>
              </a:solidFill>
              <a:ln w="6350" algn="ctr">
                <a:solidFill>
                  <a:srgbClr val="DFDA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2" name="Oval 693"/>
              <p:cNvSpPr>
                <a:spLocks noChangeArrowheads="1"/>
              </p:cNvSpPr>
              <p:nvPr/>
            </p:nvSpPr>
            <p:spPr bwMode="auto">
              <a:xfrm>
                <a:off x="344488" y="2605088"/>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3" name="Oval 694"/>
              <p:cNvSpPr>
                <a:spLocks noChangeArrowheads="1"/>
              </p:cNvSpPr>
              <p:nvPr/>
            </p:nvSpPr>
            <p:spPr bwMode="auto">
              <a:xfrm>
                <a:off x="436563" y="2603500"/>
                <a:ext cx="46037" cy="88900"/>
              </a:xfrm>
              <a:prstGeom prst="ellipse">
                <a:avLst/>
              </a:prstGeom>
              <a:gradFill rotWithShape="1">
                <a:gsLst>
                  <a:gs pos="0">
                    <a:schemeClr val="tx1"/>
                  </a:gs>
                  <a:gs pos="100000">
                    <a:schemeClr val="bg2"/>
                  </a:gs>
                </a:gsLst>
                <a:lin ang="0" scaled="1"/>
              </a:gradFill>
              <a:ln>
                <a:noFill/>
              </a:ln>
              <a:effectLst/>
              <a:extLst>
                <a:ext uri="{91240B29-F687-4F45-9708-019B960494DF}">
                  <a14:hiddenLine xmlns:a14="http://schemas.microsoft.com/office/drawing/2010/main" w="19050"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064" name="Arc 695"/>
              <p:cNvSpPr>
                <a:spLocks/>
              </p:cNvSpPr>
              <p:nvPr/>
            </p:nvSpPr>
            <p:spPr bwMode="auto">
              <a:xfrm flipV="1">
                <a:off x="330200" y="2700338"/>
                <a:ext cx="169863" cy="112712"/>
              </a:xfrm>
              <a:custGeom>
                <a:avLst/>
                <a:gdLst>
                  <a:gd name="T0" fmla="*/ 2147483647 w 43197"/>
                  <a:gd name="T1" fmla="*/ 2147483647 h 21600"/>
                  <a:gd name="T2" fmla="*/ 0 w 43197"/>
                  <a:gd name="T3" fmla="*/ 2147483647 h 21600"/>
                  <a:gd name="T4" fmla="*/ 2147483647 w 43197"/>
                  <a:gd name="T5" fmla="*/ 0 h 21600"/>
                  <a:gd name="T6" fmla="*/ 0 60000 65536"/>
                  <a:gd name="T7" fmla="*/ 0 60000 65536"/>
                  <a:gd name="T8" fmla="*/ 0 60000 65536"/>
                </a:gdLst>
                <a:ahLst/>
                <a:cxnLst>
                  <a:cxn ang="T6">
                    <a:pos x="T0" y="T1"/>
                  </a:cxn>
                  <a:cxn ang="T7">
                    <a:pos x="T2" y="T3"/>
                  </a:cxn>
                  <a:cxn ang="T8">
                    <a:pos x="T4" y="T5"/>
                  </a:cxn>
                </a:cxnLst>
                <a:rect l="0" t="0" r="r" b="b"/>
                <a:pathLst>
                  <a:path w="43197" h="21600" fill="none" extrusionOk="0">
                    <a:moveTo>
                      <a:pt x="43197" y="165"/>
                    </a:moveTo>
                    <a:cubicBezTo>
                      <a:pt x="43106" y="12029"/>
                      <a:pt x="33462" y="21599"/>
                      <a:pt x="21598" y="21600"/>
                    </a:cubicBezTo>
                    <a:cubicBezTo>
                      <a:pt x="9770" y="21600"/>
                      <a:pt x="141" y="12087"/>
                      <a:pt x="-1" y="260"/>
                    </a:cubicBezTo>
                  </a:path>
                  <a:path w="43197" h="21600" stroke="0" extrusionOk="0">
                    <a:moveTo>
                      <a:pt x="43197" y="165"/>
                    </a:moveTo>
                    <a:cubicBezTo>
                      <a:pt x="43106" y="12029"/>
                      <a:pt x="33462" y="21599"/>
                      <a:pt x="21598" y="21600"/>
                    </a:cubicBezTo>
                    <a:cubicBezTo>
                      <a:pt x="9770" y="21600"/>
                      <a:pt x="141" y="12087"/>
                      <a:pt x="-1" y="260"/>
                    </a:cubicBezTo>
                    <a:lnTo>
                      <a:pt x="21598" y="0"/>
                    </a:lnTo>
                    <a:lnTo>
                      <a:pt x="43197" y="165"/>
                    </a:lnTo>
                    <a:close/>
                  </a:path>
                </a:pathLst>
              </a:custGeom>
              <a:noFill/>
              <a:ln w="9525">
                <a:solidFill>
                  <a:schemeClr val="tx1"/>
                </a:solidFill>
                <a:round/>
                <a:headEnd type="triangl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9" name="Rectangle 228">
              <a:extLst>
                <a:ext uri="{FF2B5EF4-FFF2-40B4-BE49-F238E27FC236}">
                  <a16:creationId xmlns:a16="http://schemas.microsoft.com/office/drawing/2014/main" id="{51DCD859-5AF0-41D6-B3C8-FFAEC5915BD4}"/>
                </a:ext>
              </a:extLst>
            </p:cNvPr>
            <p:cNvSpPr/>
            <p:nvPr/>
          </p:nvSpPr>
          <p:spPr>
            <a:xfrm>
              <a:off x="-9523" y="868466"/>
              <a:ext cx="6629400" cy="308682"/>
            </a:xfrm>
            <a:prstGeom prst="rect">
              <a:avLst/>
            </a:prstGeom>
          </p:spPr>
          <p:txBody>
            <a:bodyPr>
              <a:spAutoFit/>
            </a:bodyPr>
            <a:lstStyle/>
            <a:p>
              <a:pPr eaLnBrk="1" hangingPunct="1">
                <a:defRPr/>
              </a:pPr>
              <a:r>
                <a:rPr lang="en-US" altLang="en-US" sz="1105" b="1" i="1" u="sng" dirty="0">
                  <a:solidFill>
                    <a:srgbClr val="065978"/>
                  </a:solidFill>
                  <a:effectLst>
                    <a:outerShdw blurRad="38100" dist="38100" dir="2700000" algn="tl">
                      <a:srgbClr val="000000">
                        <a:alpha val="43137"/>
                      </a:srgbClr>
                    </a:outerShdw>
                  </a:effectLst>
                  <a:latin typeface="Californian FB" panose="0207040306080B030204" pitchFamily="18" charset="0"/>
                </a:rPr>
                <a:t>Vertex Form:- </a:t>
              </a:r>
              <a:r>
                <a:rPr lang="en-US" sz="1105" dirty="0">
                  <a:latin typeface="Californian FB" panose="0207040306080B030204" pitchFamily="18" charset="0"/>
                </a:rPr>
                <a:t>  </a:t>
              </a:r>
              <a:r>
                <a:rPr lang="en-US" sz="1105" b="1" i="1" dirty="0">
                  <a:effectLst>
                    <a:outerShdw blurRad="38100" dist="38100" dir="2700000" algn="tl">
                      <a:srgbClr val="000000">
                        <a:alpha val="43137"/>
                      </a:srgbClr>
                    </a:outerShdw>
                  </a:effectLst>
                  <a:latin typeface="Californian FB" panose="0207040306080B030204" pitchFamily="18" charset="0"/>
                </a:rPr>
                <a:t>f(x) = a(x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h</a:t>
              </a:r>
              <a:r>
                <a:rPr lang="en-US" sz="1105" b="1" i="1" dirty="0">
                  <a:effectLst>
                    <a:outerShdw blurRad="38100" dist="38100" dir="2700000" algn="tl">
                      <a:srgbClr val="000000">
                        <a:alpha val="43137"/>
                      </a:srgbClr>
                    </a:outerShdw>
                  </a:effectLst>
                  <a:latin typeface="Californian FB" panose="0207040306080B030204" pitchFamily="18" charset="0"/>
                </a:rPr>
                <a:t>)</a:t>
              </a:r>
              <a:r>
                <a:rPr lang="en-US" sz="1105" b="1" i="1" baseline="30000" dirty="0">
                  <a:effectLst>
                    <a:outerShdw blurRad="38100" dist="38100" dir="2700000" algn="tl">
                      <a:srgbClr val="000000">
                        <a:alpha val="43137"/>
                      </a:srgbClr>
                    </a:outerShdw>
                  </a:effectLst>
                  <a:latin typeface="Californian FB" panose="0207040306080B030204" pitchFamily="18" charset="0"/>
                </a:rPr>
                <a:t>2</a:t>
              </a:r>
              <a:r>
                <a:rPr lang="en-US" sz="1105" b="1" i="1" dirty="0">
                  <a:effectLst>
                    <a:outerShdw blurRad="38100" dist="38100" dir="2700000" algn="tl">
                      <a:srgbClr val="000000">
                        <a:alpha val="43137"/>
                      </a:srgbClr>
                    </a:outerShdw>
                  </a:effectLst>
                  <a:latin typeface="Californian FB" panose="0207040306080B030204" pitchFamily="18" charset="0"/>
                </a:rPr>
                <a:t> +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k</a:t>
              </a:r>
              <a:r>
                <a:rPr lang="en-US" sz="1105" dirty="0">
                  <a:latin typeface="Californian FB" panose="0207040306080B030204" pitchFamily="18" charset="0"/>
                </a:rPr>
                <a:t>, where (</a:t>
              </a:r>
              <a:r>
                <a:rPr lang="en-US" sz="1105" b="1" i="1" dirty="0">
                  <a:solidFill>
                    <a:srgbClr val="FF0000"/>
                  </a:solidFill>
                  <a:effectLst>
                    <a:outerShdw blurRad="38100" dist="38100" dir="2700000" algn="tl">
                      <a:srgbClr val="000000">
                        <a:alpha val="43137"/>
                      </a:srgbClr>
                    </a:outerShdw>
                  </a:effectLst>
                  <a:latin typeface="Californian FB" panose="0207040306080B030204" pitchFamily="18" charset="0"/>
                </a:rPr>
                <a:t>h, k</a:t>
              </a:r>
              <a:r>
                <a:rPr lang="en-US" sz="1105" dirty="0">
                  <a:latin typeface="Californian FB" panose="0207040306080B030204" pitchFamily="18" charset="0"/>
                </a:rPr>
                <a:t>) is the vertex.</a:t>
              </a:r>
              <a:endParaRPr lang="en-US" altLang="en-US" sz="1105" dirty="0">
                <a:latin typeface="Californian FB" panose="0207040306080B030204" pitchFamily="18" charset="0"/>
              </a:endParaRPr>
            </a:p>
          </p:txBody>
        </p:sp>
      </p:grpSp>
      <p:grpSp>
        <p:nvGrpSpPr>
          <p:cNvPr id="242" name="Group 38">
            <a:extLst>
              <a:ext uri="{FF2B5EF4-FFF2-40B4-BE49-F238E27FC236}">
                <a16:creationId xmlns:a16="http://schemas.microsoft.com/office/drawing/2014/main" id="{FB619F71-39D0-4833-AB54-236041F9507B}"/>
              </a:ext>
            </a:extLst>
          </p:cNvPr>
          <p:cNvGrpSpPr>
            <a:grpSpLocks/>
          </p:cNvGrpSpPr>
          <p:nvPr/>
        </p:nvGrpSpPr>
        <p:grpSpPr bwMode="auto">
          <a:xfrm>
            <a:off x="5730822" y="9338782"/>
            <a:ext cx="1862138" cy="435965"/>
            <a:chOff x="6750050" y="5199063"/>
            <a:chExt cx="2190750" cy="512827"/>
          </a:xfrm>
        </p:grpSpPr>
        <p:sp>
          <p:nvSpPr>
            <p:cNvPr id="243" name="Rectangle 242">
              <a:extLst>
                <a:ext uri="{FF2B5EF4-FFF2-40B4-BE49-F238E27FC236}">
                  <a16:creationId xmlns:a16="http://schemas.microsoft.com/office/drawing/2014/main" id="{D4424E1E-E0FF-487D-93D8-9CD85C2BAE93}"/>
                </a:ext>
              </a:extLst>
            </p:cNvPr>
            <p:cNvSpPr/>
            <p:nvPr/>
          </p:nvSpPr>
          <p:spPr bwMode="auto">
            <a:xfrm>
              <a:off x="6750050" y="5199063"/>
              <a:ext cx="2184399" cy="512827"/>
            </a:xfrm>
            <a:prstGeom prst="rect">
              <a:avLst/>
            </a:prstGeom>
            <a:gradFill flip="none" rotWithShape="1">
              <a:gsLst>
                <a:gs pos="0">
                  <a:schemeClr val="bg1">
                    <a:lumMod val="85000"/>
                  </a:schemeClr>
                </a:gs>
                <a:gs pos="61000">
                  <a:schemeClr val="bg1">
                    <a:lumMod val="95000"/>
                  </a:schemeClr>
                </a:gs>
                <a:gs pos="100000">
                  <a:schemeClr val="bg1"/>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56489" rIns="38862">
              <a:spAutoFit/>
            </a:bodyPr>
            <a:lstStyle/>
            <a:p>
              <a:pPr eaLnBrk="0" hangingPunct="0">
                <a:tabLst>
                  <a:tab pos="-48578" algn="l"/>
                </a:tabLst>
                <a:defRPr/>
              </a:pPr>
              <a:r>
                <a:rPr lang="en-US" sz="850" baseline="30000" dirty="0">
                  <a:solidFill>
                    <a:schemeClr val="bg1">
                      <a:lumMod val="50000"/>
                    </a:schemeClr>
                  </a:solidFill>
                  <a:latin typeface="Arial" pitchFamily="34" charset="0"/>
                  <a:ea typeface="Times New Roman" pitchFamily="18" charset="0"/>
                  <a:cs typeface="Arial" pitchFamily="34" charset="0"/>
                </a:rPr>
                <a:t>1 </a:t>
              </a:r>
              <a:r>
                <a:rPr lang="en-US" sz="850" dirty="0">
                  <a:solidFill>
                    <a:schemeClr val="bg1">
                      <a:lumMod val="50000"/>
                    </a:schemeClr>
                  </a:solidFill>
                  <a:latin typeface="Arial" pitchFamily="34" charset="0"/>
                  <a:ea typeface="Times New Roman" pitchFamily="18" charset="0"/>
                  <a:cs typeface="Arial" pitchFamily="34" charset="0"/>
                </a:rPr>
                <a:t>Same shape on both sides. </a:t>
              </a:r>
            </a:p>
          </p:txBody>
        </p:sp>
        <p:sp>
          <p:nvSpPr>
            <p:cNvPr id="244" name="Rectangle 243">
              <a:extLst>
                <a:ext uri="{FF2B5EF4-FFF2-40B4-BE49-F238E27FC236}">
                  <a16:creationId xmlns:a16="http://schemas.microsoft.com/office/drawing/2014/main" id="{D996B79F-4EBD-4C02-97BA-E9EA482EF5B5}"/>
                </a:ext>
              </a:extLst>
            </p:cNvPr>
            <p:cNvSpPr/>
            <p:nvPr/>
          </p:nvSpPr>
          <p:spPr bwMode="auto">
            <a:xfrm>
              <a:off x="6756400" y="5199063"/>
              <a:ext cx="2184400" cy="231742"/>
            </a:xfrm>
            <a:prstGeom prst="rect">
              <a:avLst/>
            </a:prstGeom>
            <a:solidFill>
              <a:schemeClr val="bg1">
                <a:lumMod val="50000"/>
              </a:schemeClr>
            </a:solidFill>
            <a:ln w="3175">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rPr>
                <a:t>Vocabulary</a:t>
              </a:r>
            </a:p>
          </p:txBody>
        </p:sp>
      </p:grpSp>
      <p:grpSp>
        <p:nvGrpSpPr>
          <p:cNvPr id="2" name="Group 1">
            <a:extLst>
              <a:ext uri="{FF2B5EF4-FFF2-40B4-BE49-F238E27FC236}">
                <a16:creationId xmlns:a16="http://schemas.microsoft.com/office/drawing/2014/main" id="{A151D02B-B00E-4F82-B61C-70F82841494D}"/>
              </a:ext>
            </a:extLst>
          </p:cNvPr>
          <p:cNvGrpSpPr/>
          <p:nvPr/>
        </p:nvGrpSpPr>
        <p:grpSpPr>
          <a:xfrm>
            <a:off x="39371" y="1334940"/>
            <a:ext cx="4291540" cy="1821108"/>
            <a:chOff x="730533" y="1331007"/>
            <a:chExt cx="5910263" cy="2542223"/>
          </a:xfrm>
        </p:grpSpPr>
        <p:pic>
          <p:nvPicPr>
            <p:cNvPr id="10" name="Picture 9">
              <a:extLst>
                <a:ext uri="{FF2B5EF4-FFF2-40B4-BE49-F238E27FC236}">
                  <a16:creationId xmlns:a16="http://schemas.microsoft.com/office/drawing/2014/main" id="{9FD02F0C-2A35-4071-815D-E706CCB3AFB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30533" y="1331007"/>
              <a:ext cx="5910263" cy="2542223"/>
            </a:xfrm>
            <a:prstGeom prst="rect">
              <a:avLst/>
            </a:prstGeom>
          </p:spPr>
        </p:pic>
        <p:pic>
          <p:nvPicPr>
            <p:cNvPr id="9" name="Picture 8">
              <a:extLst>
                <a:ext uri="{FF2B5EF4-FFF2-40B4-BE49-F238E27FC236}">
                  <a16:creationId xmlns:a16="http://schemas.microsoft.com/office/drawing/2014/main" id="{FB9827D8-BED5-44CD-9712-87968132AB1B}"/>
                </a:ext>
              </a:extLst>
            </p:cNvPr>
            <p:cNvPicPr>
              <a:picLocks noChangeAspect="1"/>
            </p:cNvPicPr>
            <p:nvPr/>
          </p:nvPicPr>
          <p:blipFill>
            <a:blip r:embed="rId7"/>
            <a:stretch>
              <a:fillRect/>
            </a:stretch>
          </p:blipFill>
          <p:spPr>
            <a:xfrm>
              <a:off x="1972255" y="1929907"/>
              <a:ext cx="1554463" cy="333206"/>
            </a:xfrm>
            <a:prstGeom prst="rect">
              <a:avLst/>
            </a:prstGeom>
          </p:spPr>
        </p:pic>
        <p:pic>
          <p:nvPicPr>
            <p:cNvPr id="63" name="Picture 62">
              <a:extLst>
                <a:ext uri="{FF2B5EF4-FFF2-40B4-BE49-F238E27FC236}">
                  <a16:creationId xmlns:a16="http://schemas.microsoft.com/office/drawing/2014/main" id="{3C9A4191-0586-49CA-AE00-9DD8B28D1104}"/>
                </a:ext>
              </a:extLst>
            </p:cNvPr>
            <p:cNvPicPr>
              <a:picLocks noChangeAspect="1"/>
            </p:cNvPicPr>
            <p:nvPr/>
          </p:nvPicPr>
          <p:blipFill>
            <a:blip r:embed="rId7"/>
            <a:stretch>
              <a:fillRect/>
            </a:stretch>
          </p:blipFill>
          <p:spPr>
            <a:xfrm>
              <a:off x="4056221" y="1963642"/>
              <a:ext cx="2423976" cy="333206"/>
            </a:xfrm>
            <a:prstGeom prst="rect">
              <a:avLst/>
            </a:prstGeom>
          </p:spPr>
        </p:pic>
        <p:pic>
          <p:nvPicPr>
            <p:cNvPr id="64" name="Picture 63">
              <a:extLst>
                <a:ext uri="{FF2B5EF4-FFF2-40B4-BE49-F238E27FC236}">
                  <a16:creationId xmlns:a16="http://schemas.microsoft.com/office/drawing/2014/main" id="{F0A59BA5-D81A-4EE8-9463-71D110D92D46}"/>
                </a:ext>
              </a:extLst>
            </p:cNvPr>
            <p:cNvPicPr>
              <a:picLocks noChangeAspect="1"/>
            </p:cNvPicPr>
            <p:nvPr/>
          </p:nvPicPr>
          <p:blipFill>
            <a:blip r:embed="rId7"/>
            <a:stretch>
              <a:fillRect/>
            </a:stretch>
          </p:blipFill>
          <p:spPr>
            <a:xfrm>
              <a:off x="1922575" y="2433574"/>
              <a:ext cx="1871567" cy="367993"/>
            </a:xfrm>
            <a:prstGeom prst="rect">
              <a:avLst/>
            </a:prstGeom>
          </p:spPr>
        </p:pic>
        <p:pic>
          <p:nvPicPr>
            <p:cNvPr id="65" name="Picture 64">
              <a:extLst>
                <a:ext uri="{FF2B5EF4-FFF2-40B4-BE49-F238E27FC236}">
                  <a16:creationId xmlns:a16="http://schemas.microsoft.com/office/drawing/2014/main" id="{FE65AB31-18F9-4078-B8C8-47196CD22752}"/>
                </a:ext>
              </a:extLst>
            </p:cNvPr>
            <p:cNvPicPr>
              <a:picLocks noChangeAspect="1"/>
            </p:cNvPicPr>
            <p:nvPr/>
          </p:nvPicPr>
          <p:blipFill>
            <a:blip r:embed="rId7"/>
            <a:stretch>
              <a:fillRect/>
            </a:stretch>
          </p:blipFill>
          <p:spPr>
            <a:xfrm>
              <a:off x="903193" y="2445536"/>
              <a:ext cx="913616" cy="367994"/>
            </a:xfrm>
            <a:prstGeom prst="rect">
              <a:avLst/>
            </a:prstGeom>
          </p:spPr>
        </p:pic>
        <p:pic>
          <p:nvPicPr>
            <p:cNvPr id="66" name="Picture 65">
              <a:extLst>
                <a:ext uri="{FF2B5EF4-FFF2-40B4-BE49-F238E27FC236}">
                  <a16:creationId xmlns:a16="http://schemas.microsoft.com/office/drawing/2014/main" id="{93C68ED5-7E58-4CFF-9A69-E8384227B3D4}"/>
                </a:ext>
              </a:extLst>
            </p:cNvPr>
            <p:cNvPicPr>
              <a:picLocks noChangeAspect="1"/>
            </p:cNvPicPr>
            <p:nvPr/>
          </p:nvPicPr>
          <p:blipFill>
            <a:blip r:embed="rId7"/>
            <a:stretch>
              <a:fillRect/>
            </a:stretch>
          </p:blipFill>
          <p:spPr>
            <a:xfrm>
              <a:off x="4056221" y="2387296"/>
              <a:ext cx="2423976" cy="439688"/>
            </a:xfrm>
            <a:prstGeom prst="rect">
              <a:avLst/>
            </a:prstGeom>
          </p:spPr>
        </p:pic>
        <p:pic>
          <p:nvPicPr>
            <p:cNvPr id="67" name="Picture 66">
              <a:extLst>
                <a:ext uri="{FF2B5EF4-FFF2-40B4-BE49-F238E27FC236}">
                  <a16:creationId xmlns:a16="http://schemas.microsoft.com/office/drawing/2014/main" id="{E8C03EFC-3AFF-4EFC-8251-C52B311ABC24}"/>
                </a:ext>
              </a:extLst>
            </p:cNvPr>
            <p:cNvPicPr>
              <a:picLocks noChangeAspect="1"/>
            </p:cNvPicPr>
            <p:nvPr/>
          </p:nvPicPr>
          <p:blipFill>
            <a:blip r:embed="rId7"/>
            <a:stretch>
              <a:fillRect/>
            </a:stretch>
          </p:blipFill>
          <p:spPr>
            <a:xfrm>
              <a:off x="4117672" y="2880481"/>
              <a:ext cx="2249253" cy="390295"/>
            </a:xfrm>
            <a:prstGeom prst="rect">
              <a:avLst/>
            </a:prstGeom>
          </p:spPr>
        </p:pic>
        <p:pic>
          <p:nvPicPr>
            <p:cNvPr id="68" name="Picture 67">
              <a:extLst>
                <a:ext uri="{FF2B5EF4-FFF2-40B4-BE49-F238E27FC236}">
                  <a16:creationId xmlns:a16="http://schemas.microsoft.com/office/drawing/2014/main" id="{53C4BAB2-B1FE-4952-8B7E-41C28BE27CAB}"/>
                </a:ext>
              </a:extLst>
            </p:cNvPr>
            <p:cNvPicPr>
              <a:picLocks noChangeAspect="1"/>
            </p:cNvPicPr>
            <p:nvPr/>
          </p:nvPicPr>
          <p:blipFill>
            <a:blip r:embed="rId7"/>
            <a:stretch>
              <a:fillRect/>
            </a:stretch>
          </p:blipFill>
          <p:spPr>
            <a:xfrm>
              <a:off x="1976891" y="2937570"/>
              <a:ext cx="1817250" cy="333206"/>
            </a:xfrm>
            <a:prstGeom prst="rect">
              <a:avLst/>
            </a:prstGeom>
          </p:spPr>
        </p:pic>
        <p:pic>
          <p:nvPicPr>
            <p:cNvPr id="69" name="Picture 68">
              <a:extLst>
                <a:ext uri="{FF2B5EF4-FFF2-40B4-BE49-F238E27FC236}">
                  <a16:creationId xmlns:a16="http://schemas.microsoft.com/office/drawing/2014/main" id="{C76F6E2D-8813-44DB-95CF-EB39C85FD19E}"/>
                </a:ext>
              </a:extLst>
            </p:cNvPr>
            <p:cNvPicPr>
              <a:picLocks noChangeAspect="1"/>
            </p:cNvPicPr>
            <p:nvPr/>
          </p:nvPicPr>
          <p:blipFill>
            <a:blip r:embed="rId7"/>
            <a:stretch>
              <a:fillRect/>
            </a:stretch>
          </p:blipFill>
          <p:spPr>
            <a:xfrm>
              <a:off x="932093" y="2909025"/>
              <a:ext cx="884717" cy="390295"/>
            </a:xfrm>
            <a:prstGeom prst="rect">
              <a:avLst/>
            </a:prstGeom>
          </p:spPr>
        </p:pic>
        <p:pic>
          <p:nvPicPr>
            <p:cNvPr id="70" name="Picture 69">
              <a:extLst>
                <a:ext uri="{FF2B5EF4-FFF2-40B4-BE49-F238E27FC236}">
                  <a16:creationId xmlns:a16="http://schemas.microsoft.com/office/drawing/2014/main" id="{1CC1E64C-6778-41EB-BF48-DE06BC2C1156}"/>
                </a:ext>
              </a:extLst>
            </p:cNvPr>
            <p:cNvPicPr>
              <a:picLocks noChangeAspect="1"/>
            </p:cNvPicPr>
            <p:nvPr/>
          </p:nvPicPr>
          <p:blipFill>
            <a:blip r:embed="rId7"/>
            <a:stretch>
              <a:fillRect/>
            </a:stretch>
          </p:blipFill>
          <p:spPr>
            <a:xfrm>
              <a:off x="864050" y="3404445"/>
              <a:ext cx="835893" cy="333206"/>
            </a:xfrm>
            <a:prstGeom prst="rect">
              <a:avLst/>
            </a:prstGeom>
          </p:spPr>
        </p:pic>
        <p:pic>
          <p:nvPicPr>
            <p:cNvPr id="71" name="Picture 70">
              <a:extLst>
                <a:ext uri="{FF2B5EF4-FFF2-40B4-BE49-F238E27FC236}">
                  <a16:creationId xmlns:a16="http://schemas.microsoft.com/office/drawing/2014/main" id="{9C717C54-E50D-47C6-B0B6-0286045D2034}"/>
                </a:ext>
              </a:extLst>
            </p:cNvPr>
            <p:cNvPicPr>
              <a:picLocks noChangeAspect="1"/>
            </p:cNvPicPr>
            <p:nvPr/>
          </p:nvPicPr>
          <p:blipFill>
            <a:blip r:embed="rId7"/>
            <a:stretch>
              <a:fillRect/>
            </a:stretch>
          </p:blipFill>
          <p:spPr>
            <a:xfrm>
              <a:off x="1972256" y="3365679"/>
              <a:ext cx="1709909" cy="333206"/>
            </a:xfrm>
            <a:prstGeom prst="rect">
              <a:avLst/>
            </a:prstGeom>
          </p:spPr>
        </p:pic>
        <p:pic>
          <p:nvPicPr>
            <p:cNvPr id="72" name="Picture 71">
              <a:extLst>
                <a:ext uri="{FF2B5EF4-FFF2-40B4-BE49-F238E27FC236}">
                  <a16:creationId xmlns:a16="http://schemas.microsoft.com/office/drawing/2014/main" id="{AEDC3246-D9D8-4948-87E9-8232E8A8612D}"/>
                </a:ext>
              </a:extLst>
            </p:cNvPr>
            <p:cNvPicPr>
              <a:picLocks noChangeAspect="1"/>
            </p:cNvPicPr>
            <p:nvPr/>
          </p:nvPicPr>
          <p:blipFill>
            <a:blip r:embed="rId7"/>
            <a:stretch>
              <a:fillRect/>
            </a:stretch>
          </p:blipFill>
          <p:spPr>
            <a:xfrm>
              <a:off x="4044078" y="3355368"/>
              <a:ext cx="2280963" cy="393556"/>
            </a:xfrm>
            <a:prstGeom prst="rect">
              <a:avLst/>
            </a:prstGeom>
          </p:spPr>
        </p:pic>
      </p:grpSp>
      <p:grpSp>
        <p:nvGrpSpPr>
          <p:cNvPr id="3" name="Group 2">
            <a:extLst>
              <a:ext uri="{FF2B5EF4-FFF2-40B4-BE49-F238E27FC236}">
                <a16:creationId xmlns:a16="http://schemas.microsoft.com/office/drawing/2014/main" id="{C9C660C0-C22F-4423-A742-268FDDEDAA31}"/>
              </a:ext>
            </a:extLst>
          </p:cNvPr>
          <p:cNvGrpSpPr/>
          <p:nvPr/>
        </p:nvGrpSpPr>
        <p:grpSpPr>
          <a:xfrm>
            <a:off x="4280613" y="1486466"/>
            <a:ext cx="3484987" cy="1675172"/>
            <a:chOff x="1767550" y="3964347"/>
            <a:chExt cx="3809253" cy="1866149"/>
          </a:xfrm>
        </p:grpSpPr>
        <p:pic>
          <p:nvPicPr>
            <p:cNvPr id="11" name="Picture 10">
              <a:extLst>
                <a:ext uri="{FF2B5EF4-FFF2-40B4-BE49-F238E27FC236}">
                  <a16:creationId xmlns:a16="http://schemas.microsoft.com/office/drawing/2014/main" id="{98F4D745-4D7C-4339-8F6B-D5B745EBCE67}"/>
                </a:ext>
              </a:extLst>
            </p:cNvPr>
            <p:cNvPicPr>
              <a:picLocks noChangeAspect="1"/>
            </p:cNvPicPr>
            <p:nvPr/>
          </p:nvPicPr>
          <p:blipFill>
            <a:blip r:embed="rId8"/>
            <a:stretch>
              <a:fillRect/>
            </a:stretch>
          </p:blipFill>
          <p:spPr>
            <a:xfrm>
              <a:off x="1767550" y="3964347"/>
              <a:ext cx="3809253" cy="1866149"/>
            </a:xfrm>
            <a:prstGeom prst="rect">
              <a:avLst/>
            </a:prstGeom>
          </p:spPr>
        </p:pic>
        <p:pic>
          <p:nvPicPr>
            <p:cNvPr id="74" name="Picture 73">
              <a:extLst>
                <a:ext uri="{FF2B5EF4-FFF2-40B4-BE49-F238E27FC236}">
                  <a16:creationId xmlns:a16="http://schemas.microsoft.com/office/drawing/2014/main" id="{BF737C55-4558-45F8-A433-BFC1569207C3}"/>
                </a:ext>
              </a:extLst>
            </p:cNvPr>
            <p:cNvPicPr>
              <a:picLocks noChangeAspect="1"/>
            </p:cNvPicPr>
            <p:nvPr/>
          </p:nvPicPr>
          <p:blipFill>
            <a:blip r:embed="rId7"/>
            <a:stretch>
              <a:fillRect/>
            </a:stretch>
          </p:blipFill>
          <p:spPr>
            <a:xfrm>
              <a:off x="4201372" y="4335440"/>
              <a:ext cx="1024960" cy="231888"/>
            </a:xfrm>
            <a:prstGeom prst="rect">
              <a:avLst/>
            </a:prstGeom>
          </p:spPr>
        </p:pic>
        <p:pic>
          <p:nvPicPr>
            <p:cNvPr id="75" name="Picture 74">
              <a:extLst>
                <a:ext uri="{FF2B5EF4-FFF2-40B4-BE49-F238E27FC236}">
                  <a16:creationId xmlns:a16="http://schemas.microsoft.com/office/drawing/2014/main" id="{EBCE0D1C-8465-44A5-9DEC-03036AE73FE1}"/>
                </a:ext>
              </a:extLst>
            </p:cNvPr>
            <p:cNvPicPr>
              <a:picLocks noChangeAspect="1"/>
            </p:cNvPicPr>
            <p:nvPr/>
          </p:nvPicPr>
          <p:blipFill>
            <a:blip r:embed="rId7"/>
            <a:stretch>
              <a:fillRect/>
            </a:stretch>
          </p:blipFill>
          <p:spPr>
            <a:xfrm>
              <a:off x="4207713" y="4739433"/>
              <a:ext cx="1024960" cy="192673"/>
            </a:xfrm>
            <a:prstGeom prst="rect">
              <a:avLst/>
            </a:prstGeom>
          </p:spPr>
        </p:pic>
        <p:pic>
          <p:nvPicPr>
            <p:cNvPr id="76" name="Picture 75">
              <a:extLst>
                <a:ext uri="{FF2B5EF4-FFF2-40B4-BE49-F238E27FC236}">
                  <a16:creationId xmlns:a16="http://schemas.microsoft.com/office/drawing/2014/main" id="{9370D796-19DA-4898-8631-CD2C38B9CDA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196919" y="5083447"/>
              <a:ext cx="957804" cy="216695"/>
            </a:xfrm>
            <a:prstGeom prst="rect">
              <a:avLst/>
            </a:prstGeom>
          </p:spPr>
        </p:pic>
        <p:pic>
          <p:nvPicPr>
            <p:cNvPr id="77" name="Picture 76">
              <a:extLst>
                <a:ext uri="{FF2B5EF4-FFF2-40B4-BE49-F238E27FC236}">
                  <a16:creationId xmlns:a16="http://schemas.microsoft.com/office/drawing/2014/main" id="{8F2382A9-A289-4DE7-AFC4-1D0449EDFA4B}"/>
                </a:ext>
              </a:extLst>
            </p:cNvPr>
            <p:cNvPicPr>
              <a:picLocks noChangeAspect="1"/>
            </p:cNvPicPr>
            <p:nvPr/>
          </p:nvPicPr>
          <p:blipFill>
            <a:blip r:embed="rId7"/>
            <a:stretch>
              <a:fillRect/>
            </a:stretch>
          </p:blipFill>
          <p:spPr>
            <a:xfrm>
              <a:off x="4209285" y="5413168"/>
              <a:ext cx="1024960" cy="231888"/>
            </a:xfrm>
            <a:prstGeom prst="rect">
              <a:avLst/>
            </a:prstGeom>
          </p:spPr>
        </p:pic>
      </p:grpSp>
      <p:pic>
        <p:nvPicPr>
          <p:cNvPr id="79" name="Picture 78">
            <a:extLst>
              <a:ext uri="{FF2B5EF4-FFF2-40B4-BE49-F238E27FC236}">
                <a16:creationId xmlns:a16="http://schemas.microsoft.com/office/drawing/2014/main" id="{135B8E25-7E39-41C9-BD4A-30DB4CF1AD30}"/>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88118" y="12767098"/>
            <a:ext cx="171769" cy="38861"/>
          </a:xfrm>
          <a:prstGeom prst="rect">
            <a:avLst/>
          </a:prstGeom>
        </p:spPr>
      </p:pic>
      <p:sp>
        <p:nvSpPr>
          <p:cNvPr id="57" name="Rectangle 56">
            <a:extLst>
              <a:ext uri="{FF2B5EF4-FFF2-40B4-BE49-F238E27FC236}">
                <a16:creationId xmlns:a16="http://schemas.microsoft.com/office/drawing/2014/main" id="{B1183C27-F40F-4F54-9BBD-E4DECF597DCA}"/>
              </a:ext>
            </a:extLst>
          </p:cNvPr>
          <p:cNvSpPr/>
          <p:nvPr/>
        </p:nvSpPr>
        <p:spPr>
          <a:xfrm>
            <a:off x="115087" y="3326945"/>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58" name="Rectangle 130">
            <a:extLst>
              <a:ext uri="{FF2B5EF4-FFF2-40B4-BE49-F238E27FC236}">
                <a16:creationId xmlns:a16="http://schemas.microsoft.com/office/drawing/2014/main" id="{DA202390-2E88-476B-9DB6-57204A110D15}"/>
              </a:ext>
            </a:extLst>
          </p:cNvPr>
          <p:cNvSpPr/>
          <p:nvPr/>
        </p:nvSpPr>
        <p:spPr>
          <a:xfrm>
            <a:off x="35473" y="3231140"/>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Homework</a:t>
            </a:r>
          </a:p>
        </p:txBody>
      </p:sp>
      <p:pic>
        <p:nvPicPr>
          <p:cNvPr id="59" name="Picture 58">
            <a:extLst>
              <a:ext uri="{FF2B5EF4-FFF2-40B4-BE49-F238E27FC236}">
                <a16:creationId xmlns:a16="http://schemas.microsoft.com/office/drawing/2014/main" id="{7DB263BE-48C5-409A-A1DD-0ACA4D6BB66C}"/>
              </a:ext>
            </a:extLst>
          </p:cNvPr>
          <p:cNvPicPr>
            <a:picLocks noChangeAspect="1"/>
          </p:cNvPicPr>
          <p:nvPr/>
        </p:nvPicPr>
        <p:blipFill>
          <a:blip r:embed="rId9"/>
          <a:stretch>
            <a:fillRect/>
          </a:stretch>
        </p:blipFill>
        <p:spPr>
          <a:xfrm>
            <a:off x="268685" y="3587879"/>
            <a:ext cx="5751556" cy="2227977"/>
          </a:xfrm>
          <a:prstGeom prst="rect">
            <a:avLst/>
          </a:prstGeom>
        </p:spPr>
      </p:pic>
      <p:pic>
        <p:nvPicPr>
          <p:cNvPr id="61" name="Picture 60">
            <a:extLst>
              <a:ext uri="{FF2B5EF4-FFF2-40B4-BE49-F238E27FC236}">
                <a16:creationId xmlns:a16="http://schemas.microsoft.com/office/drawing/2014/main" id="{E4F18B12-E908-4AF5-8919-546AF11B3A01}"/>
              </a:ext>
            </a:extLst>
          </p:cNvPr>
          <p:cNvPicPr>
            <a:picLocks noChangeAspect="1"/>
          </p:cNvPicPr>
          <p:nvPr/>
        </p:nvPicPr>
        <p:blipFill>
          <a:blip r:embed="rId10"/>
          <a:stretch>
            <a:fillRect/>
          </a:stretch>
        </p:blipFill>
        <p:spPr>
          <a:xfrm>
            <a:off x="313102" y="5911662"/>
            <a:ext cx="5596109" cy="3030160"/>
          </a:xfrm>
          <a:prstGeom prst="rect">
            <a:avLst/>
          </a:prstGeom>
        </p:spPr>
      </p:pic>
      <p:pic>
        <p:nvPicPr>
          <p:cNvPr id="62" name="Picture 61">
            <a:extLst>
              <a:ext uri="{FF2B5EF4-FFF2-40B4-BE49-F238E27FC236}">
                <a16:creationId xmlns:a16="http://schemas.microsoft.com/office/drawing/2014/main" id="{C45D0F9A-48DA-4178-B89C-DAB63D41642F}"/>
              </a:ext>
            </a:extLst>
          </p:cNvPr>
          <p:cNvPicPr>
            <a:picLocks noChangeAspect="1"/>
          </p:cNvPicPr>
          <p:nvPr/>
        </p:nvPicPr>
        <p:blipFill>
          <a:blip r:embed="rId11"/>
          <a:stretch>
            <a:fillRect/>
          </a:stretch>
        </p:blipFill>
        <p:spPr>
          <a:xfrm>
            <a:off x="6148008" y="7841060"/>
            <a:ext cx="1101090" cy="10924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3" name="Rectangle 72">
            <a:extLst>
              <a:ext uri="{FF2B5EF4-FFF2-40B4-BE49-F238E27FC236}">
                <a16:creationId xmlns:a16="http://schemas.microsoft.com/office/drawing/2014/main" id="{7E59B67E-E30C-4FD7-A9F7-ACCEB0C820D0}"/>
              </a:ext>
            </a:extLst>
          </p:cNvPr>
          <p:cNvSpPr/>
          <p:nvPr/>
        </p:nvSpPr>
        <p:spPr>
          <a:xfrm>
            <a:off x="3502072" y="9641132"/>
            <a:ext cx="691215" cy="307777"/>
          </a:xfrm>
          <a:prstGeom prst="rect">
            <a:avLst/>
          </a:prstGeom>
        </p:spPr>
        <p:txBody>
          <a:bodyPr wrap="none">
            <a:spAutoFit/>
          </a:bodyPr>
          <a:lstStyle/>
          <a:p>
            <a:r>
              <a:rPr lang="en-US" sz="1400" dirty="0">
                <a:latin typeface="Californian FB" panose="0207040306080B030204" pitchFamily="18" charset="0"/>
              </a:rPr>
              <a:t>Page: 2</a:t>
            </a:r>
            <a:endParaRPr lang="en-US" sz="1400" dirty="0"/>
          </a:p>
        </p:txBody>
      </p:sp>
    </p:spTree>
    <p:custDataLst>
      <p:tags r:id="rId1"/>
    </p:custDataLst>
    <p:extLst>
      <p:ext uri="{BB962C8B-B14F-4D97-AF65-F5344CB8AC3E}">
        <p14:creationId xmlns:p14="http://schemas.microsoft.com/office/powerpoint/2010/main" val="1255812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9"/>
                                        </p:tgtEl>
                                      </p:cBhvr>
                                    </p:animEffect>
                                    <p:set>
                                      <p:cBhvr>
                                        <p:cTn id="7"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C83B7-E4EA-4F85-BCE9-B90A200B303C}"/>
              </a:ext>
            </a:extLst>
          </p:cNvPr>
          <p:cNvSpPr/>
          <p:nvPr/>
        </p:nvSpPr>
        <p:spPr>
          <a:xfrm>
            <a:off x="125376" y="187299"/>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3" name="Rectangle 130">
            <a:extLst>
              <a:ext uri="{FF2B5EF4-FFF2-40B4-BE49-F238E27FC236}">
                <a16:creationId xmlns:a16="http://schemas.microsoft.com/office/drawing/2014/main" id="{EDB54325-5230-4CA4-B8C4-2EF0207974DC}"/>
              </a:ext>
            </a:extLst>
          </p:cNvPr>
          <p:cNvSpPr/>
          <p:nvPr/>
        </p:nvSpPr>
        <p:spPr>
          <a:xfrm>
            <a:off x="45762" y="91494"/>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Homework</a:t>
            </a:r>
          </a:p>
        </p:txBody>
      </p:sp>
      <p:pic>
        <p:nvPicPr>
          <p:cNvPr id="6" name="Picture 5">
            <a:extLst>
              <a:ext uri="{FF2B5EF4-FFF2-40B4-BE49-F238E27FC236}">
                <a16:creationId xmlns:a16="http://schemas.microsoft.com/office/drawing/2014/main" id="{33ED9C36-450D-4309-821B-CC8A99A8A251}"/>
              </a:ext>
            </a:extLst>
          </p:cNvPr>
          <p:cNvPicPr>
            <a:picLocks noChangeAspect="1"/>
          </p:cNvPicPr>
          <p:nvPr/>
        </p:nvPicPr>
        <p:blipFill>
          <a:blip r:embed="rId3"/>
          <a:stretch>
            <a:fillRect/>
          </a:stretch>
        </p:blipFill>
        <p:spPr>
          <a:xfrm>
            <a:off x="45762" y="361156"/>
            <a:ext cx="7539188" cy="4029367"/>
          </a:xfrm>
          <a:prstGeom prst="rect">
            <a:avLst/>
          </a:prstGeom>
        </p:spPr>
      </p:pic>
      <p:sp>
        <p:nvSpPr>
          <p:cNvPr id="8" name="Rectangle 7">
            <a:extLst>
              <a:ext uri="{FF2B5EF4-FFF2-40B4-BE49-F238E27FC236}">
                <a16:creationId xmlns:a16="http://schemas.microsoft.com/office/drawing/2014/main" id="{65E35E68-29EE-4A23-881B-71AB91422CB7}"/>
              </a:ext>
            </a:extLst>
          </p:cNvPr>
          <p:cNvSpPr/>
          <p:nvPr/>
        </p:nvSpPr>
        <p:spPr>
          <a:xfrm>
            <a:off x="20156" y="4382965"/>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dirty="0"/>
          </a:p>
        </p:txBody>
      </p:sp>
      <p:sp>
        <p:nvSpPr>
          <p:cNvPr id="9" name="Rectangle 148">
            <a:extLst>
              <a:ext uri="{FF2B5EF4-FFF2-40B4-BE49-F238E27FC236}">
                <a16:creationId xmlns:a16="http://schemas.microsoft.com/office/drawing/2014/main" id="{490BFBA4-4E85-430E-AD2D-1C12B1DA521A}"/>
              </a:ext>
            </a:extLst>
          </p:cNvPr>
          <p:cNvSpPr/>
          <p:nvPr/>
        </p:nvSpPr>
        <p:spPr>
          <a:xfrm>
            <a:off x="20156" y="4317956"/>
            <a:ext cx="1735858" cy="198358"/>
          </a:xfrm>
          <a:custGeom>
            <a:avLst/>
            <a:gdLst/>
            <a:ahLst/>
            <a:cxnLst/>
            <a:rect l="l" t="t" r="r" b="b"/>
            <a:pathLst>
              <a:path w="3656487" h="247650">
                <a:moveTo>
                  <a:pt x="3555513" y="0"/>
                </a:moveTo>
                <a:lnTo>
                  <a:pt x="3555824" y="381"/>
                </a:lnTo>
                <a:lnTo>
                  <a:pt x="3555937" y="381"/>
                </a:lnTo>
                <a:lnTo>
                  <a:pt x="3555937" y="520"/>
                </a:lnTo>
                <a:lnTo>
                  <a:pt x="3656487" y="123825"/>
                </a:lnTo>
                <a:lnTo>
                  <a:pt x="3555937" y="247130"/>
                </a:lnTo>
                <a:lnTo>
                  <a:pt x="3555937" y="247269"/>
                </a:lnTo>
                <a:lnTo>
                  <a:pt x="3555824" y="247269"/>
                </a:lnTo>
                <a:lnTo>
                  <a:pt x="3555513" y="247650"/>
                </a:lnTo>
                <a:lnTo>
                  <a:pt x="3555513" y="247269"/>
                </a:lnTo>
                <a:lnTo>
                  <a:pt x="0" y="247269"/>
                </a:lnTo>
                <a:lnTo>
                  <a:pt x="0" y="381"/>
                </a:lnTo>
                <a:lnTo>
                  <a:pt x="3555513"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grpSp>
        <p:nvGrpSpPr>
          <p:cNvPr id="10" name="Group 65">
            <a:extLst>
              <a:ext uri="{FF2B5EF4-FFF2-40B4-BE49-F238E27FC236}">
                <a16:creationId xmlns:a16="http://schemas.microsoft.com/office/drawing/2014/main" id="{D84F84F9-8F1A-4BF7-8448-DA62094AC310}"/>
              </a:ext>
            </a:extLst>
          </p:cNvPr>
          <p:cNvGrpSpPr>
            <a:grpSpLocks/>
          </p:cNvGrpSpPr>
          <p:nvPr/>
        </p:nvGrpSpPr>
        <p:grpSpPr bwMode="auto">
          <a:xfrm>
            <a:off x="68588" y="4730976"/>
            <a:ext cx="7383780" cy="33734"/>
            <a:chOff x="312862" y="969963"/>
            <a:chExt cx="8471606" cy="39687"/>
          </a:xfrm>
        </p:grpSpPr>
        <p:cxnSp>
          <p:nvCxnSpPr>
            <p:cNvPr id="11" name="Straight Connector 10">
              <a:extLst>
                <a:ext uri="{FF2B5EF4-FFF2-40B4-BE49-F238E27FC236}">
                  <a16:creationId xmlns:a16="http://schemas.microsoft.com/office/drawing/2014/main" id="{B14D4E4A-CAE0-4BE3-8593-E1083394D628}"/>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778BC7-B961-4B62-AAE4-76AE70D65615}"/>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73BD0FA7-5F94-4D87-AF41-DF972F298089}"/>
              </a:ext>
            </a:extLst>
          </p:cNvPr>
          <p:cNvSpPr/>
          <p:nvPr/>
        </p:nvSpPr>
        <p:spPr>
          <a:xfrm>
            <a:off x="1779835" y="4415425"/>
            <a:ext cx="5686773" cy="292388"/>
          </a:xfrm>
          <a:prstGeom prst="rect">
            <a:avLst/>
          </a:prstGeom>
        </p:spPr>
        <p:txBody>
          <a:bodyPr wrap="square">
            <a:spAutoFit/>
          </a:bodyPr>
          <a:lstStyle/>
          <a:p>
            <a:pPr eaLnBrk="1" hangingPunct="1">
              <a:defRPr/>
            </a:pPr>
            <a:r>
              <a:rPr lang="en-US" altLang="en-US" sz="1300" b="1" i="1" dirty="0">
                <a:effectLst>
                  <a:outerShdw blurRad="38100" dist="38100" dir="2700000" algn="tl">
                    <a:srgbClr val="000000">
                      <a:alpha val="43137"/>
                    </a:srgbClr>
                  </a:outerShdw>
                </a:effectLst>
                <a:latin typeface="Californian FB" panose="0207040306080B030204" pitchFamily="18" charset="0"/>
              </a:rPr>
              <a:t>Now, we will learn how to </a:t>
            </a:r>
            <a:r>
              <a:rPr lang="en-US" altLang="en-US" sz="1300" b="1" i="1" u="sng" dirty="0">
                <a:solidFill>
                  <a:srgbClr val="00B0F0"/>
                </a:solidFill>
                <a:effectLst>
                  <a:outerShdw blurRad="38100" dist="38100" dir="2700000" algn="tl">
                    <a:srgbClr val="000000">
                      <a:alpha val="43137"/>
                    </a:srgbClr>
                  </a:outerShdw>
                </a:effectLst>
                <a:latin typeface="Californian FB" panose="0207040306080B030204" pitchFamily="18" charset="0"/>
              </a:rPr>
              <a:t>transform</a:t>
            </a:r>
            <a:r>
              <a:rPr lang="en-US" altLang="en-US" sz="1300" b="1" i="1" dirty="0">
                <a:effectLst>
                  <a:outerShdw blurRad="38100" dist="38100" dir="2700000" algn="tl">
                    <a:srgbClr val="000000">
                      <a:alpha val="43137"/>
                    </a:srgbClr>
                  </a:outerShdw>
                </a:effectLst>
                <a:latin typeface="Californian FB" panose="0207040306080B030204" pitchFamily="18" charset="0"/>
              </a:rPr>
              <a:t> quadratic functions.</a:t>
            </a:r>
          </a:p>
        </p:txBody>
      </p:sp>
      <p:sp>
        <p:nvSpPr>
          <p:cNvPr id="14" name="Rectangle 3">
            <a:extLst>
              <a:ext uri="{FF2B5EF4-FFF2-40B4-BE49-F238E27FC236}">
                <a16:creationId xmlns:a16="http://schemas.microsoft.com/office/drawing/2014/main" id="{8FFD4A75-55AF-4591-A296-518D1BAA0AA8}"/>
              </a:ext>
            </a:extLst>
          </p:cNvPr>
          <p:cNvSpPr txBox="1">
            <a:spLocks noChangeArrowheads="1"/>
          </p:cNvSpPr>
          <p:nvPr/>
        </p:nvSpPr>
        <p:spPr>
          <a:xfrm>
            <a:off x="167237" y="4866041"/>
            <a:ext cx="7656354" cy="6193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defRPr/>
            </a:pPr>
            <a:r>
              <a:rPr lang="en-US" altLang="en-US" sz="1200" dirty="0">
                <a:latin typeface="Californian FB" panose="0207040306080B030204" pitchFamily="18" charset="0"/>
              </a:rPr>
              <a:t>You can also graph quadratic functions by applying transformations to the </a:t>
            </a:r>
            <a:r>
              <a:rPr lang="en-US" altLang="en-US" sz="1200" b="1" i="1" dirty="0">
                <a:effectLst>
                  <a:outerShdw blurRad="38100" dist="38100" dir="2700000" algn="tl">
                    <a:srgbClr val="000000">
                      <a:alpha val="43137"/>
                    </a:srgbClr>
                  </a:outerShdw>
                </a:effectLst>
                <a:latin typeface="Californian FB" panose="0207040306080B030204" pitchFamily="18" charset="0"/>
              </a:rPr>
              <a:t>parent function f(x) = </a:t>
            </a:r>
            <a:r>
              <a:rPr lang="en-US" altLang="en-US" sz="1200" b="1" i="1" dirty="0">
                <a:solidFill>
                  <a:srgbClr val="C00000"/>
                </a:solidFill>
                <a:effectLst>
                  <a:outerShdw blurRad="38100" dist="38100" dir="2700000" algn="tl">
                    <a:srgbClr val="000000">
                      <a:alpha val="43137"/>
                    </a:srgbClr>
                  </a:outerShdw>
                </a:effectLst>
                <a:latin typeface="Californian FB" panose="0207040306080B030204" pitchFamily="18" charset="0"/>
              </a:rPr>
              <a:t>x</a:t>
            </a:r>
            <a:r>
              <a:rPr lang="en-US" altLang="en-US" sz="1200" b="1" i="1" baseline="30000" dirty="0">
                <a:solidFill>
                  <a:srgbClr val="C00000"/>
                </a:solidFill>
                <a:effectLst>
                  <a:outerShdw blurRad="38100" dist="38100" dir="2700000" algn="tl">
                    <a:srgbClr val="000000">
                      <a:alpha val="43137"/>
                    </a:srgbClr>
                  </a:outerShdw>
                </a:effectLst>
                <a:latin typeface="Californian FB" panose="0207040306080B030204" pitchFamily="18" charset="0"/>
              </a:rPr>
              <a:t>2</a:t>
            </a:r>
            <a:r>
              <a:rPr lang="en-US" altLang="en-US" sz="1200" dirty="0">
                <a:latin typeface="Californian FB" panose="0207040306080B030204" pitchFamily="18" charset="0"/>
              </a:rPr>
              <a:t>. Recall that functions can also be </a:t>
            </a:r>
            <a:r>
              <a:rPr lang="en-US" altLang="en-US" sz="1200" b="1" i="1" dirty="0">
                <a:latin typeface="Californian FB" panose="0207040306080B030204" pitchFamily="18" charset="0"/>
              </a:rPr>
              <a:t>reflected, stretched, or compressed</a:t>
            </a:r>
            <a:r>
              <a:rPr lang="en-US" altLang="en-US" sz="1200" dirty="0">
                <a:latin typeface="Californian FB" panose="0207040306080B030204" pitchFamily="18" charset="0"/>
              </a:rPr>
              <a:t>.</a:t>
            </a:r>
          </a:p>
          <a:p>
            <a:pPr marL="0" indent="0" eaLnBrk="1" hangingPunct="1">
              <a:buNone/>
              <a:defRPr/>
            </a:pPr>
            <a:endParaRPr lang="en-US" altLang="en-US" sz="1200" dirty="0">
              <a:latin typeface="Californian FB" panose="0207040306080B030204" pitchFamily="18" charset="0"/>
            </a:endParaRPr>
          </a:p>
        </p:txBody>
      </p:sp>
      <p:grpSp>
        <p:nvGrpSpPr>
          <p:cNvPr id="15" name="Group 14">
            <a:extLst>
              <a:ext uri="{FF2B5EF4-FFF2-40B4-BE49-F238E27FC236}">
                <a16:creationId xmlns:a16="http://schemas.microsoft.com/office/drawing/2014/main" id="{99549C9C-BBEF-4626-8ED3-43E93F6AFF2A}"/>
              </a:ext>
            </a:extLst>
          </p:cNvPr>
          <p:cNvGrpSpPr>
            <a:grpSpLocks/>
          </p:cNvGrpSpPr>
          <p:nvPr/>
        </p:nvGrpSpPr>
        <p:grpSpPr bwMode="auto">
          <a:xfrm>
            <a:off x="760502" y="5652756"/>
            <a:ext cx="1434386" cy="391319"/>
            <a:chOff x="457200" y="1715339"/>
            <a:chExt cx="1687158" cy="461289"/>
          </a:xfrm>
        </p:grpSpPr>
        <p:pic>
          <p:nvPicPr>
            <p:cNvPr id="16" name="Picture 1">
              <a:extLst>
                <a:ext uri="{FF2B5EF4-FFF2-40B4-BE49-F238E27FC236}">
                  <a16:creationId xmlns:a16="http://schemas.microsoft.com/office/drawing/2014/main" id="{6CA66E98-3EF7-463A-8441-C293813A8A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533400" cy="4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39C6254C-7FA0-45E0-9691-6547CB9744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1358" y="1715339"/>
              <a:ext cx="1143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a:extLst>
              <a:ext uri="{FF2B5EF4-FFF2-40B4-BE49-F238E27FC236}">
                <a16:creationId xmlns:a16="http://schemas.microsoft.com/office/drawing/2014/main" id="{0DD68EA3-0EF3-4B90-96F1-EB404363C39F}"/>
              </a:ext>
            </a:extLst>
          </p:cNvPr>
          <p:cNvGrpSpPr>
            <a:grpSpLocks/>
          </p:cNvGrpSpPr>
          <p:nvPr/>
        </p:nvGrpSpPr>
        <p:grpSpPr bwMode="auto">
          <a:xfrm>
            <a:off x="4798396" y="5738349"/>
            <a:ext cx="1447880" cy="449341"/>
            <a:chOff x="5638800" y="1627750"/>
            <a:chExt cx="1703268" cy="528205"/>
          </a:xfrm>
        </p:grpSpPr>
        <p:pic>
          <p:nvPicPr>
            <p:cNvPr id="19" name="Picture 34">
              <a:extLst>
                <a:ext uri="{FF2B5EF4-FFF2-40B4-BE49-F238E27FC236}">
                  <a16:creationId xmlns:a16="http://schemas.microsoft.com/office/drawing/2014/main" id="{20B02AC8-B562-4425-A4AC-B1A7ECD6E4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31927"/>
              <a:ext cx="533400" cy="4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a:extLst>
                <a:ext uri="{FF2B5EF4-FFF2-40B4-BE49-F238E27FC236}">
                  <a16:creationId xmlns:a16="http://schemas.microsoft.com/office/drawing/2014/main" id="{6EBCF038-2D1B-4FFC-B1DF-A151715E197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627750"/>
              <a:ext cx="1169868" cy="44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a:extLst>
              <a:ext uri="{FF2B5EF4-FFF2-40B4-BE49-F238E27FC236}">
                <a16:creationId xmlns:a16="http://schemas.microsoft.com/office/drawing/2014/main" id="{21A7D5F3-146C-4B30-97AA-EF5BA7B81D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70961" y="5965607"/>
            <a:ext cx="372428"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C0D71EAC-F939-4DEB-8616-D19CCA590D94}"/>
              </a:ext>
            </a:extLst>
          </p:cNvPr>
          <p:cNvSpPr/>
          <p:nvPr/>
        </p:nvSpPr>
        <p:spPr>
          <a:xfrm>
            <a:off x="429390" y="6269142"/>
            <a:ext cx="3108960" cy="301621"/>
          </a:xfrm>
          <a:prstGeom prst="rect">
            <a:avLst/>
          </a:prstGeom>
        </p:spPr>
        <p:txBody>
          <a:bodyPr wrap="square">
            <a:spAutoFit/>
          </a:bodyPr>
          <a:lstStyle/>
          <a:p>
            <a:pPr>
              <a:defRPr/>
            </a:pPr>
            <a:r>
              <a:rPr lang="en-US" altLang="en-US" sz="1360" b="1" i="1" dirty="0">
                <a:solidFill>
                  <a:srgbClr val="7030A0"/>
                </a:solidFill>
                <a:latin typeface="Californian FB" panose="0207040306080B030204" pitchFamily="18" charset="0"/>
              </a:rPr>
              <a:t> </a:t>
            </a:r>
            <a:r>
              <a:rPr lang="en-US" sz="1360" b="1" i="1" dirty="0">
                <a:solidFill>
                  <a:srgbClr val="C00000"/>
                </a:solidFill>
                <a:effectLst>
                  <a:outerShdw blurRad="38100" dist="38100" dir="2700000" algn="tl">
                    <a:srgbClr val="000000">
                      <a:alpha val="43137"/>
                    </a:srgbClr>
                  </a:outerShdw>
                </a:effectLst>
                <a:latin typeface="Californian FB" panose="0207040306080B030204" pitchFamily="18" charset="0"/>
              </a:rPr>
              <a:t>h (</a:t>
            </a:r>
            <a:r>
              <a:rPr lang="en-US" sz="935" b="1" i="1" dirty="0">
                <a:solidFill>
                  <a:srgbClr val="C00000"/>
                </a:solidFill>
                <a:effectLst>
                  <a:outerShdw blurRad="38100" dist="38100" dir="2700000" algn="tl">
                    <a:srgbClr val="000000">
                      <a:alpha val="43137"/>
                    </a:srgbClr>
                  </a:outerShdw>
                </a:effectLst>
                <a:latin typeface="Californian FB" panose="0207040306080B030204" pitchFamily="18" charset="0"/>
              </a:rPr>
              <a:t>Opposite Direction</a:t>
            </a:r>
            <a:r>
              <a:rPr lang="en-US" sz="1360" b="1" i="1" dirty="0">
                <a:solidFill>
                  <a:srgbClr val="C00000"/>
                </a:solidFill>
                <a:effectLst>
                  <a:outerShdw blurRad="38100" dist="38100" dir="2700000" algn="tl">
                    <a:srgbClr val="000000">
                      <a:alpha val="43137"/>
                    </a:srgbClr>
                  </a:outerShdw>
                </a:effectLst>
                <a:latin typeface="Californian FB" panose="0207040306080B030204" pitchFamily="18" charset="0"/>
              </a:rPr>
              <a:t>) </a:t>
            </a:r>
            <a:r>
              <a:rPr lang="en-US" sz="1360" b="1" i="1" dirty="0">
                <a:solidFill>
                  <a:srgbClr val="7030A0"/>
                </a:solidFill>
                <a:latin typeface="Californian FB" panose="0207040306080B030204" pitchFamily="18" charset="0"/>
              </a:rPr>
              <a:t>units Left/</a:t>
            </a:r>
            <a:r>
              <a:rPr lang="en-US" altLang="en-US" sz="1360" b="1" i="1" dirty="0">
                <a:solidFill>
                  <a:srgbClr val="7030A0"/>
                </a:solidFill>
                <a:latin typeface="Californian FB" panose="0207040306080B030204" pitchFamily="18" charset="0"/>
              </a:rPr>
              <a:t>Right</a:t>
            </a:r>
            <a:endParaRPr lang="en-US" sz="1360" dirty="0"/>
          </a:p>
        </p:txBody>
      </p:sp>
      <p:sp>
        <p:nvSpPr>
          <p:cNvPr id="23" name="Rectangle 22">
            <a:extLst>
              <a:ext uri="{FF2B5EF4-FFF2-40B4-BE49-F238E27FC236}">
                <a16:creationId xmlns:a16="http://schemas.microsoft.com/office/drawing/2014/main" id="{9FFD5C3B-4FCE-4F21-B9E2-093FCC50E660}"/>
              </a:ext>
            </a:extLst>
          </p:cNvPr>
          <p:cNvSpPr/>
          <p:nvPr/>
        </p:nvSpPr>
        <p:spPr>
          <a:xfrm>
            <a:off x="4693740" y="6240745"/>
            <a:ext cx="2655570" cy="307777"/>
          </a:xfrm>
          <a:prstGeom prst="rect">
            <a:avLst/>
          </a:prstGeom>
        </p:spPr>
        <p:txBody>
          <a:bodyPr>
            <a:spAutoFit/>
          </a:bodyPr>
          <a:lstStyle/>
          <a:p>
            <a:pPr>
              <a:defRPr/>
            </a:pPr>
            <a:r>
              <a:rPr lang="en-US" altLang="en-US" sz="1350" b="1" i="1" dirty="0">
                <a:solidFill>
                  <a:srgbClr val="7030A0"/>
                </a:solidFill>
                <a:latin typeface="Californian FB" panose="0207040306080B030204" pitchFamily="18" charset="0"/>
              </a:rPr>
              <a:t> </a:t>
            </a:r>
            <a:r>
              <a:rPr lang="en-US" altLang="en-US" sz="1350" b="1" i="1" dirty="0">
                <a:solidFill>
                  <a:srgbClr val="00B050"/>
                </a:solidFill>
                <a:effectLst>
                  <a:outerShdw blurRad="38100" dist="38100" dir="2700000" algn="tl">
                    <a:srgbClr val="000000">
                      <a:alpha val="43137"/>
                    </a:srgbClr>
                  </a:outerShdw>
                </a:effectLst>
                <a:latin typeface="Californian FB" panose="0207040306080B030204" pitchFamily="18" charset="0"/>
              </a:rPr>
              <a:t>K</a:t>
            </a:r>
            <a:r>
              <a:rPr lang="en-US" sz="1350" b="1" i="1" dirty="0">
                <a:solidFill>
                  <a:srgbClr val="00B050"/>
                </a:solidFill>
                <a:effectLst>
                  <a:outerShdw blurRad="38100" dist="38100" dir="2700000" algn="tl">
                    <a:srgbClr val="000000">
                      <a:alpha val="43137"/>
                    </a:srgbClr>
                  </a:outerShdw>
                </a:effectLst>
                <a:latin typeface="Californian FB" panose="0207040306080B030204" pitchFamily="18" charset="0"/>
              </a:rPr>
              <a:t> </a:t>
            </a:r>
            <a:r>
              <a:rPr lang="en-US" sz="1350" b="1" i="1" dirty="0">
                <a:solidFill>
                  <a:srgbClr val="7030A0"/>
                </a:solidFill>
                <a:latin typeface="Californian FB" panose="0207040306080B030204" pitchFamily="18" charset="0"/>
              </a:rPr>
              <a:t>units Up     </a:t>
            </a:r>
            <a:r>
              <a:rPr lang="en-US" sz="1350" b="1" i="1" dirty="0">
                <a:solidFill>
                  <a:srgbClr val="00B050"/>
                </a:solidFill>
                <a:effectLst>
                  <a:outerShdw blurRad="38100" dist="38100" dir="2700000" algn="tl">
                    <a:srgbClr val="000000">
                      <a:alpha val="43137"/>
                    </a:srgbClr>
                  </a:outerShdw>
                </a:effectLst>
                <a:latin typeface="Californian FB" panose="0207040306080B030204" pitchFamily="18" charset="0"/>
              </a:rPr>
              <a:t>-K</a:t>
            </a:r>
            <a:r>
              <a:rPr lang="en-US" altLang="en-US" sz="1350" b="1" i="1" dirty="0">
                <a:solidFill>
                  <a:srgbClr val="00B050"/>
                </a:solidFill>
                <a:effectLst>
                  <a:outerShdw blurRad="38100" dist="38100" dir="2700000" algn="tl">
                    <a:srgbClr val="000000">
                      <a:alpha val="43137"/>
                    </a:srgbClr>
                  </a:outerShdw>
                </a:effectLst>
                <a:latin typeface="Californian FB" panose="0207040306080B030204" pitchFamily="18" charset="0"/>
              </a:rPr>
              <a:t> </a:t>
            </a:r>
            <a:r>
              <a:rPr lang="en-US" altLang="en-US" sz="1350" b="1" i="1" dirty="0">
                <a:solidFill>
                  <a:srgbClr val="7030A0"/>
                </a:solidFill>
                <a:latin typeface="Californian FB" panose="0207040306080B030204" pitchFamily="18" charset="0"/>
              </a:rPr>
              <a:t>units Down</a:t>
            </a:r>
            <a:endParaRPr lang="en-US" sz="1350" dirty="0"/>
          </a:p>
        </p:txBody>
      </p:sp>
      <p:pic>
        <p:nvPicPr>
          <p:cNvPr id="24" name="Picture 23">
            <a:extLst>
              <a:ext uri="{FF2B5EF4-FFF2-40B4-BE49-F238E27FC236}">
                <a16:creationId xmlns:a16="http://schemas.microsoft.com/office/drawing/2014/main" id="{0F57287C-1A96-45AF-8462-F07763A632BA}"/>
              </a:ext>
            </a:extLst>
          </p:cNvPr>
          <p:cNvPicPr>
            <a:picLocks noChangeAspect="1"/>
          </p:cNvPicPr>
          <p:nvPr/>
        </p:nvPicPr>
        <p:blipFill>
          <a:blip r:embed="rId8"/>
          <a:stretch>
            <a:fillRect/>
          </a:stretch>
        </p:blipFill>
        <p:spPr>
          <a:xfrm>
            <a:off x="590400" y="5342590"/>
            <a:ext cx="2129314" cy="2266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
            <a:extLst>
              <a:ext uri="{FF2B5EF4-FFF2-40B4-BE49-F238E27FC236}">
                <a16:creationId xmlns:a16="http://schemas.microsoft.com/office/drawing/2014/main" id="{FEEF74B9-45BD-470F-BD7E-4CA5E7AC9F0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04152" y="5790973"/>
            <a:ext cx="712470" cy="44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a:extLst>
              <a:ext uri="{FF2B5EF4-FFF2-40B4-BE49-F238E27FC236}">
                <a16:creationId xmlns:a16="http://schemas.microsoft.com/office/drawing/2014/main" id="{53A1250D-1ED2-4901-9657-0F86D1B590EC}"/>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3649" y="6304186"/>
            <a:ext cx="987743" cy="1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36F23CA2-8DD6-4B75-B09C-5725CE054DDE}"/>
              </a:ext>
            </a:extLst>
          </p:cNvPr>
          <p:cNvPicPr>
            <a:picLocks noChangeAspect="1"/>
          </p:cNvPicPr>
          <p:nvPr/>
        </p:nvPicPr>
        <p:blipFill>
          <a:blip r:embed="rId11">
            <a:duotone>
              <a:prstClr val="black"/>
              <a:schemeClr val="accent1">
                <a:tint val="45000"/>
                <a:satMod val="400000"/>
              </a:schemeClr>
            </a:duotone>
          </a:blip>
          <a:stretch>
            <a:fillRect/>
          </a:stretch>
        </p:blipFill>
        <p:spPr>
          <a:xfrm>
            <a:off x="4823162" y="5392013"/>
            <a:ext cx="1759743" cy="255043"/>
          </a:xfrm>
          <a:prstGeom prst="rect">
            <a:avLst/>
          </a:prstGeom>
        </p:spPr>
      </p:pic>
      <p:pic>
        <p:nvPicPr>
          <p:cNvPr id="28" name="Picture 2" descr="Image result for graph paper">
            <a:extLst>
              <a:ext uri="{FF2B5EF4-FFF2-40B4-BE49-F238E27FC236}">
                <a16:creationId xmlns:a16="http://schemas.microsoft.com/office/drawing/2014/main" id="{AC0B93FE-C44A-43B5-ADCF-41B7D5E2F79E}"/>
              </a:ext>
            </a:extLst>
          </p:cNvPr>
          <p:cNvPicPr>
            <a:picLocks noChangeAspect="1" noChangeArrowheads="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619" y="6606390"/>
            <a:ext cx="3108960" cy="291051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parabola png">
            <a:extLst>
              <a:ext uri="{FF2B5EF4-FFF2-40B4-BE49-F238E27FC236}">
                <a16:creationId xmlns:a16="http://schemas.microsoft.com/office/drawing/2014/main" id="{39AA121E-9868-432D-A08D-BA729C362AE2}"/>
              </a:ext>
            </a:extLst>
          </p:cNvPr>
          <p:cNvPicPr>
            <a:picLocks noChangeAspect="1" noChangeArrowheads="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4969" y="6798967"/>
            <a:ext cx="1043362" cy="12625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9A59047C-4E6D-41EC-9850-1490DE649EB0}"/>
                  </a:ext>
                </a:extLst>
              </p:cNvPr>
              <p:cNvSpPr txBox="1"/>
              <p:nvPr/>
            </p:nvSpPr>
            <p:spPr>
              <a:xfrm>
                <a:off x="1673477" y="8366512"/>
                <a:ext cx="2157843" cy="4271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𝒙</m:t>
                          </m:r>
                        </m:e>
                      </m:d>
                      <m:r>
                        <a:rPr lang="en-US" b="1" i="1" smtClean="0">
                          <a:effectLst>
                            <a:outerShdw blurRad="38100" dist="38100" dir="2700000" algn="tl">
                              <a:srgbClr val="000000">
                                <a:alpha val="43137"/>
                              </a:srgbClr>
                            </a:outerShdw>
                          </a:effectLst>
                          <a:latin typeface="Cambria Math" panose="02040503050406030204" pitchFamily="18" charset="0"/>
                        </a:rPr>
                        <m:t>=</m:t>
                      </m:r>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𝒙</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𝟑</m:t>
                          </m:r>
                          <m:r>
                            <a:rPr lang="en-US" b="1" i="1" smtClean="0">
                              <a:effectLst>
                                <a:outerShdw blurRad="38100" dist="38100" dir="2700000" algn="tl">
                                  <a:srgbClr val="000000">
                                    <a:alpha val="43137"/>
                                  </a:srgbClr>
                                </a:outerShdw>
                              </a:effectLst>
                              <a:latin typeface="Cambria Math" panose="02040503050406030204" pitchFamily="18" charset="0"/>
                            </a:rPr>
                            <m:t>)</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oMath>
                  </m:oMathPara>
                </a14:m>
                <a:endParaRPr lang="en-US" b="1" dirty="0">
                  <a:effectLst>
                    <a:outerShdw blurRad="38100" dist="38100" dir="2700000" algn="tl">
                      <a:srgbClr val="000000">
                        <a:alpha val="43137"/>
                      </a:srgbClr>
                    </a:outerShdw>
                  </a:effectLst>
                </a:endParaRPr>
              </a:p>
              <a:p>
                <a:r>
                  <a:rPr lang="en-US" sz="935" b="1" dirty="0">
                    <a:solidFill>
                      <a:srgbClr val="C00000"/>
                    </a:solidFill>
                    <a:effectLst>
                      <a:outerShdw blurRad="38100" dist="38100" dir="2700000" algn="tl">
                        <a:srgbClr val="000000">
                          <a:alpha val="43137"/>
                        </a:srgbClr>
                      </a:outerShdw>
                    </a:effectLst>
                  </a:rPr>
                  <a:t>            </a:t>
                </a:r>
                <a:r>
                  <a:rPr lang="en-US" sz="850" b="1" dirty="0">
                    <a:solidFill>
                      <a:schemeClr val="accent6">
                        <a:lumMod val="50000"/>
                      </a:schemeClr>
                    </a:solidFill>
                    <a:effectLst>
                      <a:outerShdw blurRad="38100" dist="38100" dir="2700000" algn="tl">
                        <a:srgbClr val="000000">
                          <a:alpha val="43137"/>
                        </a:srgbClr>
                      </a:outerShdw>
                    </a:effectLst>
                  </a:rPr>
                  <a:t>Opposite Direction to the sign of h !!</a:t>
                </a:r>
                <a:endParaRPr lang="en-US" sz="935" b="1" dirty="0">
                  <a:solidFill>
                    <a:schemeClr val="accent6">
                      <a:lumMod val="50000"/>
                    </a:schemeClr>
                  </a:solidFill>
                  <a:effectLst>
                    <a:outerShdw blurRad="38100" dist="38100" dir="2700000" algn="tl">
                      <a:srgbClr val="000000">
                        <a:alpha val="43137"/>
                      </a:srgbClr>
                    </a:outerShdw>
                  </a:effectLst>
                </a:endParaRPr>
              </a:p>
            </p:txBody>
          </p:sp>
        </mc:Choice>
        <mc:Fallback>
          <p:sp>
            <p:nvSpPr>
              <p:cNvPr id="30" name="TextBox 29">
                <a:extLst>
                  <a:ext uri="{FF2B5EF4-FFF2-40B4-BE49-F238E27FC236}">
                    <a16:creationId xmlns:a16="http://schemas.microsoft.com/office/drawing/2014/main" id="{9A59047C-4E6D-41EC-9850-1490DE649EB0}"/>
                  </a:ext>
                </a:extLst>
              </p:cNvPr>
              <p:cNvSpPr txBox="1">
                <a:spLocks noRot="1" noChangeAspect="1" noMove="1" noResize="1" noEditPoints="1" noAdjustHandles="1" noChangeArrowheads="1" noChangeShapeType="1" noTextEdit="1"/>
              </p:cNvSpPr>
              <p:nvPr/>
            </p:nvSpPr>
            <p:spPr>
              <a:xfrm>
                <a:off x="1673477" y="8366512"/>
                <a:ext cx="2157843" cy="427105"/>
              </a:xfrm>
              <a:prstGeom prst="rect">
                <a:avLst/>
              </a:prstGeom>
              <a:blipFill>
                <a:blip r:embed="rId14"/>
                <a:stretch>
                  <a:fillRect t="-4225" b="-18310"/>
                </a:stretch>
              </a:blipFill>
            </p:spPr>
            <p:txBody>
              <a:bodyPr/>
              <a:lstStyle/>
              <a:p>
                <a:r>
                  <a:rPr lang="en-US">
                    <a:noFill/>
                  </a:rPr>
                  <a:t> </a:t>
                </a:r>
              </a:p>
            </p:txBody>
          </p:sp>
        </mc:Fallback>
      </mc:AlternateContent>
      <p:pic>
        <p:nvPicPr>
          <p:cNvPr id="31" name="Picture 4" descr="Image result for parabola png">
            <a:extLst>
              <a:ext uri="{FF2B5EF4-FFF2-40B4-BE49-F238E27FC236}">
                <a16:creationId xmlns:a16="http://schemas.microsoft.com/office/drawing/2014/main" id="{BA9188B6-C98C-4A57-B014-67EF8E79BDBD}"/>
              </a:ext>
            </a:extLst>
          </p:cNvPr>
          <p:cNvPicPr>
            <a:picLocks noChangeAspect="1" noChangeArrowheads="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4969" y="6798967"/>
            <a:ext cx="1043362" cy="12625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70D7E38E-F8D9-4933-9A0E-BFBF428ADE65}"/>
                  </a:ext>
                </a:extLst>
              </p:cNvPr>
              <p:cNvSpPr txBox="1"/>
              <p:nvPr/>
            </p:nvSpPr>
            <p:spPr>
              <a:xfrm>
                <a:off x="362649" y="8346930"/>
                <a:ext cx="1658274" cy="387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𝒙</m:t>
                          </m:r>
                        </m:e>
                      </m:d>
                      <m:r>
                        <a:rPr lang="en-US" b="1" i="1" smtClean="0">
                          <a:effectLst>
                            <a:outerShdw blurRad="38100" dist="38100" dir="2700000" algn="tl">
                              <a:srgbClr val="000000">
                                <a:alpha val="43137"/>
                              </a:srgbClr>
                            </a:outerShdw>
                          </a:effectLst>
                          <a:latin typeface="Cambria Math" panose="02040503050406030204" pitchFamily="18" charset="0"/>
                        </a:rPr>
                        <m:t>=</m:t>
                      </m:r>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𝒙</m:t>
                          </m:r>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𝟑</m:t>
                          </m:r>
                          <m:r>
                            <a:rPr lang="en-US" b="1" i="1" smtClean="0">
                              <a:effectLst>
                                <a:outerShdw blurRad="38100" dist="38100" dir="2700000" algn="tl">
                                  <a:srgbClr val="000000">
                                    <a:alpha val="43137"/>
                                  </a:srgbClr>
                                </a:outerShdw>
                              </a:effectLst>
                              <a:latin typeface="Cambria Math" panose="02040503050406030204" pitchFamily="18" charset="0"/>
                            </a:rPr>
                            <m:t>)</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oMath>
                  </m:oMathPara>
                </a14:m>
                <a:endParaRPr lang="en-US" b="1" dirty="0">
                  <a:effectLst>
                    <a:outerShdw blurRad="38100" dist="38100" dir="2700000" algn="tl">
                      <a:srgbClr val="000000">
                        <a:alpha val="43137"/>
                      </a:srgbClr>
                    </a:outerShdw>
                  </a:effectLst>
                </a:endParaRPr>
              </a:p>
              <a:p>
                <a:r>
                  <a:rPr lang="en-US" sz="680" b="1" dirty="0">
                    <a:solidFill>
                      <a:srgbClr val="7030A0"/>
                    </a:solidFill>
                    <a:effectLst>
                      <a:outerShdw blurRad="38100" dist="38100" dir="2700000" algn="tl">
                        <a:srgbClr val="000000">
                          <a:alpha val="43137"/>
                        </a:srgbClr>
                      </a:outerShdw>
                    </a:effectLst>
                  </a:rPr>
                  <a:t>   Opposite Direction to the sign of h !! </a:t>
                </a:r>
              </a:p>
            </p:txBody>
          </p:sp>
        </mc:Choice>
        <mc:Fallback>
          <p:sp>
            <p:nvSpPr>
              <p:cNvPr id="32" name="TextBox 31">
                <a:extLst>
                  <a:ext uri="{FF2B5EF4-FFF2-40B4-BE49-F238E27FC236}">
                    <a16:creationId xmlns:a16="http://schemas.microsoft.com/office/drawing/2014/main" id="{70D7E38E-F8D9-4933-9A0E-BFBF428ADE65}"/>
                  </a:ext>
                </a:extLst>
              </p:cNvPr>
              <p:cNvSpPr txBox="1">
                <a:spLocks noRot="1" noChangeAspect="1" noMove="1" noResize="1" noEditPoints="1" noAdjustHandles="1" noChangeArrowheads="1" noChangeShapeType="1" noTextEdit="1"/>
              </p:cNvSpPr>
              <p:nvPr/>
            </p:nvSpPr>
            <p:spPr>
              <a:xfrm>
                <a:off x="362649" y="8346930"/>
                <a:ext cx="1658274" cy="387863"/>
              </a:xfrm>
              <a:prstGeom prst="rect">
                <a:avLst/>
              </a:prstGeom>
              <a:blipFill>
                <a:blip r:embed="rId15"/>
                <a:stretch>
                  <a:fillRect l="-4396" t="-4688" r="-2930" b="-17188"/>
                </a:stretch>
              </a:blipFill>
            </p:spPr>
            <p:txBody>
              <a:bodyPr/>
              <a:lstStyle/>
              <a:p>
                <a:r>
                  <a:rPr lang="en-US">
                    <a:noFill/>
                  </a:rPr>
                  <a:t> </a:t>
                </a:r>
              </a:p>
            </p:txBody>
          </p:sp>
        </mc:Fallback>
      </mc:AlternateContent>
      <p:pic>
        <p:nvPicPr>
          <p:cNvPr id="33" name="Picture 2" descr="Image result for graph paper">
            <a:extLst>
              <a:ext uri="{FF2B5EF4-FFF2-40B4-BE49-F238E27FC236}">
                <a16:creationId xmlns:a16="http://schemas.microsoft.com/office/drawing/2014/main" id="{11882958-BDCF-445C-B66A-501DA043506A}"/>
              </a:ext>
            </a:extLst>
          </p:cNvPr>
          <p:cNvPicPr>
            <a:picLocks noChangeAspect="1" noChangeArrowheads="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96405" y="6601577"/>
            <a:ext cx="3108960" cy="291051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parabola png">
            <a:extLst>
              <a:ext uri="{FF2B5EF4-FFF2-40B4-BE49-F238E27FC236}">
                <a16:creationId xmlns:a16="http://schemas.microsoft.com/office/drawing/2014/main" id="{D18424CC-C204-48AE-875E-7CC80CE3AFA6}"/>
              </a:ext>
            </a:extLst>
          </p:cNvPr>
          <p:cNvPicPr>
            <a:picLocks noChangeAspect="1" noChangeArrowheads="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2755" y="6794153"/>
            <a:ext cx="1043362" cy="12625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E89D1028-8DD7-45EB-8090-5B7DD93F7FA0}"/>
                  </a:ext>
                </a:extLst>
              </p:cNvPr>
              <p:cNvSpPr txBox="1"/>
              <p:nvPr/>
            </p:nvSpPr>
            <p:spPr>
              <a:xfrm>
                <a:off x="5795222" y="8348857"/>
                <a:ext cx="1465914"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smtClean="0">
                              <a:effectLst>
                                <a:outerShdw blurRad="38100" dist="38100" dir="2700000" algn="tl">
                                  <a:srgbClr val="000000">
                                    <a:alpha val="43137"/>
                                  </a:srgbClr>
                                </a:outerShdw>
                              </a:effectLst>
                              <a:latin typeface="Cambria Math" panose="02040503050406030204" pitchFamily="18" charset="0"/>
                            </a:rPr>
                          </m:ctrlPr>
                        </m:dPr>
                        <m:e>
                          <m:r>
                            <a:rPr lang="en-US" b="1" i="1" smtClean="0">
                              <a:effectLst>
                                <a:outerShdw blurRad="38100" dist="38100" dir="2700000" algn="tl">
                                  <a:srgbClr val="000000">
                                    <a:alpha val="43137"/>
                                  </a:srgbClr>
                                </a:outerShdw>
                              </a:effectLst>
                              <a:latin typeface="Cambria Math" panose="02040503050406030204" pitchFamily="18" charset="0"/>
                            </a:rPr>
                            <m:t>𝒙</m:t>
                          </m:r>
                        </m:e>
                      </m:d>
                      <m:r>
                        <a:rPr lang="en-US" b="1" i="1" smtClean="0">
                          <a:effectLst>
                            <a:outerShdw blurRad="38100" dist="38100" dir="2700000" algn="tl">
                              <a:srgbClr val="000000">
                                <a:alpha val="43137"/>
                              </a:srgbClr>
                            </a:outerShdw>
                          </a:effectLst>
                          <a:latin typeface="Cambria Math" panose="02040503050406030204" pitchFamily="18" charset="0"/>
                        </a:rPr>
                        <m:t>=</m:t>
                      </m:r>
                      <m:sSup>
                        <m:sSupPr>
                          <m:ctrlPr>
                            <a:rPr lang="en-US"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𝒙</m:t>
                          </m:r>
                        </m:e>
                        <m:sup>
                          <m:r>
                            <a:rPr lang="en-US" b="1" i="1" smtClean="0">
                              <a:effectLst>
                                <a:outerShdw blurRad="38100" dist="38100" dir="2700000" algn="tl">
                                  <a:srgbClr val="000000">
                                    <a:alpha val="43137"/>
                                  </a:srgbClr>
                                </a:outerShdw>
                              </a:effectLst>
                              <a:latin typeface="Cambria Math" panose="02040503050406030204" pitchFamily="18" charset="0"/>
                            </a:rPr>
                            <m:t>𝟐</m:t>
                          </m:r>
                        </m:sup>
                      </m:sSup>
                      <m:r>
                        <a:rPr lang="en-US" b="1" i="1" smtClean="0">
                          <a:effectLst>
                            <a:outerShdw blurRad="38100" dist="38100" dir="2700000" algn="tl">
                              <a:srgbClr val="000000">
                                <a:alpha val="43137"/>
                              </a:srgbClr>
                            </a:outerShdw>
                          </a:effectLst>
                          <a:latin typeface="Cambria Math" panose="02040503050406030204" pitchFamily="18" charset="0"/>
                        </a:rPr>
                        <m:t>+</m:t>
                      </m:r>
                      <m:r>
                        <a:rPr lang="en-US" b="1" i="1" smtClean="0">
                          <a:effectLst>
                            <a:outerShdw blurRad="38100" dist="38100" dir="2700000" algn="tl">
                              <a:srgbClr val="000000">
                                <a:alpha val="43137"/>
                              </a:srgbClr>
                            </a:outerShdw>
                          </a:effectLst>
                          <a:latin typeface="Cambria Math" panose="02040503050406030204" pitchFamily="18" charset="0"/>
                        </a:rPr>
                        <m:t>𝟑</m:t>
                      </m:r>
                    </m:oMath>
                  </m:oMathPara>
                </a14:m>
                <a:endParaRPr lang="en-US" b="1" dirty="0">
                  <a:effectLst>
                    <a:outerShdw blurRad="38100" dist="38100" dir="2700000" algn="tl">
                      <a:srgbClr val="000000">
                        <a:alpha val="43137"/>
                      </a:srgbClr>
                    </a:outerShdw>
                  </a:effectLst>
                </a:endParaRPr>
              </a:p>
            </p:txBody>
          </p:sp>
        </mc:Choice>
        <mc:Fallback>
          <p:sp>
            <p:nvSpPr>
              <p:cNvPr id="35" name="TextBox 34">
                <a:extLst>
                  <a:ext uri="{FF2B5EF4-FFF2-40B4-BE49-F238E27FC236}">
                    <a16:creationId xmlns:a16="http://schemas.microsoft.com/office/drawing/2014/main" id="{E89D1028-8DD7-45EB-8090-5B7DD93F7FA0}"/>
                  </a:ext>
                </a:extLst>
              </p:cNvPr>
              <p:cNvSpPr txBox="1">
                <a:spLocks noRot="1" noChangeAspect="1" noMove="1" noResize="1" noEditPoints="1" noAdjustHandles="1" noChangeArrowheads="1" noChangeShapeType="1" noTextEdit="1"/>
              </p:cNvSpPr>
              <p:nvPr/>
            </p:nvSpPr>
            <p:spPr>
              <a:xfrm>
                <a:off x="5795222" y="8348857"/>
                <a:ext cx="1465914" cy="283219"/>
              </a:xfrm>
              <a:prstGeom prst="rect">
                <a:avLst/>
              </a:prstGeom>
              <a:blipFill>
                <a:blip r:embed="rId16"/>
                <a:stretch>
                  <a:fillRect l="-5833" t="-6522" r="-5833" b="-43478"/>
                </a:stretch>
              </a:blipFill>
            </p:spPr>
            <p:txBody>
              <a:bodyPr/>
              <a:lstStyle/>
              <a:p>
                <a:r>
                  <a:rPr lang="en-US">
                    <a:noFill/>
                  </a:rPr>
                  <a:t> </a:t>
                </a:r>
              </a:p>
            </p:txBody>
          </p:sp>
        </mc:Fallback>
      </mc:AlternateContent>
      <p:pic>
        <p:nvPicPr>
          <p:cNvPr id="36" name="Picture 4" descr="Image result for parabola png">
            <a:extLst>
              <a:ext uri="{FF2B5EF4-FFF2-40B4-BE49-F238E27FC236}">
                <a16:creationId xmlns:a16="http://schemas.microsoft.com/office/drawing/2014/main" id="{0655F7EB-1102-4EAC-BFD5-C87525E71B78}"/>
              </a:ext>
            </a:extLst>
          </p:cNvPr>
          <p:cNvPicPr>
            <a:picLocks noChangeAspect="1" noChangeArrowheads="1"/>
          </p:cNvPicPr>
          <p:nvPr/>
        </p:nvPicPr>
        <p:blipFill>
          <a:blip r:embed="rId1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2755" y="6804560"/>
            <a:ext cx="1043362" cy="126255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1BFB38C8-1D6D-422D-ACF0-45B0987E5585}"/>
                  </a:ext>
                </a:extLst>
              </p:cNvPr>
              <p:cNvSpPr txBox="1"/>
              <p:nvPr/>
            </p:nvSpPr>
            <p:spPr>
              <a:xfrm>
                <a:off x="4334413" y="8361698"/>
                <a:ext cx="1465914"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effectLst>
                            <a:outerShdw blurRad="38100" dist="38100" dir="2700000" algn="tl">
                              <a:srgbClr val="000000">
                                <a:alpha val="43137"/>
                              </a:srgbClr>
                            </a:outerShdw>
                          </a:effectLst>
                          <a:latin typeface="Cambria Math" panose="02040503050406030204" pitchFamily="18" charset="0"/>
                        </a:rPr>
                        <m:t>𝒇</m:t>
                      </m:r>
                      <m:d>
                        <m:dPr>
                          <m:ctrlPr>
                            <a:rPr lang="en-US" b="1" i="1">
                              <a:effectLst>
                                <a:outerShdw blurRad="38100" dist="38100" dir="2700000" algn="tl">
                                  <a:srgbClr val="000000">
                                    <a:alpha val="43137"/>
                                  </a:srgbClr>
                                </a:outerShdw>
                              </a:effectLst>
                              <a:latin typeface="Cambria Math" panose="02040503050406030204" pitchFamily="18" charset="0"/>
                            </a:rPr>
                          </m:ctrlPr>
                        </m:dPr>
                        <m:e>
                          <m:r>
                            <a:rPr lang="en-US" b="1" i="1">
                              <a:effectLst>
                                <a:outerShdw blurRad="38100" dist="38100" dir="2700000" algn="tl">
                                  <a:srgbClr val="000000">
                                    <a:alpha val="43137"/>
                                  </a:srgbClr>
                                </a:outerShdw>
                              </a:effectLst>
                              <a:latin typeface="Cambria Math" panose="02040503050406030204" pitchFamily="18" charset="0"/>
                            </a:rPr>
                            <m:t>𝒙</m:t>
                          </m:r>
                        </m:e>
                      </m:d>
                      <m:r>
                        <a:rPr lang="en-US" b="1" i="1">
                          <a:effectLst>
                            <a:outerShdw blurRad="38100" dist="38100" dir="2700000" algn="tl">
                              <a:srgbClr val="000000">
                                <a:alpha val="43137"/>
                              </a:srgbClr>
                            </a:outerShdw>
                          </a:effectLst>
                          <a:latin typeface="Cambria Math" panose="02040503050406030204" pitchFamily="18" charset="0"/>
                        </a:rPr>
                        <m:t>=</m:t>
                      </m:r>
                      <m:sSup>
                        <m:sSupPr>
                          <m:ctrlPr>
                            <a:rPr lang="en-US" b="1" i="1">
                              <a:effectLst>
                                <a:outerShdw blurRad="38100" dist="38100" dir="2700000" algn="tl">
                                  <a:srgbClr val="000000">
                                    <a:alpha val="43137"/>
                                  </a:srgbClr>
                                </a:outerShdw>
                              </a:effectLst>
                              <a:latin typeface="Cambria Math" panose="02040503050406030204" pitchFamily="18" charset="0"/>
                            </a:rPr>
                          </m:ctrlPr>
                        </m:sSupPr>
                        <m:e>
                          <m:r>
                            <a:rPr lang="en-US" b="1" i="1">
                              <a:effectLst>
                                <a:outerShdw blurRad="38100" dist="38100" dir="2700000" algn="tl">
                                  <a:srgbClr val="000000">
                                    <a:alpha val="43137"/>
                                  </a:srgbClr>
                                </a:outerShdw>
                              </a:effectLst>
                              <a:latin typeface="Cambria Math" panose="02040503050406030204" pitchFamily="18" charset="0"/>
                            </a:rPr>
                            <m:t>𝒙</m:t>
                          </m:r>
                        </m:e>
                        <m:sup>
                          <m:r>
                            <a:rPr lang="en-US" b="1" i="1">
                              <a:effectLst>
                                <a:outerShdw blurRad="38100" dist="38100" dir="2700000" algn="tl">
                                  <a:srgbClr val="000000">
                                    <a:alpha val="43137"/>
                                  </a:srgbClr>
                                </a:outerShdw>
                              </a:effectLst>
                              <a:latin typeface="Cambria Math" panose="02040503050406030204" pitchFamily="18" charset="0"/>
                            </a:rPr>
                            <m:t>𝟐</m:t>
                          </m:r>
                        </m:sup>
                      </m:sSup>
                      <m:r>
                        <a:rPr lang="en-US" b="1" i="1" smtClean="0">
                          <a:effectLst>
                            <a:outerShdw blurRad="38100" dist="38100" dir="2700000" algn="tl">
                              <a:srgbClr val="000000">
                                <a:alpha val="43137"/>
                              </a:srgbClr>
                            </a:outerShdw>
                          </a:effectLst>
                          <a:latin typeface="Cambria Math" panose="02040503050406030204" pitchFamily="18" charset="0"/>
                        </a:rPr>
                        <m:t>−</m:t>
                      </m:r>
                      <m:r>
                        <a:rPr lang="en-US" b="1" i="1">
                          <a:effectLst>
                            <a:outerShdw blurRad="38100" dist="38100" dir="2700000" algn="tl">
                              <a:srgbClr val="000000">
                                <a:alpha val="43137"/>
                              </a:srgbClr>
                            </a:outerShdw>
                          </a:effectLst>
                          <a:latin typeface="Cambria Math" panose="02040503050406030204" pitchFamily="18" charset="0"/>
                        </a:rPr>
                        <m:t>𝟑</m:t>
                      </m:r>
                    </m:oMath>
                  </m:oMathPara>
                </a14:m>
                <a:endParaRPr lang="en-US" b="1" dirty="0">
                  <a:effectLst>
                    <a:outerShdw blurRad="38100" dist="38100" dir="2700000" algn="tl">
                      <a:srgbClr val="000000">
                        <a:alpha val="43137"/>
                      </a:srgbClr>
                    </a:outerShdw>
                  </a:effectLst>
                </a:endParaRPr>
              </a:p>
            </p:txBody>
          </p:sp>
        </mc:Choice>
        <mc:Fallback>
          <p:sp>
            <p:nvSpPr>
              <p:cNvPr id="37" name="TextBox 36">
                <a:extLst>
                  <a:ext uri="{FF2B5EF4-FFF2-40B4-BE49-F238E27FC236}">
                    <a16:creationId xmlns:a16="http://schemas.microsoft.com/office/drawing/2014/main" id="{1BFB38C8-1D6D-422D-ACF0-45B0987E5585}"/>
                  </a:ext>
                </a:extLst>
              </p:cNvPr>
              <p:cNvSpPr txBox="1">
                <a:spLocks noRot="1" noChangeAspect="1" noMove="1" noResize="1" noEditPoints="1" noAdjustHandles="1" noChangeArrowheads="1" noChangeShapeType="1" noTextEdit="1"/>
              </p:cNvSpPr>
              <p:nvPr/>
            </p:nvSpPr>
            <p:spPr>
              <a:xfrm>
                <a:off x="4334413" y="8361698"/>
                <a:ext cx="1465914" cy="283219"/>
              </a:xfrm>
              <a:prstGeom prst="rect">
                <a:avLst/>
              </a:prstGeom>
              <a:blipFill>
                <a:blip r:embed="rId17"/>
                <a:stretch>
                  <a:fillRect l="-5833" t="-6522" r="-5833" b="-43478"/>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DFE9A395-E4ED-47FF-BF1D-425327981613}"/>
              </a:ext>
            </a:extLst>
          </p:cNvPr>
          <p:cNvSpPr/>
          <p:nvPr/>
        </p:nvSpPr>
        <p:spPr>
          <a:xfrm>
            <a:off x="3538350" y="9570161"/>
            <a:ext cx="683200" cy="307777"/>
          </a:xfrm>
          <a:prstGeom prst="rect">
            <a:avLst/>
          </a:prstGeom>
        </p:spPr>
        <p:txBody>
          <a:bodyPr wrap="none">
            <a:spAutoFit/>
          </a:bodyPr>
          <a:lstStyle/>
          <a:p>
            <a:r>
              <a:rPr lang="en-US" sz="1400" dirty="0">
                <a:latin typeface="Californian FB" panose="0207040306080B030204" pitchFamily="18" charset="0"/>
              </a:rPr>
              <a:t>Page: 3</a:t>
            </a:r>
            <a:endParaRPr lang="en-US" sz="1400" dirty="0"/>
          </a:p>
        </p:txBody>
      </p:sp>
    </p:spTree>
    <p:extLst>
      <p:ext uri="{BB962C8B-B14F-4D97-AF65-F5344CB8AC3E}">
        <p14:creationId xmlns:p14="http://schemas.microsoft.com/office/powerpoint/2010/main" val="216403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5.55556E-7 -2.59259E-6 L 0.07292 0.00046 " pathEditMode="relative" rAng="0" ptsTypes="AA">
                                      <p:cBhvr>
                                        <p:cTn id="34" dur="2000" fill="hold"/>
                                        <p:tgtEl>
                                          <p:spTgt spid="29"/>
                                        </p:tgtEl>
                                        <p:attrNameLst>
                                          <p:attrName>ppt_x</p:attrName>
                                          <p:attrName>ppt_y</p:attrName>
                                        </p:attrNameLst>
                                      </p:cBhvr>
                                      <p:rCtr x="3993" y="-324"/>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nodeType="clickEffect">
                                  <p:stCondLst>
                                    <p:cond delay="0"/>
                                  </p:stCondLst>
                                  <p:childTnLst>
                                    <p:animMotion origin="layout" path="M -3.88889E-6 1.85185E-6 L -0.07708 0.00463 " pathEditMode="relative" rAng="0" ptsTypes="AA">
                                      <p:cBhvr>
                                        <p:cTn id="54" dur="2000" fill="hold"/>
                                        <p:tgtEl>
                                          <p:spTgt spid="31"/>
                                        </p:tgtEl>
                                        <p:attrNameLst>
                                          <p:attrName>ppt_x</p:attrName>
                                          <p:attrName>ppt_y</p:attrName>
                                        </p:attrNameLst>
                                      </p:cBhvr>
                                      <p:rCtr x="-3854" y="231"/>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5.55556E-7 0.00555 L -0.00365 -0.09259 " pathEditMode="relative" rAng="0" ptsTypes="AA">
                                      <p:cBhvr>
                                        <p:cTn id="83" dur="2000" fill="hold"/>
                                        <p:tgtEl>
                                          <p:spTgt spid="34"/>
                                        </p:tgtEl>
                                        <p:attrNameLst>
                                          <p:attrName>ppt_x</p:attrName>
                                          <p:attrName>ppt_y</p:attrName>
                                        </p:attrNameLst>
                                      </p:cBhvr>
                                      <p:rCtr x="-191" y="-4907"/>
                                    </p:animMotion>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34"/>
                                        </p:tgtEl>
                                      </p:cBhvr>
                                    </p:animEffect>
                                    <p:set>
                                      <p:cBhvr>
                                        <p:cTn id="88" dur="1" fill="hold">
                                          <p:stCondLst>
                                            <p:cond delay="499"/>
                                          </p:stCondLst>
                                        </p:cTn>
                                        <p:tgtEl>
                                          <p:spTgt spid="34"/>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5"/>
                                        </p:tgtEl>
                                      </p:cBhvr>
                                    </p:animEffect>
                                    <p:set>
                                      <p:cBhvr>
                                        <p:cTn id="91" dur="1" fill="hold">
                                          <p:stCondLst>
                                            <p:cond delay="499"/>
                                          </p:stCondLst>
                                        </p:cTn>
                                        <p:tgtEl>
                                          <p:spTgt spid="3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path" presetSubtype="0" accel="50000" decel="50000" fill="hold" nodeType="clickEffect">
                                  <p:stCondLst>
                                    <p:cond delay="0"/>
                                  </p:stCondLst>
                                  <p:childTnLst>
                                    <p:animMotion origin="layout" path="M -5.55556E-7 -0.00648 L -0.00365 0.09375 " pathEditMode="relative" rAng="0" ptsTypes="AA">
                                      <p:cBhvr>
                                        <p:cTn id="103" dur="2000" fill="hold"/>
                                        <p:tgtEl>
                                          <p:spTgt spid="36"/>
                                        </p:tgtEl>
                                        <p:attrNameLst>
                                          <p:attrName>ppt_x</p:attrName>
                                          <p:attrName>ppt_y</p:attrName>
                                        </p:attrNameLst>
                                      </p:cBhvr>
                                      <p:rCtr x="-19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0" grpId="1"/>
      <p:bldP spid="32" grpId="0"/>
      <p:bldP spid="35" grpId="0"/>
      <p:bldP spid="35" grpId="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1" descr="5-1ex1">
            <a:extLst>
              <a:ext uri="{FF2B5EF4-FFF2-40B4-BE49-F238E27FC236}">
                <a16:creationId xmlns:a16="http://schemas.microsoft.com/office/drawing/2014/main" id="{0ADEBA99-8A1B-42EC-A619-43B039CBC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357" y="593034"/>
            <a:ext cx="3330258" cy="333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3" descr="5-1ex2d">
            <a:extLst>
              <a:ext uri="{FF2B5EF4-FFF2-40B4-BE49-F238E27FC236}">
                <a16:creationId xmlns:a16="http://schemas.microsoft.com/office/drawing/2014/main" id="{BF6EF431-7C17-4EEE-88C5-A68BD29BDE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742" y="838620"/>
            <a:ext cx="3278981" cy="327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89B852A-B52C-4BD0-BCCE-507AF1F3FC90}"/>
              </a:ext>
            </a:extLst>
          </p:cNvPr>
          <p:cNvSpPr/>
          <p:nvPr/>
        </p:nvSpPr>
        <p:spPr>
          <a:xfrm>
            <a:off x="44919" y="182933"/>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sz="1200" dirty="0"/>
          </a:p>
        </p:txBody>
      </p:sp>
      <p:sp>
        <p:nvSpPr>
          <p:cNvPr id="15" name="Rectangle 148">
            <a:extLst>
              <a:ext uri="{FF2B5EF4-FFF2-40B4-BE49-F238E27FC236}">
                <a16:creationId xmlns:a16="http://schemas.microsoft.com/office/drawing/2014/main" id="{8D13A6CF-C849-4894-904C-3F39A5D56178}"/>
              </a:ext>
            </a:extLst>
          </p:cNvPr>
          <p:cNvSpPr/>
          <p:nvPr/>
        </p:nvSpPr>
        <p:spPr>
          <a:xfrm>
            <a:off x="52476" y="113588"/>
            <a:ext cx="1735858" cy="198358"/>
          </a:xfrm>
          <a:custGeom>
            <a:avLst/>
            <a:gdLst/>
            <a:ahLst/>
            <a:cxnLst/>
            <a:rect l="l" t="t" r="r" b="b"/>
            <a:pathLst>
              <a:path w="3656487" h="247650">
                <a:moveTo>
                  <a:pt x="3555513" y="0"/>
                </a:moveTo>
                <a:lnTo>
                  <a:pt x="3555824" y="381"/>
                </a:lnTo>
                <a:lnTo>
                  <a:pt x="3555937" y="381"/>
                </a:lnTo>
                <a:lnTo>
                  <a:pt x="3555937" y="520"/>
                </a:lnTo>
                <a:lnTo>
                  <a:pt x="3656487" y="123825"/>
                </a:lnTo>
                <a:lnTo>
                  <a:pt x="3555937" y="247130"/>
                </a:lnTo>
                <a:lnTo>
                  <a:pt x="3555937" y="247269"/>
                </a:lnTo>
                <a:lnTo>
                  <a:pt x="3555824" y="247269"/>
                </a:lnTo>
                <a:lnTo>
                  <a:pt x="3555513" y="247650"/>
                </a:lnTo>
                <a:lnTo>
                  <a:pt x="3555513" y="247269"/>
                </a:lnTo>
                <a:lnTo>
                  <a:pt x="0" y="247269"/>
                </a:lnTo>
                <a:lnTo>
                  <a:pt x="0" y="381"/>
                </a:lnTo>
                <a:lnTo>
                  <a:pt x="3555513"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200" b="1" dirty="0">
                <a:solidFill>
                  <a:schemeClr val="bg1"/>
                </a:solidFill>
                <a:latin typeface="Gill Sans MT" pitchFamily="34" charset="0"/>
              </a:rPr>
              <a:t>Concept Development</a:t>
            </a:r>
          </a:p>
        </p:txBody>
      </p:sp>
      <p:grpSp>
        <p:nvGrpSpPr>
          <p:cNvPr id="20486" name="Group 65">
            <a:extLst>
              <a:ext uri="{FF2B5EF4-FFF2-40B4-BE49-F238E27FC236}">
                <a16:creationId xmlns:a16="http://schemas.microsoft.com/office/drawing/2014/main" id="{7FB1502C-7CCA-4A9E-8CDE-3310D4B917A1}"/>
              </a:ext>
            </a:extLst>
          </p:cNvPr>
          <p:cNvGrpSpPr>
            <a:grpSpLocks/>
          </p:cNvGrpSpPr>
          <p:nvPr/>
        </p:nvGrpSpPr>
        <p:grpSpPr bwMode="auto">
          <a:xfrm>
            <a:off x="127230" y="463981"/>
            <a:ext cx="7383780" cy="33734"/>
            <a:chOff x="312862" y="969963"/>
            <a:chExt cx="8471606" cy="39687"/>
          </a:xfrm>
        </p:grpSpPr>
        <p:cxnSp>
          <p:nvCxnSpPr>
            <p:cNvPr id="17" name="Straight Connector 16">
              <a:extLst>
                <a:ext uri="{FF2B5EF4-FFF2-40B4-BE49-F238E27FC236}">
                  <a16:creationId xmlns:a16="http://schemas.microsoft.com/office/drawing/2014/main" id="{90345271-AE62-4F32-BFD8-4BDD8EF29AF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CA41D7-CF04-4C9E-8B83-B9FA72F7043E}"/>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Text Box 5">
            <a:extLst>
              <a:ext uri="{FF2B5EF4-FFF2-40B4-BE49-F238E27FC236}">
                <a16:creationId xmlns:a16="http://schemas.microsoft.com/office/drawing/2014/main" id="{0C4B238C-C33E-43AD-A22D-83437AC244FB}"/>
              </a:ext>
            </a:extLst>
          </p:cNvPr>
          <p:cNvSpPr txBox="1">
            <a:spLocks noChangeArrowheads="1"/>
          </p:cNvSpPr>
          <p:nvPr/>
        </p:nvSpPr>
        <p:spPr bwMode="auto">
          <a:xfrm>
            <a:off x="44919" y="2148250"/>
            <a:ext cx="4232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latin typeface="Californian FB" panose="0207040306080B030204" pitchFamily="18" charset="0"/>
              </a:rPr>
              <a:t>Because </a:t>
            </a:r>
            <a:r>
              <a:rPr lang="en-US" altLang="en-US" sz="1200" i="1" dirty="0">
                <a:solidFill>
                  <a:srgbClr val="FF0000"/>
                </a:solidFill>
                <a:latin typeface="Californian FB" panose="0207040306080B030204" pitchFamily="18" charset="0"/>
              </a:rPr>
              <a:t>h </a:t>
            </a:r>
            <a:r>
              <a:rPr lang="en-US" altLang="en-US" sz="1200" dirty="0">
                <a:solidFill>
                  <a:srgbClr val="FF0000"/>
                </a:solidFill>
                <a:latin typeface="Californian FB" panose="0207040306080B030204" pitchFamily="18" charset="0"/>
              </a:rPr>
              <a:t>= –3</a:t>
            </a:r>
            <a:r>
              <a:rPr lang="en-US" altLang="en-US" sz="1200" dirty="0">
                <a:latin typeface="Californian FB" panose="0207040306080B030204" pitchFamily="18" charset="0"/>
              </a:rPr>
              <a:t>, the graph is translated </a:t>
            </a:r>
            <a:r>
              <a:rPr lang="en-US" altLang="en-US" sz="1200" b="1" dirty="0">
                <a:solidFill>
                  <a:srgbClr val="FF0000"/>
                </a:solidFill>
                <a:latin typeface="Californian FB" panose="0207040306080B030204" pitchFamily="18" charset="0"/>
              </a:rPr>
              <a:t>3 units left</a:t>
            </a:r>
            <a:r>
              <a:rPr lang="en-US" altLang="en-US" sz="1200" dirty="0">
                <a:latin typeface="Californian FB" panose="0207040306080B030204" pitchFamily="18" charset="0"/>
              </a:rPr>
              <a:t>. Because </a:t>
            </a:r>
            <a:r>
              <a:rPr lang="en-US" altLang="en-US" sz="1200" i="1" dirty="0">
                <a:solidFill>
                  <a:srgbClr val="3333FF"/>
                </a:solidFill>
                <a:latin typeface="Californian FB" panose="0207040306080B030204" pitchFamily="18" charset="0"/>
              </a:rPr>
              <a:t>k</a:t>
            </a:r>
            <a:r>
              <a:rPr lang="en-US" altLang="en-US" sz="1200" dirty="0">
                <a:solidFill>
                  <a:srgbClr val="3333FF"/>
                </a:solidFill>
                <a:latin typeface="Californian FB" panose="0207040306080B030204" pitchFamily="18" charset="0"/>
              </a:rPr>
              <a:t> = –2</a:t>
            </a:r>
            <a:r>
              <a:rPr lang="en-US" altLang="en-US" sz="1200" dirty="0">
                <a:latin typeface="Californian FB" panose="0207040306080B030204" pitchFamily="18" charset="0"/>
              </a:rPr>
              <a:t>, the graph is translated </a:t>
            </a:r>
            <a:r>
              <a:rPr lang="en-US" altLang="en-US" sz="1200" b="1" dirty="0">
                <a:solidFill>
                  <a:srgbClr val="3333FF"/>
                </a:solidFill>
                <a:latin typeface="Californian FB" panose="0207040306080B030204" pitchFamily="18" charset="0"/>
              </a:rPr>
              <a:t>2</a:t>
            </a:r>
            <a:r>
              <a:rPr lang="en-US" altLang="en-US" sz="1200" dirty="0">
                <a:latin typeface="Californian FB" panose="0207040306080B030204" pitchFamily="18" charset="0"/>
              </a:rPr>
              <a:t> </a:t>
            </a:r>
            <a:r>
              <a:rPr lang="en-US" altLang="en-US" sz="1200" b="1" dirty="0">
                <a:solidFill>
                  <a:srgbClr val="3333FF"/>
                </a:solidFill>
                <a:latin typeface="Californian FB" panose="0207040306080B030204" pitchFamily="18" charset="0"/>
              </a:rPr>
              <a:t>units down</a:t>
            </a:r>
            <a:r>
              <a:rPr lang="en-US" altLang="en-US" sz="1200" dirty="0">
                <a:latin typeface="Californian FB" panose="0207040306080B030204" pitchFamily="18" charset="0"/>
              </a:rPr>
              <a:t>. Therefore, </a:t>
            </a:r>
            <a:r>
              <a:rPr lang="en-US" altLang="en-US" sz="1200" i="1" dirty="0">
                <a:latin typeface="Californian FB" panose="0207040306080B030204" pitchFamily="18" charset="0"/>
              </a:rPr>
              <a:t>g</a:t>
            </a:r>
            <a:r>
              <a:rPr lang="en-US" altLang="en-US" sz="1200" dirty="0">
                <a:latin typeface="Californian FB" panose="0207040306080B030204" pitchFamily="18" charset="0"/>
              </a:rPr>
              <a:t> is </a:t>
            </a:r>
            <a:r>
              <a:rPr lang="en-US" altLang="en-US" sz="1200" i="1" dirty="0">
                <a:latin typeface="Californian FB" panose="0207040306080B030204" pitchFamily="18" charset="0"/>
              </a:rPr>
              <a:t>f</a:t>
            </a:r>
            <a:r>
              <a:rPr lang="en-US" altLang="en-US" sz="1200" dirty="0">
                <a:latin typeface="Californian FB" panose="0207040306080B030204" pitchFamily="18" charset="0"/>
              </a:rPr>
              <a:t> translated 3 units left and 2 units down.</a:t>
            </a:r>
          </a:p>
        </p:txBody>
      </p:sp>
      <p:grpSp>
        <p:nvGrpSpPr>
          <p:cNvPr id="31" name="Group 6">
            <a:extLst>
              <a:ext uri="{FF2B5EF4-FFF2-40B4-BE49-F238E27FC236}">
                <a16:creationId xmlns:a16="http://schemas.microsoft.com/office/drawing/2014/main" id="{156CFC42-7DDB-4C5C-A303-843C6DDBA5B3}"/>
              </a:ext>
            </a:extLst>
          </p:cNvPr>
          <p:cNvGrpSpPr>
            <a:grpSpLocks/>
          </p:cNvGrpSpPr>
          <p:nvPr/>
        </p:nvGrpSpPr>
        <p:grpSpPr bwMode="auto">
          <a:xfrm>
            <a:off x="1306763" y="1616111"/>
            <a:ext cx="304959" cy="512762"/>
            <a:chOff x="1526" y="2544"/>
            <a:chExt cx="226" cy="380"/>
          </a:xfrm>
        </p:grpSpPr>
        <p:sp>
          <p:nvSpPr>
            <p:cNvPr id="20503" name="Text Box 7">
              <a:extLst>
                <a:ext uri="{FF2B5EF4-FFF2-40B4-BE49-F238E27FC236}">
                  <a16:creationId xmlns:a16="http://schemas.microsoft.com/office/drawing/2014/main" id="{91ECA30E-1B47-46C4-AF2B-4D9E168F1156}"/>
                </a:ext>
              </a:extLst>
            </p:cNvPr>
            <p:cNvSpPr txBox="1">
              <a:spLocks noChangeArrowheads="1"/>
            </p:cNvSpPr>
            <p:nvPr/>
          </p:nvSpPr>
          <p:spPr bwMode="auto">
            <a:xfrm>
              <a:off x="1526" y="2719"/>
              <a:ext cx="22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i="1">
                  <a:solidFill>
                    <a:srgbClr val="FF0000"/>
                  </a:solidFill>
                  <a:latin typeface="Verdana" panose="020B0604030504040204" pitchFamily="34" charset="0"/>
                </a:rPr>
                <a:t>h</a:t>
              </a:r>
            </a:p>
          </p:txBody>
        </p:sp>
        <p:sp>
          <p:nvSpPr>
            <p:cNvPr id="20504" name="Line 8">
              <a:extLst>
                <a:ext uri="{FF2B5EF4-FFF2-40B4-BE49-F238E27FC236}">
                  <a16:creationId xmlns:a16="http://schemas.microsoft.com/office/drawing/2014/main" id="{CDE0DE8E-F8E2-43C4-B6BE-2A8D978172BF}"/>
                </a:ext>
              </a:extLst>
            </p:cNvPr>
            <p:cNvSpPr>
              <a:spLocks noChangeShapeType="1"/>
            </p:cNvSpPr>
            <p:nvPr/>
          </p:nvSpPr>
          <p:spPr bwMode="auto">
            <a:xfrm flipV="1">
              <a:off x="1632" y="2544"/>
              <a:ext cx="0"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a:p>
          </p:txBody>
        </p:sp>
      </p:grpSp>
      <p:grpSp>
        <p:nvGrpSpPr>
          <p:cNvPr id="36" name="Group 9">
            <a:extLst>
              <a:ext uri="{FF2B5EF4-FFF2-40B4-BE49-F238E27FC236}">
                <a16:creationId xmlns:a16="http://schemas.microsoft.com/office/drawing/2014/main" id="{86F0988B-AAEB-4083-9A11-13029DC767F9}"/>
              </a:ext>
            </a:extLst>
          </p:cNvPr>
          <p:cNvGrpSpPr>
            <a:grpSpLocks/>
          </p:cNvGrpSpPr>
          <p:nvPr/>
        </p:nvGrpSpPr>
        <p:grpSpPr bwMode="auto">
          <a:xfrm>
            <a:off x="1913228" y="1632317"/>
            <a:ext cx="304959" cy="512763"/>
            <a:chOff x="2064" y="2544"/>
            <a:chExt cx="226" cy="380"/>
          </a:xfrm>
        </p:grpSpPr>
        <p:sp>
          <p:nvSpPr>
            <p:cNvPr id="20501" name="Text Box 10">
              <a:extLst>
                <a:ext uri="{FF2B5EF4-FFF2-40B4-BE49-F238E27FC236}">
                  <a16:creationId xmlns:a16="http://schemas.microsoft.com/office/drawing/2014/main" id="{61E3BCC3-9D29-45C0-BEE4-859D4C586C43}"/>
                </a:ext>
              </a:extLst>
            </p:cNvPr>
            <p:cNvSpPr txBox="1">
              <a:spLocks noChangeArrowheads="1"/>
            </p:cNvSpPr>
            <p:nvPr/>
          </p:nvSpPr>
          <p:spPr bwMode="auto">
            <a:xfrm>
              <a:off x="2064" y="2719"/>
              <a:ext cx="22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1200" i="1" dirty="0">
                  <a:solidFill>
                    <a:srgbClr val="3333FF"/>
                  </a:solidFill>
                  <a:latin typeface="Verdana" panose="020B0604030504040204" pitchFamily="34" charset="0"/>
                </a:rPr>
                <a:t>k</a:t>
              </a:r>
            </a:p>
          </p:txBody>
        </p:sp>
        <p:sp>
          <p:nvSpPr>
            <p:cNvPr id="20502" name="Line 11">
              <a:extLst>
                <a:ext uri="{FF2B5EF4-FFF2-40B4-BE49-F238E27FC236}">
                  <a16:creationId xmlns:a16="http://schemas.microsoft.com/office/drawing/2014/main" id="{8EBB55BC-D3E0-4083-AE14-3B0ECDE520A3}"/>
                </a:ext>
              </a:extLst>
            </p:cNvPr>
            <p:cNvSpPr>
              <a:spLocks noChangeShapeType="1"/>
            </p:cNvSpPr>
            <p:nvPr/>
          </p:nvSpPr>
          <p:spPr bwMode="auto">
            <a:xfrm flipV="1">
              <a:off x="2170" y="2544"/>
              <a:ext cx="0" cy="192"/>
            </a:xfrm>
            <a:prstGeom prst="line">
              <a:avLst/>
            </a:prstGeom>
            <a:noFill/>
            <a:ln w="9525">
              <a:solidFill>
                <a:srgbClr val="3333FF"/>
              </a:solidFill>
              <a:round/>
              <a:headEnd/>
              <a:tailEnd type="triangle" w="med" len="med"/>
            </a:ln>
            <a:extLst>
              <a:ext uri="{909E8E84-426E-40DD-AFC4-6F175D3DCCD1}">
                <a14:hiddenFill xmlns:a14="http://schemas.microsoft.com/office/drawing/2010/main">
                  <a:noFill/>
                </a14:hiddenFill>
              </a:ext>
            </a:extLst>
          </p:spPr>
          <p:txBody>
            <a:bodyPr/>
            <a:lstStyle/>
            <a:p>
              <a:endParaRPr lang="en-US" sz="1200"/>
            </a:p>
          </p:txBody>
        </p:sp>
      </p:grpSp>
      <p:sp>
        <p:nvSpPr>
          <p:cNvPr id="41" name="Text Box 12">
            <a:extLst>
              <a:ext uri="{FF2B5EF4-FFF2-40B4-BE49-F238E27FC236}">
                <a16:creationId xmlns:a16="http://schemas.microsoft.com/office/drawing/2014/main" id="{5E60A5FF-CDAD-4D8A-B812-D12C3E5DA543}"/>
              </a:ext>
            </a:extLst>
          </p:cNvPr>
          <p:cNvSpPr txBox="1">
            <a:spLocks noChangeArrowheads="1"/>
          </p:cNvSpPr>
          <p:nvPr/>
        </p:nvSpPr>
        <p:spPr bwMode="auto">
          <a:xfrm>
            <a:off x="306547" y="792771"/>
            <a:ext cx="17411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b="1" i="1">
                <a:latin typeface="Verdana" panose="020B0604030504040204" pitchFamily="34" charset="0"/>
              </a:rPr>
              <a:t>g</a:t>
            </a:r>
            <a:r>
              <a:rPr lang="en-US" altLang="en-US" sz="1200" b="1">
                <a:latin typeface="Verdana" panose="020B0604030504040204" pitchFamily="34" charset="0"/>
              </a:rPr>
              <a:t>(</a:t>
            </a:r>
            <a:r>
              <a:rPr lang="en-US" altLang="en-US" sz="1200" b="1" i="1">
                <a:latin typeface="Verdana" panose="020B0604030504040204" pitchFamily="34" charset="0"/>
              </a:rPr>
              <a:t>x</a:t>
            </a:r>
            <a:r>
              <a:rPr lang="en-US" altLang="en-US" sz="1200" b="1">
                <a:latin typeface="Verdana" panose="020B0604030504040204" pitchFamily="34" charset="0"/>
              </a:rPr>
              <a:t>) = (</a:t>
            </a:r>
            <a:r>
              <a:rPr lang="en-US" altLang="en-US" sz="1200" b="1" i="1">
                <a:latin typeface="Verdana" panose="020B0604030504040204" pitchFamily="34" charset="0"/>
              </a:rPr>
              <a:t>x </a:t>
            </a:r>
            <a:r>
              <a:rPr lang="en-US" altLang="en-US" sz="1200" b="1">
                <a:latin typeface="Verdana" panose="020B0604030504040204" pitchFamily="34" charset="0"/>
              </a:rPr>
              <a:t>+ 3) – 2</a:t>
            </a:r>
          </a:p>
        </p:txBody>
      </p:sp>
      <p:sp>
        <p:nvSpPr>
          <p:cNvPr id="42" name="Text Box 13">
            <a:extLst>
              <a:ext uri="{FF2B5EF4-FFF2-40B4-BE49-F238E27FC236}">
                <a16:creationId xmlns:a16="http://schemas.microsoft.com/office/drawing/2014/main" id="{79F37C72-F974-417A-841C-EF5FE8EB64C3}"/>
              </a:ext>
            </a:extLst>
          </p:cNvPr>
          <p:cNvSpPr txBox="1">
            <a:spLocks noChangeArrowheads="1"/>
          </p:cNvSpPr>
          <p:nvPr/>
        </p:nvSpPr>
        <p:spPr bwMode="auto">
          <a:xfrm>
            <a:off x="524960" y="1015014"/>
            <a:ext cx="1475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dirty="0">
                <a:latin typeface="Verdana" panose="020B0604030504040204" pitchFamily="34" charset="0"/>
              </a:rPr>
              <a:t>Identify </a:t>
            </a:r>
            <a:r>
              <a:rPr lang="en-US" altLang="en-US" sz="1200" i="1" dirty="0">
                <a:latin typeface="Verdana" panose="020B0604030504040204" pitchFamily="34" charset="0"/>
              </a:rPr>
              <a:t>h</a:t>
            </a:r>
            <a:r>
              <a:rPr lang="en-US" altLang="en-US" sz="1200" dirty="0">
                <a:latin typeface="Verdana" panose="020B0604030504040204" pitchFamily="34" charset="0"/>
              </a:rPr>
              <a:t> and </a:t>
            </a:r>
            <a:r>
              <a:rPr lang="en-US" altLang="en-US" sz="1200" i="1" dirty="0">
                <a:latin typeface="Verdana" panose="020B0604030504040204" pitchFamily="34" charset="0"/>
              </a:rPr>
              <a:t>k</a:t>
            </a:r>
            <a:r>
              <a:rPr lang="en-US" altLang="en-US" sz="1200" dirty="0">
                <a:latin typeface="Verdana" panose="020B0604030504040204" pitchFamily="34" charset="0"/>
              </a:rPr>
              <a:t>.</a:t>
            </a:r>
          </a:p>
        </p:txBody>
      </p:sp>
      <p:sp>
        <p:nvSpPr>
          <p:cNvPr id="46" name="Rectangle 14">
            <a:extLst>
              <a:ext uri="{FF2B5EF4-FFF2-40B4-BE49-F238E27FC236}">
                <a16:creationId xmlns:a16="http://schemas.microsoft.com/office/drawing/2014/main" id="{52D7B160-AF0B-4373-898B-9189789A4DF2}"/>
              </a:ext>
            </a:extLst>
          </p:cNvPr>
          <p:cNvSpPr>
            <a:spLocks noChangeArrowheads="1"/>
          </p:cNvSpPr>
          <p:nvPr/>
        </p:nvSpPr>
        <p:spPr bwMode="auto">
          <a:xfrm>
            <a:off x="188341" y="1343052"/>
            <a:ext cx="20970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200" i="1">
                <a:latin typeface="Verdana" panose="020B0604030504040204" pitchFamily="34" charset="0"/>
              </a:rPr>
              <a:t>g</a:t>
            </a:r>
            <a:r>
              <a:rPr lang="en-US" altLang="en-US" sz="1200">
                <a:latin typeface="Verdana" panose="020B0604030504040204" pitchFamily="34" charset="0"/>
              </a:rPr>
              <a:t>(</a:t>
            </a:r>
            <a:r>
              <a:rPr lang="en-US" altLang="en-US" sz="1200" i="1">
                <a:latin typeface="Verdana" panose="020B0604030504040204" pitchFamily="34" charset="0"/>
              </a:rPr>
              <a:t>x</a:t>
            </a:r>
            <a:r>
              <a:rPr lang="en-US" altLang="en-US" sz="1200">
                <a:latin typeface="Verdana" panose="020B0604030504040204" pitchFamily="34" charset="0"/>
              </a:rPr>
              <a:t>) = (</a:t>
            </a:r>
            <a:r>
              <a:rPr lang="en-US" altLang="en-US" sz="1200" i="1">
                <a:latin typeface="Verdana" panose="020B0604030504040204" pitchFamily="34" charset="0"/>
              </a:rPr>
              <a:t>x </a:t>
            </a:r>
            <a:r>
              <a:rPr lang="en-US" altLang="en-US" sz="1200">
                <a:latin typeface="Verdana" panose="020B0604030504040204" pitchFamily="34" charset="0"/>
              </a:rPr>
              <a:t>– </a:t>
            </a:r>
            <a:r>
              <a:rPr lang="en-US" altLang="en-US" sz="1200">
                <a:solidFill>
                  <a:srgbClr val="FF0000"/>
                </a:solidFill>
                <a:latin typeface="Verdana" panose="020B0604030504040204" pitchFamily="34" charset="0"/>
              </a:rPr>
              <a:t>(–3)</a:t>
            </a:r>
            <a:r>
              <a:rPr lang="en-US" altLang="en-US" sz="1200">
                <a:latin typeface="Verdana" panose="020B0604030504040204" pitchFamily="34" charset="0"/>
              </a:rPr>
              <a:t>) + </a:t>
            </a:r>
            <a:r>
              <a:rPr lang="en-US" altLang="en-US" sz="1200">
                <a:solidFill>
                  <a:srgbClr val="3333FF"/>
                </a:solidFill>
                <a:latin typeface="Verdana" panose="020B0604030504040204" pitchFamily="34" charset="0"/>
              </a:rPr>
              <a:t>(–2)</a:t>
            </a:r>
          </a:p>
        </p:txBody>
      </p:sp>
      <mc:AlternateContent xmlns:mc="http://schemas.openxmlformats.org/markup-compatibility/2006">
        <mc:Choice xmlns:a14="http://schemas.microsoft.com/office/drawing/2010/main" Requires="a14">
          <p:sp>
            <p:nvSpPr>
              <p:cNvPr id="20499" name="Text Box 3">
                <a:extLst>
                  <a:ext uri="{FF2B5EF4-FFF2-40B4-BE49-F238E27FC236}">
                    <a16:creationId xmlns:a16="http://schemas.microsoft.com/office/drawing/2014/main" id="{BC87A8FC-AA7B-471D-B0FB-4E0B3F20254B}"/>
                  </a:ext>
                </a:extLst>
              </p:cNvPr>
              <p:cNvSpPr txBox="1">
                <a:spLocks noChangeArrowheads="1"/>
              </p:cNvSpPr>
              <p:nvPr/>
            </p:nvSpPr>
            <p:spPr bwMode="auto">
              <a:xfrm>
                <a:off x="101362" y="486904"/>
                <a:ext cx="7409648" cy="2811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r>
                  <a:rPr lang="en-US" altLang="en-US" sz="1200" b="1" dirty="0">
                    <a:latin typeface="Californian FB" panose="0207040306080B030204" pitchFamily="18" charset="0"/>
                  </a:rPr>
                  <a:t>Use the graph of </a:t>
                </a:r>
                <a14:m>
                  <m:oMath xmlns:m="http://schemas.openxmlformats.org/officeDocument/2006/math">
                    <m:r>
                      <a:rPr lang="en-US" altLang="en-US" sz="1200" b="1">
                        <a:latin typeface="Cambria Math" panose="02040503050406030204" pitchFamily="18" charset="0"/>
                      </a:rPr>
                      <m:t> </m:t>
                    </m:r>
                    <m:r>
                      <a:rPr lang="en-US" altLang="en-US" sz="1200" b="1">
                        <a:latin typeface="Cambria Math" panose="02040503050406030204" pitchFamily="18" charset="0"/>
                      </a:rPr>
                      <m:t>𝐟</m:t>
                    </m:r>
                    <m:d>
                      <m:dPr>
                        <m:ctrlPr>
                          <a:rPr lang="en-US" altLang="en-US" sz="1200" b="1" i="1">
                            <a:latin typeface="Cambria Math" panose="02040503050406030204" pitchFamily="18" charset="0"/>
                          </a:rPr>
                        </m:ctrlPr>
                      </m:dPr>
                      <m:e>
                        <m:r>
                          <a:rPr lang="en-US" altLang="en-US" sz="1200" b="1" i="1">
                            <a:latin typeface="Cambria Math" panose="02040503050406030204" pitchFamily="18" charset="0"/>
                          </a:rPr>
                          <m:t>𝒙</m:t>
                        </m:r>
                      </m:e>
                    </m:d>
                    <m:r>
                      <a:rPr lang="en-US" altLang="en-US" sz="1200" b="1" i="1">
                        <a:latin typeface="Cambria Math" panose="02040503050406030204" pitchFamily="18" charset="0"/>
                      </a:rPr>
                      <m:t>=</m:t>
                    </m:r>
                    <m:sSup>
                      <m:sSupPr>
                        <m:ctrlPr>
                          <a:rPr lang="en-US" altLang="en-US" sz="1200" b="1" i="1">
                            <a:latin typeface="Cambria Math" panose="02040503050406030204" pitchFamily="18" charset="0"/>
                          </a:rPr>
                        </m:ctrlPr>
                      </m:sSupPr>
                      <m:e>
                        <m:r>
                          <a:rPr lang="en-US" altLang="en-US" sz="1200" b="1" i="1">
                            <a:latin typeface="Cambria Math" panose="02040503050406030204" pitchFamily="18" charset="0"/>
                          </a:rPr>
                          <m:t>𝒙</m:t>
                        </m:r>
                      </m:e>
                      <m:sup>
                        <m:r>
                          <a:rPr lang="en-US" altLang="en-US" sz="1200" b="1" i="1">
                            <a:latin typeface="Cambria Math" panose="02040503050406030204" pitchFamily="18" charset="0"/>
                          </a:rPr>
                          <m:t>𝟐</m:t>
                        </m:r>
                      </m:sup>
                    </m:sSup>
                  </m:oMath>
                </a14:m>
                <a:r>
                  <a:rPr lang="en-US" altLang="en-US" sz="1200" b="1" dirty="0">
                    <a:latin typeface="Californian FB" panose="0207040306080B030204" pitchFamily="18" charset="0"/>
                  </a:rPr>
                  <a:t> as a guide, describe the transformations and then graph each function.</a:t>
                </a:r>
                <a:endParaRPr lang="en-US" altLang="en-US" sz="1200" dirty="0">
                  <a:latin typeface="Californian FB" panose="0207040306080B030204" pitchFamily="18" charset="0"/>
                </a:endParaRPr>
              </a:p>
            </p:txBody>
          </p:sp>
        </mc:Choice>
        <mc:Fallback>
          <p:sp>
            <p:nvSpPr>
              <p:cNvPr id="20499" name="Text Box 3">
                <a:extLst>
                  <a:ext uri="{FF2B5EF4-FFF2-40B4-BE49-F238E27FC236}">
                    <a16:creationId xmlns:a16="http://schemas.microsoft.com/office/drawing/2014/main" id="{BC87A8FC-AA7B-471D-B0FB-4E0B3F20254B}"/>
                  </a:ext>
                </a:extLst>
              </p:cNvPr>
              <p:cNvSpPr txBox="1">
                <a:spLocks noRot="1" noChangeAspect="1" noMove="1" noResize="1" noEditPoints="1" noAdjustHandles="1" noChangeArrowheads="1" noChangeShapeType="1" noTextEdit="1"/>
              </p:cNvSpPr>
              <p:nvPr/>
            </p:nvSpPr>
            <p:spPr bwMode="auto">
              <a:xfrm>
                <a:off x="101362" y="486904"/>
                <a:ext cx="7409648" cy="281167"/>
              </a:xfrm>
              <a:prstGeom prst="rect">
                <a:avLst/>
              </a:prstGeom>
              <a:blipFill>
                <a:blip r:embed="rId5"/>
                <a:stretch>
                  <a:fillRect l="-82" t="-2174" b="-152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496" name="Rectangle 9">
            <a:extLst>
              <a:ext uri="{FF2B5EF4-FFF2-40B4-BE49-F238E27FC236}">
                <a16:creationId xmlns:a16="http://schemas.microsoft.com/office/drawing/2014/main" id="{843E9857-62E3-4C29-A13F-0F715C712971}"/>
              </a:ext>
            </a:extLst>
          </p:cNvPr>
          <p:cNvSpPr>
            <a:spLocks noChangeArrowheads="1"/>
          </p:cNvSpPr>
          <p:nvPr/>
        </p:nvSpPr>
        <p:spPr bwMode="auto">
          <a:xfrm>
            <a:off x="1476451" y="714517"/>
            <a:ext cx="2856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50" b="1" dirty="0">
                <a:latin typeface="Verdana" panose="020B0604030504040204" pitchFamily="34" charset="0"/>
              </a:rPr>
              <a:t>2</a:t>
            </a:r>
            <a:endParaRPr lang="en-US" altLang="en-US" sz="1050" dirty="0"/>
          </a:p>
        </p:txBody>
      </p:sp>
      <p:sp>
        <p:nvSpPr>
          <p:cNvPr id="20497" name="Rectangle 11">
            <a:extLst>
              <a:ext uri="{FF2B5EF4-FFF2-40B4-BE49-F238E27FC236}">
                <a16:creationId xmlns:a16="http://schemas.microsoft.com/office/drawing/2014/main" id="{0C29979B-3F38-4763-9B9E-0B4A5FDE753A}"/>
              </a:ext>
            </a:extLst>
          </p:cNvPr>
          <p:cNvSpPr>
            <a:spLocks noChangeArrowheads="1"/>
          </p:cNvSpPr>
          <p:nvPr/>
        </p:nvSpPr>
        <p:spPr bwMode="auto">
          <a:xfrm>
            <a:off x="1498327" y="1249409"/>
            <a:ext cx="282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200" dirty="0">
                <a:latin typeface="Verdana" panose="020B0604030504040204" pitchFamily="34" charset="0"/>
              </a:rPr>
              <a:t>2</a:t>
            </a:r>
            <a:endParaRPr lang="en-US" altLang="en-US" sz="1200" dirty="0"/>
          </a:p>
        </p:txBody>
      </p:sp>
      <p:sp>
        <p:nvSpPr>
          <p:cNvPr id="34" name="Rectangle 33">
            <a:extLst>
              <a:ext uri="{FF2B5EF4-FFF2-40B4-BE49-F238E27FC236}">
                <a16:creationId xmlns:a16="http://schemas.microsoft.com/office/drawing/2014/main" id="{53A9584C-FBC3-4662-9BAE-39A9DABBE3AB}"/>
              </a:ext>
            </a:extLst>
          </p:cNvPr>
          <p:cNvSpPr/>
          <p:nvPr/>
        </p:nvSpPr>
        <p:spPr>
          <a:xfrm>
            <a:off x="2085627" y="183399"/>
            <a:ext cx="5686773" cy="276999"/>
          </a:xfrm>
          <a:prstGeom prst="rect">
            <a:avLst/>
          </a:prstGeom>
        </p:spPr>
        <p:txBody>
          <a:bodyPr wrap="square">
            <a:spAutoFit/>
          </a:bodyPr>
          <a:lstStyle/>
          <a:p>
            <a:pPr eaLnBrk="1" hangingPunct="1">
              <a:defRPr/>
            </a:pPr>
            <a:r>
              <a:rPr lang="en-US" altLang="en-US" sz="1200" b="1" i="1" dirty="0">
                <a:effectLst>
                  <a:outerShdw blurRad="38100" dist="38100" dir="2700000" algn="tl">
                    <a:srgbClr val="000000">
                      <a:alpha val="43137"/>
                    </a:srgbClr>
                  </a:outerShdw>
                </a:effectLst>
                <a:latin typeface="Californian FB" panose="0207040306080B030204" pitchFamily="18" charset="0"/>
              </a:rPr>
              <a:t>Now, we will learn how to </a:t>
            </a:r>
            <a:r>
              <a:rPr lang="en-US" altLang="en-US" sz="1200" b="1" i="1" u="sng" dirty="0">
                <a:solidFill>
                  <a:srgbClr val="00B0F0"/>
                </a:solidFill>
                <a:effectLst>
                  <a:outerShdw blurRad="38100" dist="38100" dir="2700000" algn="tl">
                    <a:srgbClr val="000000">
                      <a:alpha val="43137"/>
                    </a:srgbClr>
                  </a:outerShdw>
                </a:effectLst>
                <a:latin typeface="Californian FB" panose="0207040306080B030204" pitchFamily="18" charset="0"/>
              </a:rPr>
              <a:t>transform</a:t>
            </a:r>
            <a:r>
              <a:rPr lang="en-US" altLang="en-US" sz="1200" b="1" i="1" dirty="0">
                <a:effectLst>
                  <a:outerShdw blurRad="38100" dist="38100" dir="2700000" algn="tl">
                    <a:srgbClr val="000000">
                      <a:alpha val="43137"/>
                    </a:srgbClr>
                  </a:outerShdw>
                </a:effectLst>
                <a:latin typeface="Californian FB" panose="0207040306080B030204" pitchFamily="18" charset="0"/>
              </a:rPr>
              <a:t> quadratic functions.</a:t>
            </a:r>
          </a:p>
        </p:txBody>
      </p:sp>
      <p:sp>
        <p:nvSpPr>
          <p:cNvPr id="29" name="Rectangle 28">
            <a:extLst>
              <a:ext uri="{FF2B5EF4-FFF2-40B4-BE49-F238E27FC236}">
                <a16:creationId xmlns:a16="http://schemas.microsoft.com/office/drawing/2014/main" id="{D26FCB87-FC66-4FB8-A159-FA4938931F38}"/>
              </a:ext>
            </a:extLst>
          </p:cNvPr>
          <p:cNvSpPr/>
          <p:nvPr/>
        </p:nvSpPr>
        <p:spPr>
          <a:xfrm>
            <a:off x="169424" y="4057978"/>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32" name="Rectangle 130">
            <a:extLst>
              <a:ext uri="{FF2B5EF4-FFF2-40B4-BE49-F238E27FC236}">
                <a16:creationId xmlns:a16="http://schemas.microsoft.com/office/drawing/2014/main" id="{B00F0A26-58A1-49C1-BC47-EE12BBF2ED35}"/>
              </a:ext>
            </a:extLst>
          </p:cNvPr>
          <p:cNvSpPr/>
          <p:nvPr/>
        </p:nvSpPr>
        <p:spPr>
          <a:xfrm>
            <a:off x="89811" y="3962172"/>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Homework</a:t>
            </a:r>
          </a:p>
        </p:txBody>
      </p:sp>
      <p:pic>
        <p:nvPicPr>
          <p:cNvPr id="33" name="Picture 32">
            <a:extLst>
              <a:ext uri="{FF2B5EF4-FFF2-40B4-BE49-F238E27FC236}">
                <a16:creationId xmlns:a16="http://schemas.microsoft.com/office/drawing/2014/main" id="{4358E101-882E-4C58-978A-92338DA475A3}"/>
              </a:ext>
            </a:extLst>
          </p:cNvPr>
          <p:cNvPicPr>
            <a:picLocks noChangeAspect="1"/>
          </p:cNvPicPr>
          <p:nvPr/>
        </p:nvPicPr>
        <p:blipFill>
          <a:blip r:embed="rId6"/>
          <a:stretch>
            <a:fillRect/>
          </a:stretch>
        </p:blipFill>
        <p:spPr>
          <a:xfrm>
            <a:off x="89811" y="4291767"/>
            <a:ext cx="4807712" cy="860695"/>
          </a:xfrm>
          <a:prstGeom prst="rect">
            <a:avLst/>
          </a:prstGeom>
        </p:spPr>
      </p:pic>
      <p:pic>
        <p:nvPicPr>
          <p:cNvPr id="37" name="Picture 36">
            <a:extLst>
              <a:ext uri="{FF2B5EF4-FFF2-40B4-BE49-F238E27FC236}">
                <a16:creationId xmlns:a16="http://schemas.microsoft.com/office/drawing/2014/main" id="{FECFE2E6-3AAE-404C-84FC-43C585EA945A}"/>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972190" y="5113594"/>
            <a:ext cx="5323579" cy="4697976"/>
          </a:xfrm>
          <a:prstGeom prst="rect">
            <a:avLst/>
          </a:prstGeom>
        </p:spPr>
      </p:pic>
      <p:sp>
        <p:nvSpPr>
          <p:cNvPr id="40" name="Rectangle 39">
            <a:extLst>
              <a:ext uri="{FF2B5EF4-FFF2-40B4-BE49-F238E27FC236}">
                <a16:creationId xmlns:a16="http://schemas.microsoft.com/office/drawing/2014/main" id="{1670E7F2-CEC1-47AB-8D07-284B8DA6CF20}"/>
              </a:ext>
            </a:extLst>
          </p:cNvPr>
          <p:cNvSpPr/>
          <p:nvPr/>
        </p:nvSpPr>
        <p:spPr>
          <a:xfrm>
            <a:off x="3690730" y="9750623"/>
            <a:ext cx="696024" cy="307777"/>
          </a:xfrm>
          <a:prstGeom prst="rect">
            <a:avLst/>
          </a:prstGeom>
        </p:spPr>
        <p:txBody>
          <a:bodyPr wrap="none">
            <a:spAutoFit/>
          </a:bodyPr>
          <a:lstStyle/>
          <a:p>
            <a:r>
              <a:rPr lang="en-US" sz="1400" dirty="0">
                <a:latin typeface="Californian FB" panose="0207040306080B030204" pitchFamily="18" charset="0"/>
              </a:rPr>
              <a:t>Page: 4</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1" grpId="0"/>
      <p:bldP spid="42"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E9D5D-8120-4C6D-84A2-509C18552FAA}"/>
              </a:ext>
            </a:extLst>
          </p:cNvPr>
          <p:cNvSpPr/>
          <p:nvPr/>
        </p:nvSpPr>
        <p:spPr>
          <a:xfrm>
            <a:off x="113236" y="182933"/>
            <a:ext cx="7655004"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a:p>
        </p:txBody>
      </p:sp>
      <p:sp>
        <p:nvSpPr>
          <p:cNvPr id="3" name="Rectangle 130">
            <a:extLst>
              <a:ext uri="{FF2B5EF4-FFF2-40B4-BE49-F238E27FC236}">
                <a16:creationId xmlns:a16="http://schemas.microsoft.com/office/drawing/2014/main" id="{1902EC38-45F6-421D-A8D1-9EF3AB8B2C60}"/>
              </a:ext>
            </a:extLst>
          </p:cNvPr>
          <p:cNvSpPr/>
          <p:nvPr/>
        </p:nvSpPr>
        <p:spPr>
          <a:xfrm>
            <a:off x="33623" y="87127"/>
            <a:ext cx="1882379" cy="210503"/>
          </a:xfrm>
          <a:custGeom>
            <a:avLst/>
            <a:gdLst/>
            <a:ahLst/>
            <a:cxnLst/>
            <a:rect l="l" t="t" r="r" b="b"/>
            <a:pathLst>
              <a:path w="2214255" h="247650">
                <a:moveTo>
                  <a:pt x="2113281" y="0"/>
                </a:moveTo>
                <a:lnTo>
                  <a:pt x="2214255" y="123825"/>
                </a:lnTo>
                <a:lnTo>
                  <a:pt x="2113281" y="247650"/>
                </a:lnTo>
                <a:lnTo>
                  <a:pt x="2113281" y="247269"/>
                </a:lnTo>
                <a:lnTo>
                  <a:pt x="0" y="247269"/>
                </a:lnTo>
                <a:lnTo>
                  <a:pt x="0" y="381"/>
                </a:lnTo>
                <a:lnTo>
                  <a:pt x="2113281"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Homework</a:t>
            </a:r>
          </a:p>
        </p:txBody>
      </p:sp>
      <p:pic>
        <p:nvPicPr>
          <p:cNvPr id="5" name="Picture 4">
            <a:extLst>
              <a:ext uri="{FF2B5EF4-FFF2-40B4-BE49-F238E27FC236}">
                <a16:creationId xmlns:a16="http://schemas.microsoft.com/office/drawing/2014/main" id="{D00F86CB-EDA7-42A4-B0A0-4939C0BBCA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6466" y="359021"/>
            <a:ext cx="4507985" cy="2851051"/>
          </a:xfrm>
          <a:prstGeom prst="rect">
            <a:avLst/>
          </a:prstGeom>
        </p:spPr>
      </p:pic>
      <p:pic>
        <p:nvPicPr>
          <p:cNvPr id="7" name="Picture 6">
            <a:extLst>
              <a:ext uri="{FF2B5EF4-FFF2-40B4-BE49-F238E27FC236}">
                <a16:creationId xmlns:a16="http://schemas.microsoft.com/office/drawing/2014/main" id="{F73600D1-0166-4872-B063-561F225D5B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6466" y="3268117"/>
            <a:ext cx="4585666" cy="2512148"/>
          </a:xfrm>
          <a:prstGeom prst="rect">
            <a:avLst/>
          </a:prstGeom>
        </p:spPr>
      </p:pic>
      <p:sp>
        <p:nvSpPr>
          <p:cNvPr id="6" name="Rectangle 5">
            <a:extLst>
              <a:ext uri="{FF2B5EF4-FFF2-40B4-BE49-F238E27FC236}">
                <a16:creationId xmlns:a16="http://schemas.microsoft.com/office/drawing/2014/main" id="{676C82BD-D52E-48BA-BA9A-2531F8446B2A}"/>
              </a:ext>
            </a:extLst>
          </p:cNvPr>
          <p:cNvSpPr/>
          <p:nvPr/>
        </p:nvSpPr>
        <p:spPr>
          <a:xfrm>
            <a:off x="41803" y="5891416"/>
            <a:ext cx="7655005"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dirty="0"/>
          </a:p>
        </p:txBody>
      </p:sp>
      <p:sp>
        <p:nvSpPr>
          <p:cNvPr id="8" name="Rectangle 126">
            <a:extLst>
              <a:ext uri="{FF2B5EF4-FFF2-40B4-BE49-F238E27FC236}">
                <a16:creationId xmlns:a16="http://schemas.microsoft.com/office/drawing/2014/main" id="{FC009E37-9B97-4C36-9388-61865BD2E6C7}"/>
              </a:ext>
            </a:extLst>
          </p:cNvPr>
          <p:cNvSpPr/>
          <p:nvPr/>
        </p:nvSpPr>
        <p:spPr>
          <a:xfrm>
            <a:off x="37755" y="5805056"/>
            <a:ext cx="1562602" cy="18894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pic>
        <p:nvPicPr>
          <p:cNvPr id="9" name="Picture 8">
            <a:extLst>
              <a:ext uri="{FF2B5EF4-FFF2-40B4-BE49-F238E27FC236}">
                <a16:creationId xmlns:a16="http://schemas.microsoft.com/office/drawing/2014/main" id="{1756223C-4DC9-4E72-9445-A6B2FAA44029}"/>
              </a:ext>
            </a:extLst>
          </p:cNvPr>
          <p:cNvPicPr>
            <a:picLocks noChangeAspect="1"/>
          </p:cNvPicPr>
          <p:nvPr/>
        </p:nvPicPr>
        <p:blipFill>
          <a:blip r:embed="rId4"/>
          <a:stretch>
            <a:fillRect/>
          </a:stretch>
        </p:blipFill>
        <p:spPr>
          <a:xfrm>
            <a:off x="1234469" y="6306929"/>
            <a:ext cx="1609193" cy="116651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F98A5D9-9DE7-446A-99A3-3AC90799EB9E}"/>
              </a:ext>
            </a:extLst>
          </p:cNvPr>
          <p:cNvPicPr>
            <a:picLocks noChangeAspect="1"/>
          </p:cNvPicPr>
          <p:nvPr/>
        </p:nvPicPr>
        <p:blipFill>
          <a:blip r:embed="rId5"/>
          <a:stretch>
            <a:fillRect/>
          </a:stretch>
        </p:blipFill>
        <p:spPr>
          <a:xfrm>
            <a:off x="1314504" y="7558726"/>
            <a:ext cx="5303462" cy="124866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08B62E7-94A0-48F2-971A-A34B5675BD5B}"/>
              </a:ext>
            </a:extLst>
          </p:cNvPr>
          <p:cNvPicPr>
            <a:picLocks noChangeAspect="1"/>
          </p:cNvPicPr>
          <p:nvPr/>
        </p:nvPicPr>
        <p:blipFill>
          <a:blip r:embed="rId6">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326162" y="7641869"/>
            <a:ext cx="1929230" cy="315498"/>
          </a:xfrm>
          <a:prstGeom prst="rect">
            <a:avLst/>
          </a:prstGeom>
        </p:spPr>
      </p:pic>
      <p:grpSp>
        <p:nvGrpSpPr>
          <p:cNvPr id="12" name="Group 65">
            <a:extLst>
              <a:ext uri="{FF2B5EF4-FFF2-40B4-BE49-F238E27FC236}">
                <a16:creationId xmlns:a16="http://schemas.microsoft.com/office/drawing/2014/main" id="{B3CD97B9-09FC-498C-BD88-BDE1EA1FDF5C}"/>
              </a:ext>
            </a:extLst>
          </p:cNvPr>
          <p:cNvGrpSpPr>
            <a:grpSpLocks/>
          </p:cNvGrpSpPr>
          <p:nvPr/>
        </p:nvGrpSpPr>
        <p:grpSpPr bwMode="auto">
          <a:xfrm>
            <a:off x="68443" y="6154090"/>
            <a:ext cx="7383780" cy="33734"/>
            <a:chOff x="312862" y="969963"/>
            <a:chExt cx="8471606" cy="39687"/>
          </a:xfrm>
        </p:grpSpPr>
        <p:cxnSp>
          <p:nvCxnSpPr>
            <p:cNvPr id="13" name="Straight Connector 12">
              <a:extLst>
                <a:ext uri="{FF2B5EF4-FFF2-40B4-BE49-F238E27FC236}">
                  <a16:creationId xmlns:a16="http://schemas.microsoft.com/office/drawing/2014/main" id="{C2D8B82B-41B0-43EA-B4B8-5C6FD10ABCA0}"/>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C52D97-02A0-4707-99E4-929B5968FC9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C8F3345A-883E-40B8-90C5-EFCF144108D6}"/>
              </a:ext>
            </a:extLst>
          </p:cNvPr>
          <p:cNvSpPr/>
          <p:nvPr/>
        </p:nvSpPr>
        <p:spPr>
          <a:xfrm>
            <a:off x="1757798" y="5884324"/>
            <a:ext cx="5686773" cy="292388"/>
          </a:xfrm>
          <a:prstGeom prst="rect">
            <a:avLst/>
          </a:prstGeom>
        </p:spPr>
        <p:txBody>
          <a:bodyPr wrap="square">
            <a:spAutoFit/>
          </a:bodyPr>
          <a:lstStyle/>
          <a:p>
            <a:pPr eaLnBrk="1" hangingPunct="1">
              <a:defRPr/>
            </a:pPr>
            <a:r>
              <a:rPr lang="en-US" altLang="en-US" sz="1300" b="1" i="1" dirty="0">
                <a:effectLst>
                  <a:outerShdw blurRad="38100" dist="38100" dir="2700000" algn="tl">
                    <a:srgbClr val="000000">
                      <a:alpha val="43137"/>
                    </a:srgbClr>
                  </a:outerShdw>
                </a:effectLst>
                <a:latin typeface="Californian FB" panose="0207040306080B030204" pitchFamily="18" charset="0"/>
              </a:rPr>
              <a:t>Now, we will learn how to </a:t>
            </a:r>
            <a:r>
              <a:rPr lang="en-US" altLang="en-US" sz="1300" b="1" i="1" u="sng" dirty="0">
                <a:solidFill>
                  <a:srgbClr val="00B0F0"/>
                </a:solidFill>
                <a:effectLst>
                  <a:outerShdw blurRad="38100" dist="38100" dir="2700000" algn="tl">
                    <a:srgbClr val="000000">
                      <a:alpha val="43137"/>
                    </a:srgbClr>
                  </a:outerShdw>
                </a:effectLst>
                <a:latin typeface="Californian FB" panose="0207040306080B030204" pitchFamily="18" charset="0"/>
              </a:rPr>
              <a:t>graph</a:t>
            </a:r>
            <a:r>
              <a:rPr lang="en-US" altLang="en-US" sz="1300" b="1" i="1" dirty="0">
                <a:effectLst>
                  <a:outerShdw blurRad="38100" dist="38100" dir="2700000" algn="tl">
                    <a:srgbClr val="000000">
                      <a:alpha val="43137"/>
                    </a:srgbClr>
                  </a:outerShdw>
                </a:effectLst>
                <a:latin typeface="Californian FB" panose="0207040306080B030204" pitchFamily="18" charset="0"/>
              </a:rPr>
              <a:t> quadratic functions.</a:t>
            </a:r>
          </a:p>
        </p:txBody>
      </p:sp>
      <p:grpSp>
        <p:nvGrpSpPr>
          <p:cNvPr id="16" name="Group 63">
            <a:extLst>
              <a:ext uri="{FF2B5EF4-FFF2-40B4-BE49-F238E27FC236}">
                <a16:creationId xmlns:a16="http://schemas.microsoft.com/office/drawing/2014/main" id="{DC2E16FC-5B0A-4315-BD23-5BD9FC925D90}"/>
              </a:ext>
            </a:extLst>
          </p:cNvPr>
          <p:cNvGrpSpPr>
            <a:grpSpLocks/>
          </p:cNvGrpSpPr>
          <p:nvPr/>
        </p:nvGrpSpPr>
        <p:grpSpPr bwMode="auto">
          <a:xfrm>
            <a:off x="2960406" y="6329014"/>
            <a:ext cx="3642888" cy="1024588"/>
            <a:chOff x="6636303" y="947738"/>
            <a:chExt cx="2290211" cy="1206420"/>
          </a:xfrm>
        </p:grpSpPr>
        <p:sp>
          <p:nvSpPr>
            <p:cNvPr id="17" name="Rectangle 16">
              <a:extLst>
                <a:ext uri="{FF2B5EF4-FFF2-40B4-BE49-F238E27FC236}">
                  <a16:creationId xmlns:a16="http://schemas.microsoft.com/office/drawing/2014/main" id="{EB032938-1E8C-45B2-8EE2-BA7B2F67AB34}"/>
                </a:ext>
              </a:extLst>
            </p:cNvPr>
            <p:cNvSpPr/>
            <p:nvPr/>
          </p:nvSpPr>
          <p:spPr bwMode="auto">
            <a:xfrm>
              <a:off x="6636303" y="947738"/>
              <a:ext cx="2290211" cy="1206420"/>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33172" tIns="256489" rIns="38862">
              <a:spAutoFit/>
            </a:bodyPr>
            <a:lstStyle/>
            <a:p>
              <a:pPr>
                <a:tabLst>
                  <a:tab pos="-48578" algn="l"/>
                </a:tabLst>
                <a:defRPr/>
              </a:pPr>
              <a:r>
                <a:rPr lang="en-US" sz="935" dirty="0">
                  <a:solidFill>
                    <a:schemeClr val="tx1"/>
                  </a:solidFill>
                  <a:latin typeface="Verdana" pitchFamily="34" charset="0"/>
                </a:rPr>
                <a:t>How did I/you determine the </a:t>
              </a:r>
              <a:r>
                <a:rPr lang="en-US" sz="935" i="1" dirty="0">
                  <a:solidFill>
                    <a:schemeClr val="tx1"/>
                  </a:solidFill>
                  <a:effectLst>
                    <a:outerShdw blurRad="38100" dist="38100" dir="2700000" algn="tl">
                      <a:srgbClr val="000000">
                        <a:alpha val="43137"/>
                      </a:srgbClr>
                    </a:outerShdw>
                  </a:effectLst>
                  <a:latin typeface="Verdana" pitchFamily="34" charset="0"/>
                </a:rPr>
                <a:t>direction</a:t>
              </a:r>
              <a:r>
                <a:rPr lang="en-US" sz="935" dirty="0">
                  <a:solidFill>
                    <a:schemeClr val="tx1"/>
                  </a:solidFill>
                  <a:latin typeface="Verdana" pitchFamily="34" charset="0"/>
                </a:rPr>
                <a:t> of the parabola?</a:t>
              </a:r>
            </a:p>
            <a:p>
              <a:pPr>
                <a:tabLst>
                  <a:tab pos="-48578" algn="l"/>
                </a:tabLst>
                <a:defRPr/>
              </a:pPr>
              <a:r>
                <a:rPr lang="en-US" sz="935" dirty="0">
                  <a:solidFill>
                    <a:schemeClr val="tx1"/>
                  </a:solidFill>
                  <a:latin typeface="Verdana" pitchFamily="34" charset="0"/>
                </a:rPr>
                <a:t> </a:t>
              </a:r>
            </a:p>
            <a:p>
              <a:pPr>
                <a:tabLst>
                  <a:tab pos="-48578" algn="l"/>
                </a:tabLst>
                <a:defRPr/>
              </a:pPr>
              <a:r>
                <a:rPr lang="en-US" sz="935" dirty="0">
                  <a:solidFill>
                    <a:schemeClr val="tx1"/>
                  </a:solidFill>
                  <a:latin typeface="Verdana" pitchFamily="34" charset="0"/>
                </a:rPr>
                <a:t>How did I/you determine the </a:t>
              </a:r>
              <a:r>
                <a:rPr lang="en-US" sz="935" i="1" dirty="0">
                  <a:solidFill>
                    <a:schemeClr val="tx1"/>
                  </a:solidFill>
                  <a:effectLst>
                    <a:outerShdw blurRad="38100" dist="38100" dir="2700000" algn="tl">
                      <a:srgbClr val="000000">
                        <a:alpha val="43137"/>
                      </a:srgbClr>
                    </a:outerShdw>
                  </a:effectLst>
                  <a:latin typeface="Verdana" pitchFamily="34" charset="0"/>
                </a:rPr>
                <a:t>vertex</a:t>
              </a:r>
              <a:r>
                <a:rPr lang="en-US" sz="935" dirty="0">
                  <a:solidFill>
                    <a:schemeClr val="tx1"/>
                  </a:solidFill>
                  <a:latin typeface="Verdana" pitchFamily="34" charset="0"/>
                </a:rPr>
                <a:t> of the parabola?</a:t>
              </a:r>
            </a:p>
            <a:p>
              <a:pPr>
                <a:tabLst>
                  <a:tab pos="-48578" algn="l"/>
                </a:tabLst>
                <a:defRPr/>
              </a:pPr>
              <a:endParaRPr lang="en-US" sz="935" dirty="0">
                <a:solidFill>
                  <a:schemeClr val="tx1"/>
                </a:solidFill>
                <a:latin typeface="Verdana" pitchFamily="34" charset="0"/>
              </a:endParaRPr>
            </a:p>
            <a:p>
              <a:pPr>
                <a:tabLst>
                  <a:tab pos="-48578" algn="l"/>
                </a:tabLst>
                <a:defRPr/>
              </a:pPr>
              <a:r>
                <a:rPr lang="en-US" sz="935" dirty="0">
                  <a:solidFill>
                    <a:schemeClr val="tx1"/>
                  </a:solidFill>
                  <a:latin typeface="Verdana" pitchFamily="34" charset="0"/>
                </a:rPr>
                <a:t>How did I/you identify the </a:t>
              </a:r>
              <a:r>
                <a:rPr lang="en-US" sz="935" i="1" dirty="0">
                  <a:solidFill>
                    <a:schemeClr val="tx1"/>
                  </a:solidFill>
                  <a:effectLst>
                    <a:outerShdw blurRad="38100" dist="38100" dir="2700000" algn="tl">
                      <a:srgbClr val="000000">
                        <a:alpha val="43137"/>
                      </a:srgbClr>
                    </a:outerShdw>
                  </a:effectLst>
                  <a:latin typeface="Verdana" pitchFamily="34" charset="0"/>
                </a:rPr>
                <a:t>graph</a:t>
              </a:r>
              <a:r>
                <a:rPr lang="en-US" sz="935" dirty="0">
                  <a:solidFill>
                    <a:schemeClr val="tx1"/>
                  </a:solidFill>
                  <a:latin typeface="Verdana" pitchFamily="34" charset="0"/>
                </a:rPr>
                <a:t> the parabola?</a:t>
              </a:r>
            </a:p>
          </p:txBody>
        </p:sp>
        <p:sp>
          <p:nvSpPr>
            <p:cNvPr id="18" name="Rectangle 17">
              <a:extLst>
                <a:ext uri="{FF2B5EF4-FFF2-40B4-BE49-F238E27FC236}">
                  <a16:creationId xmlns:a16="http://schemas.microsoft.com/office/drawing/2014/main" id="{5DBB467B-EF4B-4661-8D15-0AE34BA02AD2}"/>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cs typeface="Arial" charset="0"/>
                </a:rPr>
                <a:t>CFU</a:t>
              </a:r>
            </a:p>
          </p:txBody>
        </p:sp>
        <p:sp>
          <p:nvSpPr>
            <p:cNvPr id="19" name="Oval 18">
              <a:extLst>
                <a:ext uri="{FF2B5EF4-FFF2-40B4-BE49-F238E27FC236}">
                  <a16:creationId xmlns:a16="http://schemas.microsoft.com/office/drawing/2014/main" id="{27EA4C87-67DE-465B-BAE6-4F7EE8BCB3AE}"/>
                </a:ext>
              </a:extLst>
            </p:cNvPr>
            <p:cNvSpPr/>
            <p:nvPr/>
          </p:nvSpPr>
          <p:spPr bwMode="auto">
            <a:xfrm>
              <a:off x="6685165" y="1242435"/>
              <a:ext cx="71829" cy="141938"/>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1</a:t>
              </a:r>
            </a:p>
          </p:txBody>
        </p:sp>
        <p:sp>
          <p:nvSpPr>
            <p:cNvPr id="20" name="Oval 19">
              <a:extLst>
                <a:ext uri="{FF2B5EF4-FFF2-40B4-BE49-F238E27FC236}">
                  <a16:creationId xmlns:a16="http://schemas.microsoft.com/office/drawing/2014/main" id="{7091BD66-3D67-4A6F-8DC4-99EAD7CF0807}"/>
                </a:ext>
              </a:extLst>
            </p:cNvPr>
            <p:cNvSpPr/>
            <p:nvPr/>
          </p:nvSpPr>
          <p:spPr bwMode="auto">
            <a:xfrm>
              <a:off x="6685166" y="1579520"/>
              <a:ext cx="71828"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2</a:t>
              </a:r>
            </a:p>
          </p:txBody>
        </p:sp>
        <p:sp>
          <p:nvSpPr>
            <p:cNvPr id="21" name="Oval 20">
              <a:extLst>
                <a:ext uri="{FF2B5EF4-FFF2-40B4-BE49-F238E27FC236}">
                  <a16:creationId xmlns:a16="http://schemas.microsoft.com/office/drawing/2014/main" id="{167413A1-2253-48BD-8449-0BEA584810BB}"/>
                </a:ext>
              </a:extLst>
            </p:cNvPr>
            <p:cNvSpPr/>
            <p:nvPr/>
          </p:nvSpPr>
          <p:spPr bwMode="auto">
            <a:xfrm>
              <a:off x="6687641" y="1925445"/>
              <a:ext cx="71829" cy="136860"/>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3</a:t>
              </a:r>
            </a:p>
          </p:txBody>
        </p:sp>
      </p:grpSp>
      <p:sp>
        <p:nvSpPr>
          <p:cNvPr id="22" name="Rectangle 21">
            <a:extLst>
              <a:ext uri="{FF2B5EF4-FFF2-40B4-BE49-F238E27FC236}">
                <a16:creationId xmlns:a16="http://schemas.microsoft.com/office/drawing/2014/main" id="{B964FD09-7F33-45D1-99DD-4D50B36669B1}"/>
              </a:ext>
            </a:extLst>
          </p:cNvPr>
          <p:cNvSpPr/>
          <p:nvPr/>
        </p:nvSpPr>
        <p:spPr>
          <a:xfrm>
            <a:off x="185068" y="9426009"/>
            <a:ext cx="7150530" cy="276999"/>
          </a:xfrm>
          <a:prstGeom prst="rect">
            <a:avLst/>
          </a:prstGeom>
        </p:spPr>
        <p:txBody>
          <a:bodyPr wrap="square">
            <a:spAutoFit/>
          </a:bodyPr>
          <a:lstStyle/>
          <a:p>
            <a:r>
              <a:rPr lang="en-US" sz="1200" b="1" dirty="0">
                <a:latin typeface="Ink Free" panose="03080402000500000000" pitchFamily="66" charset="0"/>
              </a:rPr>
              <a:t>* “The parabola opens </a:t>
            </a:r>
            <a:r>
              <a:rPr lang="en-US" sz="1200" b="1" dirty="0">
                <a:effectLst>
                  <a:outerShdw blurRad="38100" dist="38100" dir="2700000" algn="tl">
                    <a:srgbClr val="000000">
                      <a:alpha val="43137"/>
                    </a:srgbClr>
                  </a:outerShdw>
                </a:effectLst>
                <a:latin typeface="Ink Free" panose="03080402000500000000" pitchFamily="66" charset="0"/>
              </a:rPr>
              <a:t>upward/downward</a:t>
            </a:r>
            <a:r>
              <a:rPr lang="en-US" sz="1200" b="1" dirty="0">
                <a:latin typeface="Ink Free" panose="03080402000500000000" pitchFamily="66" charset="0"/>
              </a:rPr>
              <a:t>. Its axis of </a:t>
            </a:r>
            <a:r>
              <a:rPr lang="en-US" sz="1200" b="1" dirty="0">
                <a:effectLst>
                  <a:outerShdw blurRad="38100" dist="38100" dir="2700000" algn="tl">
                    <a:srgbClr val="000000">
                      <a:alpha val="43137"/>
                    </a:srgbClr>
                  </a:outerShdw>
                </a:effectLst>
                <a:latin typeface="Ink Free" panose="03080402000500000000" pitchFamily="66" charset="0"/>
              </a:rPr>
              <a:t>symmetry</a:t>
            </a:r>
            <a:r>
              <a:rPr lang="en-US" sz="1200" b="1" dirty="0">
                <a:latin typeface="Ink Free" panose="03080402000500000000" pitchFamily="66" charset="0"/>
              </a:rPr>
              <a:t> is _____; the </a:t>
            </a:r>
            <a:r>
              <a:rPr lang="en-US" sz="1200" b="1" dirty="0">
                <a:effectLst>
                  <a:outerShdw blurRad="38100" dist="38100" dir="2700000" algn="tl">
                    <a:srgbClr val="000000">
                      <a:alpha val="43137"/>
                    </a:srgbClr>
                  </a:outerShdw>
                </a:effectLst>
                <a:latin typeface="Ink Free" panose="03080402000500000000" pitchFamily="66" charset="0"/>
              </a:rPr>
              <a:t>vertex </a:t>
            </a:r>
            <a:r>
              <a:rPr lang="en-US" sz="1200" b="1" dirty="0">
                <a:latin typeface="Ink Free" panose="03080402000500000000" pitchFamily="66" charset="0"/>
              </a:rPr>
              <a:t>is at the point _____.” </a:t>
            </a:r>
          </a:p>
        </p:txBody>
      </p:sp>
      <mc:AlternateContent xmlns:mc="http://schemas.openxmlformats.org/markup-compatibility/2006">
        <mc:Choice xmlns:a14="http://schemas.microsoft.com/office/drawing/2010/main" Requires="a14">
          <p:sp>
            <p:nvSpPr>
              <p:cNvPr id="23" name="Text Box 12">
                <a:extLst>
                  <a:ext uri="{FF2B5EF4-FFF2-40B4-BE49-F238E27FC236}">
                    <a16:creationId xmlns:a16="http://schemas.microsoft.com/office/drawing/2014/main" id="{C600B0B1-3857-474A-B383-225530869F4E}"/>
                  </a:ext>
                </a:extLst>
              </p:cNvPr>
              <p:cNvSpPr txBox="1">
                <a:spLocks noChangeArrowheads="1"/>
              </p:cNvSpPr>
              <p:nvPr/>
            </p:nvSpPr>
            <p:spPr bwMode="auto">
              <a:xfrm>
                <a:off x="2848608" y="9009225"/>
                <a:ext cx="2075183" cy="2969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300" b="1" dirty="0"/>
                  <a:t>Graph: </a:t>
                </a:r>
                <a14:m>
                  <m:oMath xmlns:m="http://schemas.openxmlformats.org/officeDocument/2006/math">
                    <m:r>
                      <a:rPr lang="en-US" altLang="en-US" sz="1300" b="1" i="1">
                        <a:latin typeface="Cambria Math" panose="02040503050406030204" pitchFamily="18" charset="0"/>
                      </a:rPr>
                      <m:t>𝒇</m:t>
                    </m:r>
                    <m:d>
                      <m:dPr>
                        <m:ctrlPr>
                          <a:rPr lang="en-US" altLang="en-US" sz="1300" b="1" i="1">
                            <a:latin typeface="Cambria Math" panose="02040503050406030204" pitchFamily="18" charset="0"/>
                          </a:rPr>
                        </m:ctrlPr>
                      </m:dPr>
                      <m:e>
                        <m:r>
                          <a:rPr lang="en-US" altLang="en-US" sz="1300" b="1" i="1">
                            <a:latin typeface="Cambria Math" panose="02040503050406030204" pitchFamily="18" charset="0"/>
                          </a:rPr>
                          <m:t>𝒙</m:t>
                        </m:r>
                      </m:e>
                    </m:d>
                    <m:r>
                      <a:rPr lang="en-US" altLang="en-US" sz="1300" b="1" i="1">
                        <a:latin typeface="Cambria Math" panose="02040503050406030204" pitchFamily="18" charset="0"/>
                      </a:rPr>
                      <m:t>=</m:t>
                    </m:r>
                    <m:sSup>
                      <m:sSupPr>
                        <m:ctrlPr>
                          <a:rPr lang="en-US" altLang="en-US" sz="1300" b="1" i="1">
                            <a:latin typeface="Cambria Math" panose="02040503050406030204" pitchFamily="18" charset="0"/>
                          </a:rPr>
                        </m:ctrlPr>
                      </m:sSupPr>
                      <m:e>
                        <m:r>
                          <a:rPr lang="en-US" altLang="en-US" sz="1300" b="1" i="1">
                            <a:latin typeface="Cambria Math" panose="02040503050406030204" pitchFamily="18" charset="0"/>
                          </a:rPr>
                          <m:t>(</m:t>
                        </m:r>
                        <m:r>
                          <a:rPr lang="en-US" altLang="en-US" sz="1300" b="1" i="1">
                            <a:latin typeface="Cambria Math" panose="02040503050406030204" pitchFamily="18" charset="0"/>
                          </a:rPr>
                          <m:t>𝒙</m:t>
                        </m:r>
                        <m:r>
                          <a:rPr lang="en-US" altLang="en-US" sz="1300" b="1" i="1">
                            <a:latin typeface="Cambria Math" panose="02040503050406030204" pitchFamily="18" charset="0"/>
                          </a:rPr>
                          <m:t>+</m:t>
                        </m:r>
                        <m:r>
                          <a:rPr lang="en-US" altLang="en-US" sz="1300" b="1" i="1">
                            <a:latin typeface="Cambria Math" panose="02040503050406030204" pitchFamily="18" charset="0"/>
                          </a:rPr>
                          <m:t>𝟒</m:t>
                        </m:r>
                        <m:r>
                          <a:rPr lang="en-US" altLang="en-US" sz="1300" b="1" i="1">
                            <a:latin typeface="Cambria Math" panose="02040503050406030204" pitchFamily="18" charset="0"/>
                          </a:rPr>
                          <m:t>)</m:t>
                        </m:r>
                      </m:e>
                      <m:sup>
                        <m:r>
                          <a:rPr lang="en-US" altLang="en-US" sz="1300" b="1" i="1">
                            <a:latin typeface="Cambria Math" panose="02040503050406030204" pitchFamily="18" charset="0"/>
                          </a:rPr>
                          <m:t>𝟐</m:t>
                        </m:r>
                      </m:sup>
                    </m:sSup>
                    <m:r>
                      <a:rPr lang="en-US" altLang="en-US" sz="1300" b="1" i="1">
                        <a:latin typeface="Cambria Math" panose="02040503050406030204" pitchFamily="18" charset="0"/>
                      </a:rPr>
                      <m:t>−</m:t>
                    </m:r>
                    <m:r>
                      <a:rPr lang="en-US" altLang="en-US" sz="1300" b="1" i="1">
                        <a:latin typeface="Cambria Math" panose="02040503050406030204" pitchFamily="18" charset="0"/>
                      </a:rPr>
                      <m:t>𝟓</m:t>
                    </m:r>
                  </m:oMath>
                </a14:m>
                <a:endParaRPr lang="en-US" altLang="en-US" sz="1300" b="1" dirty="0">
                  <a:latin typeface="Verdana" panose="020B0604030504040204" pitchFamily="34" charset="0"/>
                </a:endParaRPr>
              </a:p>
            </p:txBody>
          </p:sp>
        </mc:Choice>
        <mc:Fallback>
          <p:sp>
            <p:nvSpPr>
              <p:cNvPr id="23" name="Text Box 12">
                <a:extLst>
                  <a:ext uri="{FF2B5EF4-FFF2-40B4-BE49-F238E27FC236}">
                    <a16:creationId xmlns:a16="http://schemas.microsoft.com/office/drawing/2014/main" id="{C600B0B1-3857-474A-B383-225530869F4E}"/>
                  </a:ext>
                </a:extLst>
              </p:cNvPr>
              <p:cNvSpPr txBox="1">
                <a:spLocks noRot="1" noChangeAspect="1" noMove="1" noResize="1" noEditPoints="1" noAdjustHandles="1" noChangeArrowheads="1" noChangeShapeType="1" noTextEdit="1"/>
              </p:cNvSpPr>
              <p:nvPr/>
            </p:nvSpPr>
            <p:spPr bwMode="auto">
              <a:xfrm>
                <a:off x="2848608" y="9009225"/>
                <a:ext cx="2075183" cy="296941"/>
              </a:xfrm>
              <a:prstGeom prst="rect">
                <a:avLst/>
              </a:prstGeom>
              <a:blipFill>
                <a:blip r:embed="rId7"/>
                <a:stretch>
                  <a:fillRect l="-293" b="-163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4" name="Rectangle 23">
            <a:extLst>
              <a:ext uri="{FF2B5EF4-FFF2-40B4-BE49-F238E27FC236}">
                <a16:creationId xmlns:a16="http://schemas.microsoft.com/office/drawing/2014/main" id="{D5F24203-5413-491B-8BB3-28FC883987E6}"/>
              </a:ext>
            </a:extLst>
          </p:cNvPr>
          <p:cNvSpPr/>
          <p:nvPr/>
        </p:nvSpPr>
        <p:spPr>
          <a:xfrm>
            <a:off x="3416328" y="9668962"/>
            <a:ext cx="688009" cy="307777"/>
          </a:xfrm>
          <a:prstGeom prst="rect">
            <a:avLst/>
          </a:prstGeom>
        </p:spPr>
        <p:txBody>
          <a:bodyPr wrap="none">
            <a:spAutoFit/>
          </a:bodyPr>
          <a:lstStyle/>
          <a:p>
            <a:r>
              <a:rPr lang="en-US" sz="1400" dirty="0">
                <a:latin typeface="Californian FB" panose="0207040306080B030204" pitchFamily="18" charset="0"/>
              </a:rPr>
              <a:t>Page: 5</a:t>
            </a:r>
            <a:endParaRPr lang="en-US" sz="1400" dirty="0"/>
          </a:p>
        </p:txBody>
      </p:sp>
    </p:spTree>
    <p:extLst>
      <p:ext uri="{BB962C8B-B14F-4D97-AF65-F5344CB8AC3E}">
        <p14:creationId xmlns:p14="http://schemas.microsoft.com/office/powerpoint/2010/main" val="17631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4202" y="177854"/>
            <a:ext cx="7655005"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40154" y="91494"/>
            <a:ext cx="1562602" cy="18894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Concept Development</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59186" y="366797"/>
            <a:ext cx="4215867" cy="99259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932466" y="420517"/>
            <a:ext cx="1632186" cy="266920"/>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126017" y="1448730"/>
            <a:ext cx="7383780" cy="33734"/>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4493887" y="232452"/>
            <a:ext cx="2632446" cy="1129617"/>
            <a:chOff x="6636303" y="947738"/>
            <a:chExt cx="2290212" cy="1330089"/>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30089"/>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33172" tIns="256489" rIns="38862">
              <a:spAutoFit/>
            </a:bodyPr>
            <a:lstStyle/>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direction</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vertex</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identify the </a:t>
              </a:r>
              <a:r>
                <a:rPr lang="en-US" sz="893" i="1" dirty="0">
                  <a:solidFill>
                    <a:schemeClr val="tx1"/>
                  </a:solidFill>
                  <a:effectLst>
                    <a:outerShdw blurRad="38100" dist="38100" dir="2700000" algn="tl">
                      <a:srgbClr val="000000">
                        <a:alpha val="43137"/>
                      </a:srgbClr>
                    </a:outerShdw>
                  </a:effectLst>
                  <a:latin typeface="Verdana" pitchFamily="34" charset="0"/>
                </a:rPr>
                <a:t>graph</a:t>
              </a:r>
              <a:r>
                <a:rPr lang="en-US" sz="893"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81562" y="1717619"/>
            <a:ext cx="1164101" cy="292388"/>
          </a:xfrm>
          <a:prstGeom prst="rect">
            <a:avLst/>
          </a:prstGeom>
        </p:spPr>
        <p:txBody>
          <a:bodyPr wrap="none">
            <a:spAutoFit/>
          </a:bodyPr>
          <a:lstStyle/>
          <a:p>
            <a:pPr>
              <a:defRPr/>
            </a:pPr>
            <a:r>
              <a:rPr lang="en-US" altLang="en-US" sz="1300"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sz="1300" b="1" u="sng" dirty="0">
                <a:latin typeface="Californian FB" panose="0207040306080B030204" pitchFamily="18" charset="0"/>
              </a:rPr>
              <a:t>Openness </a:t>
            </a:r>
            <a:endParaRPr lang="en-US" sz="1300"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80077" y="2467904"/>
            <a:ext cx="1686680" cy="292388"/>
          </a:xfrm>
          <a:prstGeom prst="rect">
            <a:avLst/>
          </a:prstGeom>
        </p:spPr>
        <p:txBody>
          <a:bodyPr wrap="none">
            <a:spAutoFit/>
          </a:bodyPr>
          <a:lstStyle/>
          <a:p>
            <a:pPr>
              <a:defRPr/>
            </a:pPr>
            <a:r>
              <a:rPr lang="en-US" altLang="en-US" sz="1300"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sz="1300" b="1" u="sng" dirty="0">
                <a:latin typeface="Californian FB" panose="0207040306080B030204" pitchFamily="18" charset="0"/>
              </a:rPr>
              <a:t>Axis of symmetry</a:t>
            </a:r>
            <a:endParaRPr lang="en-US" sz="1300"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81562" y="2083918"/>
            <a:ext cx="938077" cy="292388"/>
          </a:xfrm>
          <a:prstGeom prst="rect">
            <a:avLst/>
          </a:prstGeom>
        </p:spPr>
        <p:txBody>
          <a:bodyPr wrap="none">
            <a:spAutoFit/>
          </a:bodyPr>
          <a:lstStyle/>
          <a:p>
            <a:pPr>
              <a:defRPr/>
            </a:pPr>
            <a:r>
              <a:rPr lang="en-US" altLang="en-US" sz="1300"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sz="1300" b="1" u="sng" dirty="0">
                <a:latin typeface="Californian FB" panose="0207040306080B030204" pitchFamily="18" charset="0"/>
              </a:rPr>
              <a:t>Vertex</a:t>
            </a:r>
            <a:endParaRPr lang="en-US" sz="1300"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174340" y="2855537"/>
            <a:ext cx="1061509" cy="292388"/>
          </a:xfrm>
          <a:prstGeom prst="rect">
            <a:avLst/>
          </a:prstGeom>
        </p:spPr>
        <p:txBody>
          <a:bodyPr wrap="none">
            <a:spAutoFit/>
          </a:bodyPr>
          <a:lstStyle/>
          <a:p>
            <a:pPr>
              <a:defRPr/>
            </a:pPr>
            <a:r>
              <a:rPr lang="en-US" altLang="en-US" sz="1300"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sz="1300" b="1" u="sng" dirty="0">
                <a:latin typeface="Californian FB" panose="0207040306080B030204" pitchFamily="18" charset="0"/>
              </a:rPr>
              <a:t> </a:t>
            </a:r>
            <a:endParaRPr lang="en-US" sz="1300" u="sng" dirty="0"/>
          </a:p>
        </p:txBody>
      </p:sp>
      <mc:AlternateContent xmlns:mc="http://schemas.openxmlformats.org/markup-compatibility/2006">
        <mc:Choice xmlns:a14="http://schemas.microsoft.com/office/drawing/2010/main" Requires="a14">
          <p:sp>
            <p:nvSpPr>
              <p:cNvPr id="34" name="Text Box 12">
                <a:extLst>
                  <a:ext uri="{FF2B5EF4-FFF2-40B4-BE49-F238E27FC236}">
                    <a16:creationId xmlns:a16="http://schemas.microsoft.com/office/drawing/2014/main" id="{45329DB8-5265-46F8-90BA-4145C7EE0E0E}"/>
                  </a:ext>
                </a:extLst>
              </p:cNvPr>
              <p:cNvSpPr txBox="1">
                <a:spLocks noChangeArrowheads="1"/>
              </p:cNvSpPr>
              <p:nvPr/>
            </p:nvSpPr>
            <p:spPr bwMode="auto">
              <a:xfrm>
                <a:off x="2331737" y="1510553"/>
                <a:ext cx="2075183" cy="2969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300" b="1" dirty="0"/>
                  <a:t>Graph: </a:t>
                </a:r>
                <a14:m>
                  <m:oMath xmlns:m="http://schemas.openxmlformats.org/officeDocument/2006/math">
                    <m:r>
                      <a:rPr lang="en-US" altLang="en-US" sz="1300" b="1" i="1">
                        <a:latin typeface="Cambria Math" panose="02040503050406030204" pitchFamily="18" charset="0"/>
                      </a:rPr>
                      <m:t>𝒇</m:t>
                    </m:r>
                    <m:d>
                      <m:dPr>
                        <m:ctrlPr>
                          <a:rPr lang="en-US" altLang="en-US" sz="1300" b="1" i="1">
                            <a:latin typeface="Cambria Math" panose="02040503050406030204" pitchFamily="18" charset="0"/>
                          </a:rPr>
                        </m:ctrlPr>
                      </m:dPr>
                      <m:e>
                        <m:r>
                          <a:rPr lang="en-US" altLang="en-US" sz="1300" b="1" i="1">
                            <a:latin typeface="Cambria Math" panose="02040503050406030204" pitchFamily="18" charset="0"/>
                          </a:rPr>
                          <m:t>𝒙</m:t>
                        </m:r>
                      </m:e>
                    </m:d>
                    <m:r>
                      <a:rPr lang="en-US" altLang="en-US" sz="1300" b="1" i="1">
                        <a:latin typeface="Cambria Math" panose="02040503050406030204" pitchFamily="18" charset="0"/>
                      </a:rPr>
                      <m:t>=</m:t>
                    </m:r>
                    <m:sSup>
                      <m:sSupPr>
                        <m:ctrlPr>
                          <a:rPr lang="en-US" altLang="en-US" sz="1300" b="1" i="1">
                            <a:latin typeface="Cambria Math" panose="02040503050406030204" pitchFamily="18" charset="0"/>
                          </a:rPr>
                        </m:ctrlPr>
                      </m:sSupPr>
                      <m:e>
                        <m:r>
                          <a:rPr lang="en-US" altLang="en-US" sz="1300" b="1" i="1">
                            <a:latin typeface="Cambria Math" panose="02040503050406030204" pitchFamily="18" charset="0"/>
                          </a:rPr>
                          <m:t>(</m:t>
                        </m:r>
                        <m:r>
                          <a:rPr lang="en-US" altLang="en-US" sz="1300" b="1" i="1">
                            <a:latin typeface="Cambria Math" panose="02040503050406030204" pitchFamily="18" charset="0"/>
                          </a:rPr>
                          <m:t>𝒙</m:t>
                        </m:r>
                        <m:r>
                          <a:rPr lang="en-US" altLang="en-US" sz="1300" b="1" i="1">
                            <a:latin typeface="Cambria Math" panose="02040503050406030204" pitchFamily="18" charset="0"/>
                          </a:rPr>
                          <m:t>+</m:t>
                        </m:r>
                        <m:r>
                          <a:rPr lang="en-US" altLang="en-US" sz="1300" b="1" i="1">
                            <a:latin typeface="Cambria Math" panose="02040503050406030204" pitchFamily="18" charset="0"/>
                          </a:rPr>
                          <m:t>𝟒</m:t>
                        </m:r>
                        <m:r>
                          <a:rPr lang="en-US" altLang="en-US" sz="1300" b="1" i="1">
                            <a:latin typeface="Cambria Math" panose="02040503050406030204" pitchFamily="18" charset="0"/>
                          </a:rPr>
                          <m:t>)</m:t>
                        </m:r>
                      </m:e>
                      <m:sup>
                        <m:r>
                          <a:rPr lang="en-US" altLang="en-US" sz="1300" b="1" i="1">
                            <a:latin typeface="Cambria Math" panose="02040503050406030204" pitchFamily="18" charset="0"/>
                          </a:rPr>
                          <m:t>𝟐</m:t>
                        </m:r>
                      </m:sup>
                    </m:sSup>
                    <m:r>
                      <a:rPr lang="en-US" altLang="en-US" sz="1300" b="1" i="1">
                        <a:latin typeface="Cambria Math" panose="02040503050406030204" pitchFamily="18" charset="0"/>
                      </a:rPr>
                      <m:t>−</m:t>
                    </m:r>
                    <m:r>
                      <a:rPr lang="en-US" altLang="en-US" sz="1300" b="1" i="1">
                        <a:latin typeface="Cambria Math" panose="02040503050406030204" pitchFamily="18" charset="0"/>
                      </a:rPr>
                      <m:t>𝟓</m:t>
                    </m:r>
                  </m:oMath>
                </a14:m>
                <a:endParaRPr lang="en-US" altLang="en-US" sz="1300" b="1" dirty="0">
                  <a:latin typeface="Verdana" panose="020B0604030504040204" pitchFamily="34" charset="0"/>
                </a:endParaRPr>
              </a:p>
            </p:txBody>
          </p:sp>
        </mc:Choice>
        <mc:Fallback>
          <p:sp>
            <p:nvSpPr>
              <p:cNvPr id="34" name="Text Box 12">
                <a:extLst>
                  <a:ext uri="{FF2B5EF4-FFF2-40B4-BE49-F238E27FC236}">
                    <a16:creationId xmlns:a16="http://schemas.microsoft.com/office/drawing/2014/main" id="{45329DB8-5265-46F8-90BA-4145C7EE0E0E}"/>
                  </a:ext>
                </a:extLst>
              </p:cNvPr>
              <p:cNvSpPr txBox="1">
                <a:spLocks noRot="1" noChangeAspect="1" noMove="1" noResize="1" noEditPoints="1" noAdjustHandles="1" noChangeArrowheads="1" noChangeShapeType="1" noTextEdit="1"/>
              </p:cNvSpPr>
              <p:nvPr/>
            </p:nvSpPr>
            <p:spPr bwMode="auto">
              <a:xfrm>
                <a:off x="2331737" y="1510553"/>
                <a:ext cx="2075183" cy="296941"/>
              </a:xfrm>
              <a:prstGeom prst="rect">
                <a:avLst/>
              </a:prstGeom>
              <a:blipFill>
                <a:blip r:embed="rId5"/>
                <a:stretch>
                  <a:fillRect l="-588" b="-163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6"/>
          <a:stretch>
            <a:fillRect/>
          </a:stretch>
        </p:blipFill>
        <p:spPr>
          <a:xfrm>
            <a:off x="1234469" y="2851890"/>
            <a:ext cx="1864883" cy="2752635"/>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49468" y="2201002"/>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50">
            <a:extLst>
              <a:ext uri="{FF2B5EF4-FFF2-40B4-BE49-F238E27FC236}">
                <a16:creationId xmlns:a16="http://schemas.microsoft.com/office/drawing/2014/main" id="{03D4F14C-1831-4330-A8A6-10A5F7C4CB7C}"/>
              </a:ext>
            </a:extLst>
          </p:cNvPr>
          <p:cNvSpPr/>
          <p:nvPr/>
        </p:nvSpPr>
        <p:spPr>
          <a:xfrm>
            <a:off x="196746" y="5809786"/>
            <a:ext cx="1164101" cy="292388"/>
          </a:xfrm>
          <a:prstGeom prst="rect">
            <a:avLst/>
          </a:prstGeom>
        </p:spPr>
        <p:txBody>
          <a:bodyPr wrap="none">
            <a:spAutoFit/>
          </a:bodyPr>
          <a:lstStyle/>
          <a:p>
            <a:pPr>
              <a:defRPr/>
            </a:pPr>
            <a:r>
              <a:rPr lang="en-US" altLang="en-US" sz="1300"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sz="1300" b="1" u="sng" dirty="0">
                <a:latin typeface="Californian FB" panose="0207040306080B030204" pitchFamily="18" charset="0"/>
              </a:rPr>
              <a:t>Openness </a:t>
            </a:r>
            <a:endParaRPr lang="en-US" sz="1300" u="sng" dirty="0"/>
          </a:p>
        </p:txBody>
      </p:sp>
      <p:sp>
        <p:nvSpPr>
          <p:cNvPr id="52" name="Rectangle 51">
            <a:extLst>
              <a:ext uri="{FF2B5EF4-FFF2-40B4-BE49-F238E27FC236}">
                <a16:creationId xmlns:a16="http://schemas.microsoft.com/office/drawing/2014/main" id="{02DBB214-75F5-4C80-9B6B-296823B43298}"/>
              </a:ext>
            </a:extLst>
          </p:cNvPr>
          <p:cNvSpPr/>
          <p:nvPr/>
        </p:nvSpPr>
        <p:spPr>
          <a:xfrm>
            <a:off x="195261" y="6560071"/>
            <a:ext cx="1686680" cy="292388"/>
          </a:xfrm>
          <a:prstGeom prst="rect">
            <a:avLst/>
          </a:prstGeom>
        </p:spPr>
        <p:txBody>
          <a:bodyPr wrap="none">
            <a:spAutoFit/>
          </a:bodyPr>
          <a:lstStyle/>
          <a:p>
            <a:pPr>
              <a:defRPr/>
            </a:pPr>
            <a:r>
              <a:rPr lang="en-US" altLang="en-US" sz="1300"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sz="1300" b="1" u="sng" dirty="0">
                <a:latin typeface="Californian FB" panose="0207040306080B030204" pitchFamily="18" charset="0"/>
              </a:rPr>
              <a:t>Axis of symmetry</a:t>
            </a:r>
            <a:endParaRPr lang="en-US" sz="1300" u="sng" dirty="0"/>
          </a:p>
        </p:txBody>
      </p:sp>
      <p:sp>
        <p:nvSpPr>
          <p:cNvPr id="53" name="Rectangle 52">
            <a:extLst>
              <a:ext uri="{FF2B5EF4-FFF2-40B4-BE49-F238E27FC236}">
                <a16:creationId xmlns:a16="http://schemas.microsoft.com/office/drawing/2014/main" id="{4FB831D8-3718-4686-BAD1-936BC21C634F}"/>
              </a:ext>
            </a:extLst>
          </p:cNvPr>
          <p:cNvSpPr/>
          <p:nvPr/>
        </p:nvSpPr>
        <p:spPr>
          <a:xfrm>
            <a:off x="196746" y="6176085"/>
            <a:ext cx="938077" cy="292388"/>
          </a:xfrm>
          <a:prstGeom prst="rect">
            <a:avLst/>
          </a:prstGeom>
        </p:spPr>
        <p:txBody>
          <a:bodyPr wrap="none">
            <a:spAutoFit/>
          </a:bodyPr>
          <a:lstStyle/>
          <a:p>
            <a:pPr>
              <a:defRPr/>
            </a:pPr>
            <a:r>
              <a:rPr lang="en-US" altLang="en-US" sz="1300"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sz="1300" b="1" u="sng" dirty="0">
                <a:latin typeface="Californian FB" panose="0207040306080B030204" pitchFamily="18" charset="0"/>
              </a:rPr>
              <a:t>Vertex</a:t>
            </a:r>
            <a:endParaRPr lang="en-US" sz="1300" u="sng" dirty="0"/>
          </a:p>
        </p:txBody>
      </p:sp>
      <p:sp>
        <p:nvSpPr>
          <p:cNvPr id="54" name="Rectangle 53">
            <a:extLst>
              <a:ext uri="{FF2B5EF4-FFF2-40B4-BE49-F238E27FC236}">
                <a16:creationId xmlns:a16="http://schemas.microsoft.com/office/drawing/2014/main" id="{1BC774D4-4FAD-4D8B-8D01-30C8D1B01FAE}"/>
              </a:ext>
            </a:extLst>
          </p:cNvPr>
          <p:cNvSpPr/>
          <p:nvPr/>
        </p:nvSpPr>
        <p:spPr>
          <a:xfrm>
            <a:off x="189524" y="6947704"/>
            <a:ext cx="1061509" cy="292388"/>
          </a:xfrm>
          <a:prstGeom prst="rect">
            <a:avLst/>
          </a:prstGeom>
        </p:spPr>
        <p:txBody>
          <a:bodyPr wrap="none">
            <a:spAutoFit/>
          </a:bodyPr>
          <a:lstStyle/>
          <a:p>
            <a:pPr>
              <a:defRPr/>
            </a:pPr>
            <a:r>
              <a:rPr lang="en-US" altLang="en-US" sz="1300"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sz="1300" b="1" u="sng" dirty="0">
                <a:latin typeface="Californian FB" panose="0207040306080B030204" pitchFamily="18" charset="0"/>
              </a:rPr>
              <a:t> </a:t>
            </a:r>
            <a:endParaRPr lang="en-US" sz="1300" u="sng" dirty="0"/>
          </a:p>
        </p:txBody>
      </p:sp>
      <p:pic>
        <p:nvPicPr>
          <p:cNvPr id="56" name="Picture 55">
            <a:extLst>
              <a:ext uri="{FF2B5EF4-FFF2-40B4-BE49-F238E27FC236}">
                <a16:creationId xmlns:a16="http://schemas.microsoft.com/office/drawing/2014/main" id="{4AB2FE3C-4EA5-441E-B6B9-2BFEDCDF8BD9}"/>
              </a:ext>
            </a:extLst>
          </p:cNvPr>
          <p:cNvPicPr>
            <a:picLocks noChangeAspect="1"/>
          </p:cNvPicPr>
          <p:nvPr/>
        </p:nvPicPr>
        <p:blipFill>
          <a:blip r:embed="rId6"/>
          <a:stretch>
            <a:fillRect/>
          </a:stretch>
        </p:blipFill>
        <p:spPr>
          <a:xfrm>
            <a:off x="1249653" y="6944057"/>
            <a:ext cx="1864883" cy="2752635"/>
          </a:xfrm>
          <a:prstGeom prst="rect">
            <a:avLst/>
          </a:prstGeom>
          <a:ln>
            <a:noFill/>
          </a:ln>
          <a:effectLst>
            <a:outerShdw blurRad="292100" dist="139700" dir="2700000" algn="tl" rotWithShape="0">
              <a:srgbClr val="333333">
                <a:alpha val="65000"/>
              </a:srgbClr>
            </a:outerShdw>
          </a:effectLst>
        </p:spPr>
      </p:pic>
      <p:pic>
        <p:nvPicPr>
          <p:cNvPr id="57" name="Picture 47">
            <a:extLst>
              <a:ext uri="{FF2B5EF4-FFF2-40B4-BE49-F238E27FC236}">
                <a16:creationId xmlns:a16="http://schemas.microsoft.com/office/drawing/2014/main" id="{A1D8A0B6-DA62-40DA-8334-48F3292783E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16381" y="6142715"/>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58" name="Text Box 12">
                <a:extLst>
                  <a:ext uri="{FF2B5EF4-FFF2-40B4-BE49-F238E27FC236}">
                    <a16:creationId xmlns:a16="http://schemas.microsoft.com/office/drawing/2014/main" id="{47C53C61-2719-47FD-8EAD-EC2753CC675A}"/>
                  </a:ext>
                </a:extLst>
              </p:cNvPr>
              <p:cNvSpPr txBox="1">
                <a:spLocks noChangeArrowheads="1"/>
              </p:cNvSpPr>
              <p:nvPr/>
            </p:nvSpPr>
            <p:spPr bwMode="auto">
              <a:xfrm>
                <a:off x="2761880" y="5865004"/>
                <a:ext cx="2112053" cy="2969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300" b="1" dirty="0"/>
                  <a:t>Graph: </a:t>
                </a:r>
                <a14:m>
                  <m:oMath xmlns:m="http://schemas.openxmlformats.org/officeDocument/2006/math">
                    <m:r>
                      <a:rPr lang="en-US" altLang="en-US" sz="1300" b="1" i="1">
                        <a:latin typeface="Cambria Math" panose="02040503050406030204" pitchFamily="18" charset="0"/>
                      </a:rPr>
                      <m:t>𝒇</m:t>
                    </m:r>
                    <m:d>
                      <m:dPr>
                        <m:ctrlPr>
                          <a:rPr lang="en-US" altLang="en-US" sz="1300" b="1" i="1">
                            <a:latin typeface="Cambria Math" panose="02040503050406030204" pitchFamily="18" charset="0"/>
                          </a:rPr>
                        </m:ctrlPr>
                      </m:dPr>
                      <m:e>
                        <m:r>
                          <a:rPr lang="en-US" altLang="en-US" sz="1300" b="1" i="1">
                            <a:latin typeface="Cambria Math" panose="02040503050406030204" pitchFamily="18" charset="0"/>
                          </a:rPr>
                          <m:t>𝒙</m:t>
                        </m:r>
                      </m:e>
                    </m:d>
                    <m:r>
                      <a:rPr lang="en-US" altLang="en-US" sz="1300" b="1" i="1">
                        <a:latin typeface="Cambria Math" panose="02040503050406030204" pitchFamily="18" charset="0"/>
                      </a:rPr>
                      <m:t>=</m:t>
                    </m:r>
                    <m:sSup>
                      <m:sSupPr>
                        <m:ctrlPr>
                          <a:rPr lang="en-US" altLang="en-US" sz="1300" b="1" i="1">
                            <a:latin typeface="Cambria Math" panose="02040503050406030204" pitchFamily="18" charset="0"/>
                          </a:rPr>
                        </m:ctrlPr>
                      </m:sSupPr>
                      <m:e>
                        <m:r>
                          <a:rPr lang="en-US" altLang="en-US" sz="1300" b="1" i="1">
                            <a:latin typeface="Cambria Math" panose="02040503050406030204" pitchFamily="18" charset="0"/>
                          </a:rPr>
                          <m:t>(</m:t>
                        </m:r>
                        <m:r>
                          <a:rPr lang="en-US" altLang="en-US" sz="1300" b="1" i="1">
                            <a:latin typeface="Cambria Math" panose="02040503050406030204" pitchFamily="18" charset="0"/>
                          </a:rPr>
                          <m:t>𝒙</m:t>
                        </m:r>
                        <m:r>
                          <a:rPr lang="en-US" altLang="en-US" sz="1300" b="1" i="1">
                            <a:latin typeface="Cambria Math" panose="02040503050406030204" pitchFamily="18" charset="0"/>
                          </a:rPr>
                          <m:t>−</m:t>
                        </m:r>
                        <m:r>
                          <a:rPr lang="en-US" altLang="en-US" sz="1300" b="1" i="1">
                            <a:latin typeface="Cambria Math" panose="02040503050406030204" pitchFamily="18" charset="0"/>
                          </a:rPr>
                          <m:t>𝟒</m:t>
                        </m:r>
                        <m:r>
                          <a:rPr lang="en-US" altLang="en-US" sz="1300" b="1" i="1">
                            <a:latin typeface="Cambria Math" panose="02040503050406030204" pitchFamily="18" charset="0"/>
                          </a:rPr>
                          <m:t>)</m:t>
                        </m:r>
                      </m:e>
                      <m:sup>
                        <m:r>
                          <a:rPr lang="en-US" altLang="en-US" sz="1300" b="1" i="1">
                            <a:latin typeface="Cambria Math" panose="02040503050406030204" pitchFamily="18" charset="0"/>
                          </a:rPr>
                          <m:t>𝟐</m:t>
                        </m:r>
                      </m:sup>
                    </m:sSup>
                    <m:r>
                      <a:rPr lang="en-US" altLang="en-US" sz="1300" b="1" i="1">
                        <a:latin typeface="Cambria Math" panose="02040503050406030204" pitchFamily="18" charset="0"/>
                      </a:rPr>
                      <m:t>+ </m:t>
                    </m:r>
                    <m:r>
                      <a:rPr lang="en-US" altLang="en-US" sz="1300" b="1" i="1">
                        <a:latin typeface="Cambria Math" panose="02040503050406030204" pitchFamily="18" charset="0"/>
                      </a:rPr>
                      <m:t>𝟓</m:t>
                    </m:r>
                  </m:oMath>
                </a14:m>
                <a:endParaRPr lang="en-US" altLang="en-US" sz="1300" b="1" dirty="0">
                  <a:latin typeface="Verdana" panose="020B0604030504040204" pitchFamily="34" charset="0"/>
                </a:endParaRPr>
              </a:p>
            </p:txBody>
          </p:sp>
        </mc:Choice>
        <mc:Fallback>
          <p:sp>
            <p:nvSpPr>
              <p:cNvPr id="58" name="Text Box 12">
                <a:extLst>
                  <a:ext uri="{FF2B5EF4-FFF2-40B4-BE49-F238E27FC236}">
                    <a16:creationId xmlns:a16="http://schemas.microsoft.com/office/drawing/2014/main" id="{47C53C61-2719-47FD-8EAD-EC2753CC675A}"/>
                  </a:ext>
                </a:extLst>
              </p:cNvPr>
              <p:cNvSpPr txBox="1">
                <a:spLocks noRot="1" noChangeAspect="1" noMove="1" noResize="1" noEditPoints="1" noAdjustHandles="1" noChangeArrowheads="1" noChangeShapeType="1" noTextEdit="1"/>
              </p:cNvSpPr>
              <p:nvPr/>
            </p:nvSpPr>
            <p:spPr bwMode="auto">
              <a:xfrm>
                <a:off x="2761880" y="5865004"/>
                <a:ext cx="2112053" cy="296941"/>
              </a:xfrm>
              <a:prstGeom prst="rect">
                <a:avLst/>
              </a:prstGeom>
              <a:blipFill>
                <a:blip r:embed="rId8"/>
                <a:stretch>
                  <a:fillRect l="-288" b="-163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59" name="Group 65">
            <a:extLst>
              <a:ext uri="{FF2B5EF4-FFF2-40B4-BE49-F238E27FC236}">
                <a16:creationId xmlns:a16="http://schemas.microsoft.com/office/drawing/2014/main" id="{F67ABD00-F83D-4C88-B49A-02852C37BDD8}"/>
              </a:ext>
            </a:extLst>
          </p:cNvPr>
          <p:cNvGrpSpPr>
            <a:grpSpLocks/>
          </p:cNvGrpSpPr>
          <p:nvPr/>
        </p:nvGrpSpPr>
        <p:grpSpPr bwMode="auto">
          <a:xfrm>
            <a:off x="169428" y="5841945"/>
            <a:ext cx="7383780" cy="33734"/>
            <a:chOff x="312862" y="969963"/>
            <a:chExt cx="8471606" cy="39687"/>
          </a:xfrm>
        </p:grpSpPr>
        <p:cxnSp>
          <p:nvCxnSpPr>
            <p:cNvPr id="60" name="Straight Connector 59">
              <a:extLst>
                <a:ext uri="{FF2B5EF4-FFF2-40B4-BE49-F238E27FC236}">
                  <a16:creationId xmlns:a16="http://schemas.microsoft.com/office/drawing/2014/main" id="{7904B50E-D053-49B0-A098-729276FB221A}"/>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15B5F5-CA1D-4262-98F2-69A0F03A87AC}"/>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5E20F9F2-6930-46EB-B705-FB42C60E1AB1}"/>
              </a:ext>
            </a:extLst>
          </p:cNvPr>
          <p:cNvSpPr/>
          <p:nvPr/>
        </p:nvSpPr>
        <p:spPr>
          <a:xfrm>
            <a:off x="3516512" y="9722508"/>
            <a:ext cx="689612" cy="307777"/>
          </a:xfrm>
          <a:prstGeom prst="rect">
            <a:avLst/>
          </a:prstGeom>
        </p:spPr>
        <p:txBody>
          <a:bodyPr wrap="none">
            <a:spAutoFit/>
          </a:bodyPr>
          <a:lstStyle/>
          <a:p>
            <a:r>
              <a:rPr lang="en-US" sz="1400" dirty="0">
                <a:latin typeface="Californian FB" panose="0207040306080B030204" pitchFamily="18" charset="0"/>
              </a:rPr>
              <a:t>Page: 6</a:t>
            </a:r>
            <a:endParaRPr lang="en-US" sz="1400" dirty="0"/>
          </a:p>
        </p:txBody>
      </p:sp>
    </p:spTree>
    <p:extLst>
      <p:ext uri="{BB962C8B-B14F-4D97-AF65-F5344CB8AC3E}">
        <p14:creationId xmlns:p14="http://schemas.microsoft.com/office/powerpoint/2010/main" val="28467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0" y="182933"/>
            <a:ext cx="7655005"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4048" y="96573"/>
            <a:ext cx="1562602" cy="18894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14984" y="371876"/>
            <a:ext cx="4215867" cy="99259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888264" y="425596"/>
            <a:ext cx="1632186" cy="266920"/>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81815" y="1453809"/>
            <a:ext cx="7383780" cy="33734"/>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4449685" y="237531"/>
            <a:ext cx="2632446" cy="1129617"/>
            <a:chOff x="6636303" y="947738"/>
            <a:chExt cx="2290212" cy="1330089"/>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30089"/>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33172" tIns="256489" rIns="38862">
              <a:spAutoFit/>
            </a:bodyPr>
            <a:lstStyle/>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direction</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vertex</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identify the </a:t>
              </a:r>
              <a:r>
                <a:rPr lang="en-US" sz="893" i="1" dirty="0">
                  <a:solidFill>
                    <a:schemeClr val="tx1"/>
                  </a:solidFill>
                  <a:effectLst>
                    <a:outerShdw blurRad="38100" dist="38100" dir="2700000" algn="tl">
                      <a:srgbClr val="000000">
                        <a:alpha val="43137"/>
                      </a:srgbClr>
                    </a:outerShdw>
                  </a:effectLst>
                  <a:latin typeface="Verdana" pitchFamily="34" charset="0"/>
                </a:rPr>
                <a:t>graph</a:t>
              </a:r>
              <a:r>
                <a:rPr lang="en-US" sz="893"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131395" y="1528006"/>
            <a:ext cx="1542410" cy="369332"/>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129910" y="2278291"/>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131395" y="1894305"/>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93694" y="2700322"/>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461229" y="2684817"/>
            <a:ext cx="1864883" cy="2752635"/>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5586" y="1975383"/>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a:extLst>
              <a:ext uri="{FF2B5EF4-FFF2-40B4-BE49-F238E27FC236}">
                <a16:creationId xmlns:a16="http://schemas.microsoft.com/office/drawing/2014/main" id="{F30BC10B-0D42-4D6C-8823-B14B8556C905}"/>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9850" y="1515634"/>
            <a:ext cx="2377936" cy="39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A01B0006-BE5C-4F31-B3CC-BC839771E27F}"/>
              </a:ext>
            </a:extLst>
          </p:cNvPr>
          <p:cNvSpPr/>
          <p:nvPr/>
        </p:nvSpPr>
        <p:spPr>
          <a:xfrm>
            <a:off x="113324" y="5768355"/>
            <a:ext cx="1542410" cy="369332"/>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29" name="Rectangle 28">
            <a:extLst>
              <a:ext uri="{FF2B5EF4-FFF2-40B4-BE49-F238E27FC236}">
                <a16:creationId xmlns:a16="http://schemas.microsoft.com/office/drawing/2014/main" id="{997A80D4-495B-4CF9-9005-1AC96EC3D91D}"/>
              </a:ext>
            </a:extLst>
          </p:cNvPr>
          <p:cNvSpPr/>
          <p:nvPr/>
        </p:nvSpPr>
        <p:spPr>
          <a:xfrm>
            <a:off x="111839" y="6518640"/>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4" name="Rectangle 33">
            <a:extLst>
              <a:ext uri="{FF2B5EF4-FFF2-40B4-BE49-F238E27FC236}">
                <a16:creationId xmlns:a16="http://schemas.microsoft.com/office/drawing/2014/main" id="{ECD88582-B91C-4579-A178-6A52A714DC86}"/>
              </a:ext>
            </a:extLst>
          </p:cNvPr>
          <p:cNvSpPr/>
          <p:nvPr/>
        </p:nvSpPr>
        <p:spPr>
          <a:xfrm>
            <a:off x="113324" y="6134654"/>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5" name="Rectangle 34">
            <a:extLst>
              <a:ext uri="{FF2B5EF4-FFF2-40B4-BE49-F238E27FC236}">
                <a16:creationId xmlns:a16="http://schemas.microsoft.com/office/drawing/2014/main" id="{00508EC2-5693-4F04-B0AC-DA4E8FB229EE}"/>
              </a:ext>
            </a:extLst>
          </p:cNvPr>
          <p:cNvSpPr/>
          <p:nvPr/>
        </p:nvSpPr>
        <p:spPr>
          <a:xfrm>
            <a:off x="111839" y="6981133"/>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36" name="Picture 35">
            <a:extLst>
              <a:ext uri="{FF2B5EF4-FFF2-40B4-BE49-F238E27FC236}">
                <a16:creationId xmlns:a16="http://schemas.microsoft.com/office/drawing/2014/main" id="{3E08590B-082F-42EA-93AC-90BBCEBA0726}"/>
              </a:ext>
            </a:extLst>
          </p:cNvPr>
          <p:cNvPicPr>
            <a:picLocks noChangeAspect="1"/>
          </p:cNvPicPr>
          <p:nvPr/>
        </p:nvPicPr>
        <p:blipFill>
          <a:blip r:embed="rId5"/>
          <a:stretch>
            <a:fillRect/>
          </a:stretch>
        </p:blipFill>
        <p:spPr>
          <a:xfrm>
            <a:off x="1438657" y="6984398"/>
            <a:ext cx="1864883" cy="2752635"/>
          </a:xfrm>
          <a:prstGeom prst="rect">
            <a:avLst/>
          </a:prstGeom>
          <a:ln>
            <a:noFill/>
          </a:ln>
          <a:effectLst>
            <a:outerShdw blurRad="292100" dist="139700" dir="2700000" algn="tl" rotWithShape="0">
              <a:srgbClr val="333333">
                <a:alpha val="65000"/>
              </a:srgbClr>
            </a:outerShdw>
          </a:effectLst>
        </p:spPr>
      </p:pic>
      <p:pic>
        <p:nvPicPr>
          <p:cNvPr id="37" name="Picture 47">
            <a:extLst>
              <a:ext uri="{FF2B5EF4-FFF2-40B4-BE49-F238E27FC236}">
                <a16:creationId xmlns:a16="http://schemas.microsoft.com/office/drawing/2014/main" id="{23395C1F-0F58-4B2F-9FAF-7ED61179B6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5" y="6160141"/>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a:extLst>
              <a:ext uri="{FF2B5EF4-FFF2-40B4-BE49-F238E27FC236}">
                <a16:creationId xmlns:a16="http://schemas.microsoft.com/office/drawing/2014/main" id="{F13A0563-8A3A-4E56-B146-92C20883351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9850" y="5806082"/>
            <a:ext cx="2263761" cy="31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65">
            <a:extLst>
              <a:ext uri="{FF2B5EF4-FFF2-40B4-BE49-F238E27FC236}">
                <a16:creationId xmlns:a16="http://schemas.microsoft.com/office/drawing/2014/main" id="{D05DD169-76D6-4E43-B329-4285F7D2A4F9}"/>
              </a:ext>
            </a:extLst>
          </p:cNvPr>
          <p:cNvGrpSpPr>
            <a:grpSpLocks/>
          </p:cNvGrpSpPr>
          <p:nvPr/>
        </p:nvGrpSpPr>
        <p:grpSpPr bwMode="auto">
          <a:xfrm>
            <a:off x="33645" y="5753141"/>
            <a:ext cx="7383780" cy="33734"/>
            <a:chOff x="312862" y="969963"/>
            <a:chExt cx="8471606" cy="39687"/>
          </a:xfrm>
        </p:grpSpPr>
        <p:cxnSp>
          <p:nvCxnSpPr>
            <p:cNvPr id="40" name="Straight Connector 39">
              <a:extLst>
                <a:ext uri="{FF2B5EF4-FFF2-40B4-BE49-F238E27FC236}">
                  <a16:creationId xmlns:a16="http://schemas.microsoft.com/office/drawing/2014/main" id="{246437DA-F60D-4B31-A36F-AD43D6346D70}"/>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64AAB79-AA2B-43A0-8B5E-C527BB943E80}"/>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AB16DE72-D4AA-427C-8AB6-29B16C54CD49}"/>
              </a:ext>
            </a:extLst>
          </p:cNvPr>
          <p:cNvSpPr/>
          <p:nvPr/>
        </p:nvSpPr>
        <p:spPr>
          <a:xfrm>
            <a:off x="3546203" y="9710962"/>
            <a:ext cx="679994" cy="307777"/>
          </a:xfrm>
          <a:prstGeom prst="rect">
            <a:avLst/>
          </a:prstGeom>
        </p:spPr>
        <p:txBody>
          <a:bodyPr wrap="none">
            <a:spAutoFit/>
          </a:bodyPr>
          <a:lstStyle/>
          <a:p>
            <a:r>
              <a:rPr lang="en-US" sz="1400" dirty="0">
                <a:latin typeface="Californian FB" panose="0207040306080B030204" pitchFamily="18" charset="0"/>
              </a:rPr>
              <a:t>Page: 7</a:t>
            </a:r>
            <a:endParaRPr lang="en-US" sz="1400" dirty="0"/>
          </a:p>
        </p:txBody>
      </p:sp>
    </p:spTree>
    <p:extLst>
      <p:ext uri="{BB962C8B-B14F-4D97-AF65-F5344CB8AC3E}">
        <p14:creationId xmlns:p14="http://schemas.microsoft.com/office/powerpoint/2010/main" val="11729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2646" y="177854"/>
            <a:ext cx="7655005"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6694" y="91494"/>
            <a:ext cx="1562602" cy="18894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12338" y="366797"/>
            <a:ext cx="4215867" cy="99259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885618" y="420517"/>
            <a:ext cx="1632186" cy="266920"/>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79169" y="1448730"/>
            <a:ext cx="7383780" cy="33734"/>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4447039" y="232452"/>
            <a:ext cx="2632446" cy="1129617"/>
            <a:chOff x="6636303" y="947738"/>
            <a:chExt cx="2290212" cy="1330089"/>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30089"/>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33172" tIns="256489" rIns="38862">
              <a:spAutoFit/>
            </a:bodyPr>
            <a:lstStyle/>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direction</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vertex</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identify the </a:t>
              </a:r>
              <a:r>
                <a:rPr lang="en-US" sz="893" i="1" dirty="0">
                  <a:solidFill>
                    <a:schemeClr val="tx1"/>
                  </a:solidFill>
                  <a:effectLst>
                    <a:outerShdw blurRad="38100" dist="38100" dir="2700000" algn="tl">
                      <a:srgbClr val="000000">
                        <a:alpha val="43137"/>
                      </a:srgbClr>
                    </a:outerShdw>
                  </a:effectLst>
                  <a:latin typeface="Verdana" pitchFamily="34" charset="0"/>
                </a:rPr>
                <a:t>graph</a:t>
              </a:r>
              <a:r>
                <a:rPr lang="en-US" sz="893"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90617" y="1526272"/>
            <a:ext cx="1542410" cy="369332"/>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89132" y="2276557"/>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90617" y="1892571"/>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79169" y="2725553"/>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434814" y="2775726"/>
            <a:ext cx="1864883" cy="2752635"/>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2364" y="2052465"/>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a:extLst>
              <a:ext uri="{FF2B5EF4-FFF2-40B4-BE49-F238E27FC236}">
                <a16:creationId xmlns:a16="http://schemas.microsoft.com/office/drawing/2014/main" id="{897A6C13-07C0-41B8-9D08-DEC0E2B28B80}"/>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1257" y="1455857"/>
            <a:ext cx="2496344" cy="50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65">
            <a:extLst>
              <a:ext uri="{FF2B5EF4-FFF2-40B4-BE49-F238E27FC236}">
                <a16:creationId xmlns:a16="http://schemas.microsoft.com/office/drawing/2014/main" id="{A7C86034-7107-4C45-9224-4CE24F742821}"/>
              </a:ext>
            </a:extLst>
          </p:cNvPr>
          <p:cNvGrpSpPr>
            <a:grpSpLocks/>
          </p:cNvGrpSpPr>
          <p:nvPr/>
        </p:nvGrpSpPr>
        <p:grpSpPr bwMode="auto">
          <a:xfrm>
            <a:off x="107539" y="5792691"/>
            <a:ext cx="7383780" cy="33734"/>
            <a:chOff x="312862" y="969963"/>
            <a:chExt cx="8471606" cy="39687"/>
          </a:xfrm>
        </p:grpSpPr>
        <p:cxnSp>
          <p:nvCxnSpPr>
            <p:cNvPr id="29" name="Straight Connector 28">
              <a:extLst>
                <a:ext uri="{FF2B5EF4-FFF2-40B4-BE49-F238E27FC236}">
                  <a16:creationId xmlns:a16="http://schemas.microsoft.com/office/drawing/2014/main" id="{F375D453-7EF0-4B4A-997C-C23BE5100DDD}"/>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EF5778-2CF9-47F1-B447-53D31ED54AB4}"/>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E2A8838-272F-4D8F-B8AB-44BD31A8D470}"/>
              </a:ext>
            </a:extLst>
          </p:cNvPr>
          <p:cNvSpPr/>
          <p:nvPr/>
        </p:nvSpPr>
        <p:spPr>
          <a:xfrm>
            <a:off x="36557" y="5850788"/>
            <a:ext cx="1542410" cy="369332"/>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6" name="Rectangle 35">
            <a:extLst>
              <a:ext uri="{FF2B5EF4-FFF2-40B4-BE49-F238E27FC236}">
                <a16:creationId xmlns:a16="http://schemas.microsoft.com/office/drawing/2014/main" id="{3278C0AA-22B0-4D18-947A-F9186FC603CC}"/>
              </a:ext>
            </a:extLst>
          </p:cNvPr>
          <p:cNvSpPr/>
          <p:nvPr/>
        </p:nvSpPr>
        <p:spPr>
          <a:xfrm>
            <a:off x="35072" y="6601073"/>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7" name="Rectangle 36">
            <a:extLst>
              <a:ext uri="{FF2B5EF4-FFF2-40B4-BE49-F238E27FC236}">
                <a16:creationId xmlns:a16="http://schemas.microsoft.com/office/drawing/2014/main" id="{FAFC8757-6B3F-4057-8213-C4ED8AE80665}"/>
              </a:ext>
            </a:extLst>
          </p:cNvPr>
          <p:cNvSpPr/>
          <p:nvPr/>
        </p:nvSpPr>
        <p:spPr>
          <a:xfrm>
            <a:off x="36557" y="6217087"/>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8" name="Rectangle 37">
            <a:extLst>
              <a:ext uri="{FF2B5EF4-FFF2-40B4-BE49-F238E27FC236}">
                <a16:creationId xmlns:a16="http://schemas.microsoft.com/office/drawing/2014/main" id="{6FFAC439-69D8-4536-8130-9D171250AD18}"/>
              </a:ext>
            </a:extLst>
          </p:cNvPr>
          <p:cNvSpPr/>
          <p:nvPr/>
        </p:nvSpPr>
        <p:spPr>
          <a:xfrm>
            <a:off x="11036" y="7077082"/>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39" name="Picture 38">
            <a:extLst>
              <a:ext uri="{FF2B5EF4-FFF2-40B4-BE49-F238E27FC236}">
                <a16:creationId xmlns:a16="http://schemas.microsoft.com/office/drawing/2014/main" id="{3CADB0CB-5ACD-4DDF-994A-8927F626CC98}"/>
              </a:ext>
            </a:extLst>
          </p:cNvPr>
          <p:cNvPicPr>
            <a:picLocks noChangeAspect="1"/>
          </p:cNvPicPr>
          <p:nvPr/>
        </p:nvPicPr>
        <p:blipFill>
          <a:blip r:embed="rId5"/>
          <a:stretch>
            <a:fillRect/>
          </a:stretch>
        </p:blipFill>
        <p:spPr>
          <a:xfrm>
            <a:off x="1366391" y="7054465"/>
            <a:ext cx="1864883" cy="2752635"/>
          </a:xfrm>
          <a:prstGeom prst="rect">
            <a:avLst/>
          </a:prstGeom>
          <a:ln>
            <a:noFill/>
          </a:ln>
          <a:effectLst>
            <a:outerShdw blurRad="292100" dist="139700" dir="2700000" algn="tl" rotWithShape="0">
              <a:srgbClr val="333333">
                <a:alpha val="65000"/>
              </a:srgbClr>
            </a:outerShdw>
          </a:effectLst>
        </p:spPr>
      </p:pic>
      <p:pic>
        <p:nvPicPr>
          <p:cNvPr id="40" name="Picture 47">
            <a:extLst>
              <a:ext uri="{FF2B5EF4-FFF2-40B4-BE49-F238E27FC236}">
                <a16:creationId xmlns:a16="http://schemas.microsoft.com/office/drawing/2014/main" id="{BA6632A6-34F2-4F09-BB32-05957B45D2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30153" y="6263211"/>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9">
            <a:extLst>
              <a:ext uri="{FF2B5EF4-FFF2-40B4-BE49-F238E27FC236}">
                <a16:creationId xmlns:a16="http://schemas.microsoft.com/office/drawing/2014/main" id="{64E333BA-F7B8-4D3A-A0DC-C933DFD53518}"/>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764" y="5715081"/>
            <a:ext cx="2180590" cy="55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7574888A-489A-4328-9ACF-57A70F8D3A5C}"/>
              </a:ext>
            </a:extLst>
          </p:cNvPr>
          <p:cNvSpPr/>
          <p:nvPr/>
        </p:nvSpPr>
        <p:spPr>
          <a:xfrm>
            <a:off x="3636658" y="9726657"/>
            <a:ext cx="688009" cy="307777"/>
          </a:xfrm>
          <a:prstGeom prst="rect">
            <a:avLst/>
          </a:prstGeom>
        </p:spPr>
        <p:txBody>
          <a:bodyPr wrap="none">
            <a:spAutoFit/>
          </a:bodyPr>
          <a:lstStyle/>
          <a:p>
            <a:r>
              <a:rPr lang="en-US" sz="1400" dirty="0">
                <a:latin typeface="Californian FB" panose="0207040306080B030204" pitchFamily="18" charset="0"/>
              </a:rPr>
              <a:t>Page: 8</a:t>
            </a:r>
            <a:endParaRPr lang="en-US" sz="1400" dirty="0"/>
          </a:p>
        </p:txBody>
      </p:sp>
    </p:spTree>
    <p:extLst>
      <p:ext uri="{BB962C8B-B14F-4D97-AF65-F5344CB8AC3E}">
        <p14:creationId xmlns:p14="http://schemas.microsoft.com/office/powerpoint/2010/main" val="295921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965E0779-EB1E-4CD3-A4BA-6391B6294A49}"/>
              </a:ext>
            </a:extLst>
          </p:cNvPr>
          <p:cNvSpPr/>
          <p:nvPr/>
        </p:nvSpPr>
        <p:spPr>
          <a:xfrm>
            <a:off x="4048" y="177854"/>
            <a:ext cx="7655005" cy="37783"/>
          </a:xfrm>
          <a:prstGeom prst="rect">
            <a:avLst/>
          </a:prstGeom>
          <a:gradFill flip="none" rotWithShape="1">
            <a:gsLst>
              <a:gs pos="0">
                <a:srgbClr val="065978"/>
              </a:gs>
              <a:gs pos="75000">
                <a:schemeClr val="bg1">
                  <a:lumMod val="95000"/>
                </a:schemeClr>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77209" fontAlgn="auto">
              <a:spcBef>
                <a:spcPts val="0"/>
              </a:spcBef>
              <a:spcAft>
                <a:spcPts val="0"/>
              </a:spcAft>
              <a:defRPr/>
            </a:pPr>
            <a:endParaRPr lang="en-US" dirty="0"/>
          </a:p>
        </p:txBody>
      </p:sp>
      <p:sp>
        <p:nvSpPr>
          <p:cNvPr id="25" name="Rectangle 126">
            <a:extLst>
              <a:ext uri="{FF2B5EF4-FFF2-40B4-BE49-F238E27FC236}">
                <a16:creationId xmlns:a16="http://schemas.microsoft.com/office/drawing/2014/main" id="{9F838910-6EF5-4108-AA74-89119F9BF368}"/>
              </a:ext>
            </a:extLst>
          </p:cNvPr>
          <p:cNvSpPr/>
          <p:nvPr/>
        </p:nvSpPr>
        <p:spPr>
          <a:xfrm>
            <a:off x="0" y="91494"/>
            <a:ext cx="1562602" cy="188943"/>
          </a:xfrm>
          <a:custGeom>
            <a:avLst/>
            <a:gdLst/>
            <a:ahLst/>
            <a:cxnLst/>
            <a:rect l="l" t="t" r="r" b="b"/>
            <a:pathLst>
              <a:path w="1734382" h="247650">
                <a:moveTo>
                  <a:pt x="1633408" y="0"/>
                </a:moveTo>
                <a:lnTo>
                  <a:pt x="1633719" y="381"/>
                </a:lnTo>
                <a:lnTo>
                  <a:pt x="1635717" y="381"/>
                </a:lnTo>
                <a:lnTo>
                  <a:pt x="1635717" y="2832"/>
                </a:lnTo>
                <a:lnTo>
                  <a:pt x="1734382" y="123825"/>
                </a:lnTo>
                <a:lnTo>
                  <a:pt x="1635717" y="244818"/>
                </a:lnTo>
                <a:lnTo>
                  <a:pt x="1635717" y="247269"/>
                </a:lnTo>
                <a:lnTo>
                  <a:pt x="1633719" y="247269"/>
                </a:lnTo>
                <a:lnTo>
                  <a:pt x="1633408" y="247650"/>
                </a:lnTo>
                <a:lnTo>
                  <a:pt x="1633408" y="247269"/>
                </a:lnTo>
                <a:lnTo>
                  <a:pt x="0" y="247269"/>
                </a:lnTo>
                <a:lnTo>
                  <a:pt x="0" y="381"/>
                </a:lnTo>
                <a:lnTo>
                  <a:pt x="1633408" y="381"/>
                </a:lnTo>
                <a:close/>
              </a:path>
            </a:pathLst>
          </a:custGeom>
          <a:solidFill>
            <a:srgbClr val="0659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5545" anchor="ctr"/>
          <a:lstStyle/>
          <a:p>
            <a:pPr>
              <a:defRPr/>
            </a:pPr>
            <a:r>
              <a:rPr lang="en-US" sz="1020" b="1" dirty="0">
                <a:solidFill>
                  <a:schemeClr val="bg1"/>
                </a:solidFill>
                <a:latin typeface="Gill Sans MT" pitchFamily="34" charset="0"/>
              </a:rPr>
              <a:t>Homework</a:t>
            </a:r>
          </a:p>
        </p:txBody>
      </p:sp>
      <p:pic>
        <p:nvPicPr>
          <p:cNvPr id="11" name="Picture 10">
            <a:extLst>
              <a:ext uri="{FF2B5EF4-FFF2-40B4-BE49-F238E27FC236}">
                <a16:creationId xmlns:a16="http://schemas.microsoft.com/office/drawing/2014/main" id="{6147D2E0-165D-4BFF-8266-FCDE85C373A5}"/>
              </a:ext>
            </a:extLst>
          </p:cNvPr>
          <p:cNvPicPr>
            <a:picLocks noChangeAspect="1"/>
          </p:cNvPicPr>
          <p:nvPr/>
        </p:nvPicPr>
        <p:blipFill>
          <a:blip r:embed="rId3"/>
          <a:stretch>
            <a:fillRect/>
          </a:stretch>
        </p:blipFill>
        <p:spPr>
          <a:xfrm>
            <a:off x="319032" y="366797"/>
            <a:ext cx="4215867" cy="992596"/>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73B207F-744D-4CD4-B93E-6E517F6FCB22}"/>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892312" y="420517"/>
            <a:ext cx="1632186" cy="266920"/>
          </a:xfrm>
          <a:prstGeom prst="rect">
            <a:avLst/>
          </a:prstGeom>
        </p:spPr>
      </p:pic>
      <p:grpSp>
        <p:nvGrpSpPr>
          <p:cNvPr id="16" name="Group 65">
            <a:extLst>
              <a:ext uri="{FF2B5EF4-FFF2-40B4-BE49-F238E27FC236}">
                <a16:creationId xmlns:a16="http://schemas.microsoft.com/office/drawing/2014/main" id="{33EB359B-B290-4563-B4A8-A057FA04AE74}"/>
              </a:ext>
            </a:extLst>
          </p:cNvPr>
          <p:cNvGrpSpPr>
            <a:grpSpLocks/>
          </p:cNvGrpSpPr>
          <p:nvPr/>
        </p:nvGrpSpPr>
        <p:grpSpPr bwMode="auto">
          <a:xfrm>
            <a:off x="85863" y="1448730"/>
            <a:ext cx="7383780" cy="33734"/>
            <a:chOff x="312862" y="969963"/>
            <a:chExt cx="8471606" cy="39687"/>
          </a:xfrm>
        </p:grpSpPr>
        <p:cxnSp>
          <p:nvCxnSpPr>
            <p:cNvPr id="17" name="Straight Connector 16">
              <a:extLst>
                <a:ext uri="{FF2B5EF4-FFF2-40B4-BE49-F238E27FC236}">
                  <a16:creationId xmlns:a16="http://schemas.microsoft.com/office/drawing/2014/main" id="{2E33E2D1-41E6-48EA-9C79-B23F1BB3179E}"/>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1E856A-27A0-4973-9D42-B5BCA1EC1A59}"/>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63">
            <a:extLst>
              <a:ext uri="{FF2B5EF4-FFF2-40B4-BE49-F238E27FC236}">
                <a16:creationId xmlns:a16="http://schemas.microsoft.com/office/drawing/2014/main" id="{632D3316-DD12-41AE-B84D-D30819AF49BF}"/>
              </a:ext>
            </a:extLst>
          </p:cNvPr>
          <p:cNvGrpSpPr>
            <a:grpSpLocks/>
          </p:cNvGrpSpPr>
          <p:nvPr/>
        </p:nvGrpSpPr>
        <p:grpSpPr bwMode="auto">
          <a:xfrm>
            <a:off x="4453733" y="232452"/>
            <a:ext cx="2632446" cy="1129617"/>
            <a:chOff x="6636303" y="947738"/>
            <a:chExt cx="2290212" cy="1330089"/>
          </a:xfrm>
        </p:grpSpPr>
        <p:sp>
          <p:nvSpPr>
            <p:cNvPr id="21" name="Rectangle 20">
              <a:extLst>
                <a:ext uri="{FF2B5EF4-FFF2-40B4-BE49-F238E27FC236}">
                  <a16:creationId xmlns:a16="http://schemas.microsoft.com/office/drawing/2014/main" id="{A87E32CF-3FE4-44E8-B570-216E652018D6}"/>
                </a:ext>
              </a:extLst>
            </p:cNvPr>
            <p:cNvSpPr/>
            <p:nvPr/>
          </p:nvSpPr>
          <p:spPr bwMode="auto">
            <a:xfrm>
              <a:off x="6636304" y="947738"/>
              <a:ext cx="2290211" cy="1330089"/>
            </a:xfrm>
            <a:prstGeom prst="rect">
              <a:avLst/>
            </a:prstGeom>
            <a:gradFill flip="none" rotWithShape="1">
              <a:gsLst>
                <a:gs pos="0">
                  <a:srgbClr val="C0ECFC"/>
                </a:gs>
                <a:gs pos="32000">
                  <a:srgbClr val="F7FDFF"/>
                </a:gs>
                <a:gs pos="100000">
                  <a:srgbClr val="FFFFFF"/>
                </a:gs>
              </a:gsLst>
              <a:lin ang="2700000" scaled="1"/>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33172" tIns="256489" rIns="38862">
              <a:spAutoFit/>
            </a:bodyPr>
            <a:lstStyle/>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direction</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determine the </a:t>
              </a:r>
              <a:r>
                <a:rPr lang="en-US" sz="893" i="1" dirty="0">
                  <a:solidFill>
                    <a:schemeClr val="tx1"/>
                  </a:solidFill>
                  <a:effectLst>
                    <a:outerShdw blurRad="38100" dist="38100" dir="2700000" algn="tl">
                      <a:srgbClr val="000000">
                        <a:alpha val="43137"/>
                      </a:srgbClr>
                    </a:outerShdw>
                  </a:effectLst>
                  <a:latin typeface="Verdana" pitchFamily="34" charset="0"/>
                </a:rPr>
                <a:t>vertex</a:t>
              </a:r>
              <a:r>
                <a:rPr lang="en-US" sz="893" dirty="0">
                  <a:solidFill>
                    <a:schemeClr val="tx1"/>
                  </a:solidFill>
                  <a:latin typeface="Verdana" pitchFamily="34" charset="0"/>
                </a:rPr>
                <a:t> of the parabola?</a:t>
              </a:r>
            </a:p>
            <a:p>
              <a:pPr>
                <a:tabLst>
                  <a:tab pos="-48578" algn="l"/>
                </a:tabLst>
                <a:defRPr/>
              </a:pPr>
              <a:r>
                <a:rPr lang="en-US" sz="893" dirty="0">
                  <a:solidFill>
                    <a:schemeClr val="tx1"/>
                  </a:solidFill>
                  <a:latin typeface="Verdana" pitchFamily="34" charset="0"/>
                </a:rPr>
                <a:t>How did I/you identify the </a:t>
              </a:r>
              <a:r>
                <a:rPr lang="en-US" sz="893" i="1" dirty="0">
                  <a:solidFill>
                    <a:schemeClr val="tx1"/>
                  </a:solidFill>
                  <a:effectLst>
                    <a:outerShdw blurRad="38100" dist="38100" dir="2700000" algn="tl">
                      <a:srgbClr val="000000">
                        <a:alpha val="43137"/>
                      </a:srgbClr>
                    </a:outerShdw>
                  </a:effectLst>
                  <a:latin typeface="Verdana" pitchFamily="34" charset="0"/>
                </a:rPr>
                <a:t>graph</a:t>
              </a:r>
              <a:r>
                <a:rPr lang="en-US" sz="893" dirty="0">
                  <a:solidFill>
                    <a:schemeClr val="tx1"/>
                  </a:solidFill>
                  <a:latin typeface="Verdana" pitchFamily="34" charset="0"/>
                </a:rPr>
                <a:t> the parabola?</a:t>
              </a:r>
            </a:p>
          </p:txBody>
        </p:sp>
        <p:sp>
          <p:nvSpPr>
            <p:cNvPr id="22" name="Rectangle 21">
              <a:extLst>
                <a:ext uri="{FF2B5EF4-FFF2-40B4-BE49-F238E27FC236}">
                  <a16:creationId xmlns:a16="http://schemas.microsoft.com/office/drawing/2014/main" id="{5955F60B-9932-4707-88B3-EBF6E2C9614A}"/>
                </a:ext>
              </a:extLst>
            </p:cNvPr>
            <p:cNvSpPr/>
            <p:nvPr/>
          </p:nvSpPr>
          <p:spPr bwMode="auto">
            <a:xfrm>
              <a:off x="6636303" y="947738"/>
              <a:ext cx="2290211" cy="231972"/>
            </a:xfrm>
            <a:prstGeom prst="rect">
              <a:avLst/>
            </a:prstGeom>
            <a:solidFill>
              <a:srgbClr val="08749A"/>
            </a:solidFill>
            <a:ln w="31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850" b="1" dirty="0">
                  <a:solidFill>
                    <a:prstClr val="white"/>
                  </a:solidFill>
                  <a:latin typeface="Gill Sans MT" pitchFamily="34" charset="0"/>
                  <a:cs typeface="Arial" charset="0"/>
                </a:rPr>
                <a:t>CFU</a:t>
              </a:r>
            </a:p>
          </p:txBody>
        </p:sp>
        <p:sp>
          <p:nvSpPr>
            <p:cNvPr id="23" name="Oval 22">
              <a:extLst>
                <a:ext uri="{FF2B5EF4-FFF2-40B4-BE49-F238E27FC236}">
                  <a16:creationId xmlns:a16="http://schemas.microsoft.com/office/drawing/2014/main" id="{32C2C84B-6951-4F03-A4D8-E456A0A937FE}"/>
                </a:ext>
              </a:extLst>
            </p:cNvPr>
            <p:cNvSpPr/>
            <p:nvPr/>
          </p:nvSpPr>
          <p:spPr bwMode="auto">
            <a:xfrm>
              <a:off x="6700814" y="1283872"/>
              <a:ext cx="138345" cy="168192"/>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1</a:t>
              </a:r>
            </a:p>
          </p:txBody>
        </p:sp>
        <p:sp>
          <p:nvSpPr>
            <p:cNvPr id="24" name="Oval 23">
              <a:extLst>
                <a:ext uri="{FF2B5EF4-FFF2-40B4-BE49-F238E27FC236}">
                  <a16:creationId xmlns:a16="http://schemas.microsoft.com/office/drawing/2014/main" id="{E84D57A4-8DF0-4CE4-B6F6-1C7E90525EF9}"/>
                </a:ext>
              </a:extLst>
            </p:cNvPr>
            <p:cNvSpPr/>
            <p:nvPr/>
          </p:nvSpPr>
          <p:spPr bwMode="auto">
            <a:xfrm>
              <a:off x="6700814" y="1599719"/>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2</a:t>
              </a:r>
            </a:p>
          </p:txBody>
        </p:sp>
        <p:sp>
          <p:nvSpPr>
            <p:cNvPr id="26" name="Oval 25">
              <a:extLst>
                <a:ext uri="{FF2B5EF4-FFF2-40B4-BE49-F238E27FC236}">
                  <a16:creationId xmlns:a16="http://schemas.microsoft.com/office/drawing/2014/main" id="{190EE85E-D2C0-4D80-B8FA-3676C56F3E26}"/>
                </a:ext>
              </a:extLst>
            </p:cNvPr>
            <p:cNvSpPr/>
            <p:nvPr/>
          </p:nvSpPr>
          <p:spPr bwMode="auto">
            <a:xfrm>
              <a:off x="6703922" y="1915568"/>
              <a:ext cx="138345" cy="168193"/>
            </a:xfrm>
            <a:prstGeom prst="ellipse">
              <a:avLst/>
            </a:prstGeom>
            <a:solidFill>
              <a:srgbClr val="0659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777209" fontAlgn="auto">
                <a:spcBef>
                  <a:spcPts val="0"/>
                </a:spcBef>
                <a:spcAft>
                  <a:spcPts val="0"/>
                </a:spcAft>
                <a:defRPr/>
              </a:pPr>
              <a:r>
                <a:rPr lang="en-US" sz="1020" b="1" dirty="0">
                  <a:latin typeface="Gill Sans MT" pitchFamily="34" charset="0"/>
                </a:rPr>
                <a:t>3</a:t>
              </a:r>
            </a:p>
          </p:txBody>
        </p:sp>
      </p:grpSp>
      <p:sp>
        <p:nvSpPr>
          <p:cNvPr id="30" name="Rectangle 29">
            <a:extLst>
              <a:ext uri="{FF2B5EF4-FFF2-40B4-BE49-F238E27FC236}">
                <a16:creationId xmlns:a16="http://schemas.microsoft.com/office/drawing/2014/main" id="{D16197BA-E977-4B19-A59A-72DB668EEE0A}"/>
              </a:ext>
            </a:extLst>
          </p:cNvPr>
          <p:cNvSpPr/>
          <p:nvPr/>
        </p:nvSpPr>
        <p:spPr>
          <a:xfrm>
            <a:off x="66312" y="1505079"/>
            <a:ext cx="1542410" cy="369332"/>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1" name="Rectangle 30">
            <a:extLst>
              <a:ext uri="{FF2B5EF4-FFF2-40B4-BE49-F238E27FC236}">
                <a16:creationId xmlns:a16="http://schemas.microsoft.com/office/drawing/2014/main" id="{C5B1D3A0-FC75-451B-9673-B60FD5B5E1B7}"/>
              </a:ext>
            </a:extLst>
          </p:cNvPr>
          <p:cNvSpPr/>
          <p:nvPr/>
        </p:nvSpPr>
        <p:spPr>
          <a:xfrm>
            <a:off x="64827" y="2255364"/>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2" name="Rectangle 31">
            <a:extLst>
              <a:ext uri="{FF2B5EF4-FFF2-40B4-BE49-F238E27FC236}">
                <a16:creationId xmlns:a16="http://schemas.microsoft.com/office/drawing/2014/main" id="{38F2DB41-CBD3-434B-9F0C-09CBB80071D9}"/>
              </a:ext>
            </a:extLst>
          </p:cNvPr>
          <p:cNvSpPr/>
          <p:nvPr/>
        </p:nvSpPr>
        <p:spPr>
          <a:xfrm>
            <a:off x="66312" y="1871378"/>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3" name="Rectangle 32">
            <a:extLst>
              <a:ext uri="{FF2B5EF4-FFF2-40B4-BE49-F238E27FC236}">
                <a16:creationId xmlns:a16="http://schemas.microsoft.com/office/drawing/2014/main" id="{0F29F32A-3364-428E-9EA6-E20C3B95845A}"/>
              </a:ext>
            </a:extLst>
          </p:cNvPr>
          <p:cNvSpPr/>
          <p:nvPr/>
        </p:nvSpPr>
        <p:spPr>
          <a:xfrm>
            <a:off x="58718" y="2660654"/>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5" name="Picture 4">
            <a:extLst>
              <a:ext uri="{FF2B5EF4-FFF2-40B4-BE49-F238E27FC236}">
                <a16:creationId xmlns:a16="http://schemas.microsoft.com/office/drawing/2014/main" id="{40B9A8E4-867D-4BC7-802C-9B657A6D8C9F}"/>
              </a:ext>
            </a:extLst>
          </p:cNvPr>
          <p:cNvPicPr>
            <a:picLocks noChangeAspect="1"/>
          </p:cNvPicPr>
          <p:nvPr/>
        </p:nvPicPr>
        <p:blipFill>
          <a:blip r:embed="rId5"/>
          <a:stretch>
            <a:fillRect/>
          </a:stretch>
        </p:blipFill>
        <p:spPr>
          <a:xfrm>
            <a:off x="1324610" y="2660092"/>
            <a:ext cx="1864883" cy="2752635"/>
          </a:xfrm>
          <a:prstGeom prst="rect">
            <a:avLst/>
          </a:prstGeom>
          <a:ln>
            <a:noFill/>
          </a:ln>
          <a:effectLst>
            <a:outerShdw blurRad="292100" dist="139700" dir="2700000" algn="tl" rotWithShape="0">
              <a:srgbClr val="333333">
                <a:alpha val="65000"/>
              </a:srgbClr>
            </a:outerShdw>
          </a:effectLst>
        </p:spPr>
      </p:pic>
      <p:pic>
        <p:nvPicPr>
          <p:cNvPr id="45" name="Picture 47">
            <a:extLst>
              <a:ext uri="{FF2B5EF4-FFF2-40B4-BE49-F238E27FC236}">
                <a16:creationId xmlns:a16="http://schemas.microsoft.com/office/drawing/2014/main" id="{7D8BF1C8-9E52-4C2F-BA54-210C93E16A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60630" y="1954036"/>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6AA83D1-BA62-4411-8D83-346BA0D8FD1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92870" y="1362069"/>
            <a:ext cx="2000978" cy="765632"/>
          </a:xfrm>
          <a:prstGeom prst="rect">
            <a:avLst/>
          </a:prstGeom>
        </p:spPr>
      </p:pic>
      <p:grpSp>
        <p:nvGrpSpPr>
          <p:cNvPr id="27" name="Group 65">
            <a:extLst>
              <a:ext uri="{FF2B5EF4-FFF2-40B4-BE49-F238E27FC236}">
                <a16:creationId xmlns:a16="http://schemas.microsoft.com/office/drawing/2014/main" id="{988EDCF1-D36E-453F-8AA9-C5C77327B18C}"/>
              </a:ext>
            </a:extLst>
          </p:cNvPr>
          <p:cNvGrpSpPr>
            <a:grpSpLocks/>
          </p:cNvGrpSpPr>
          <p:nvPr/>
        </p:nvGrpSpPr>
        <p:grpSpPr bwMode="auto">
          <a:xfrm>
            <a:off x="156106" y="5533016"/>
            <a:ext cx="7383780" cy="33734"/>
            <a:chOff x="312862" y="969963"/>
            <a:chExt cx="8471606" cy="39687"/>
          </a:xfrm>
        </p:grpSpPr>
        <p:cxnSp>
          <p:nvCxnSpPr>
            <p:cNvPr id="28" name="Straight Connector 27">
              <a:extLst>
                <a:ext uri="{FF2B5EF4-FFF2-40B4-BE49-F238E27FC236}">
                  <a16:creationId xmlns:a16="http://schemas.microsoft.com/office/drawing/2014/main" id="{06363D98-226E-4D23-AA8B-BEEA85477EDF}"/>
                </a:ext>
              </a:extLst>
            </p:cNvPr>
            <p:cNvCxnSpPr/>
            <p:nvPr/>
          </p:nvCxnSpPr>
          <p:spPr bwMode="auto">
            <a:xfrm>
              <a:off x="312862" y="969963"/>
              <a:ext cx="8471606"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D9041A-4FDF-4990-B306-72210EFB3CA1}"/>
                </a:ext>
              </a:extLst>
            </p:cNvPr>
            <p:cNvCxnSpPr/>
            <p:nvPr/>
          </p:nvCxnSpPr>
          <p:spPr bwMode="auto">
            <a:xfrm>
              <a:off x="312862" y="1009650"/>
              <a:ext cx="84716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82E6BAD-7943-4B3A-A87E-FA346B5590D4}"/>
              </a:ext>
            </a:extLst>
          </p:cNvPr>
          <p:cNvSpPr/>
          <p:nvPr/>
        </p:nvSpPr>
        <p:spPr>
          <a:xfrm>
            <a:off x="104020" y="5600084"/>
            <a:ext cx="1542410" cy="369332"/>
          </a:xfrm>
          <a:prstGeom prst="rect">
            <a:avLst/>
          </a:prstGeom>
        </p:spPr>
        <p:txBody>
          <a:bodyPr wrap="none">
            <a:spAutoFit/>
          </a:bodyPr>
          <a:lstStyle/>
          <a:p>
            <a:pPr>
              <a:defRPr/>
            </a:pPr>
            <a:r>
              <a:rPr lang="en-US" altLang="en-US" b="1" dirty="0">
                <a:solidFill>
                  <a:srgbClr val="0070C0"/>
                </a:solidFill>
                <a:effectLst>
                  <a:outerShdw blurRad="38100" dist="38100" dir="2700000" algn="tl">
                    <a:srgbClr val="000000">
                      <a:alpha val="43137"/>
                    </a:srgbClr>
                  </a:outerShdw>
                </a:effectLst>
                <a:latin typeface="Californian FB" panose="0207040306080B030204" pitchFamily="18" charset="0"/>
              </a:rPr>
              <a:t>(a) </a:t>
            </a:r>
            <a:r>
              <a:rPr lang="en-US" altLang="en-US" b="1" u="sng" dirty="0">
                <a:latin typeface="Californian FB" panose="0207040306080B030204" pitchFamily="18" charset="0"/>
              </a:rPr>
              <a:t>Openness </a:t>
            </a:r>
            <a:endParaRPr lang="en-US" u="sng" dirty="0"/>
          </a:p>
        </p:txBody>
      </p:sp>
      <p:sp>
        <p:nvSpPr>
          <p:cNvPr id="35" name="Rectangle 34">
            <a:extLst>
              <a:ext uri="{FF2B5EF4-FFF2-40B4-BE49-F238E27FC236}">
                <a16:creationId xmlns:a16="http://schemas.microsoft.com/office/drawing/2014/main" id="{CA1AE8D3-67F8-46D2-A8A4-7D30D4E2F95A}"/>
              </a:ext>
            </a:extLst>
          </p:cNvPr>
          <p:cNvSpPr/>
          <p:nvPr/>
        </p:nvSpPr>
        <p:spPr>
          <a:xfrm>
            <a:off x="102535" y="6350369"/>
            <a:ext cx="226376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(c) </a:t>
            </a:r>
            <a:r>
              <a:rPr lang="en-US" altLang="en-US" b="1" u="sng" dirty="0">
                <a:latin typeface="Californian FB" panose="0207040306080B030204" pitchFamily="18" charset="0"/>
              </a:rPr>
              <a:t>Axis of symmetry</a:t>
            </a:r>
            <a:endParaRPr lang="en-US" u="sng" dirty="0"/>
          </a:p>
        </p:txBody>
      </p:sp>
      <p:sp>
        <p:nvSpPr>
          <p:cNvPr id="36" name="Rectangle 35">
            <a:extLst>
              <a:ext uri="{FF2B5EF4-FFF2-40B4-BE49-F238E27FC236}">
                <a16:creationId xmlns:a16="http://schemas.microsoft.com/office/drawing/2014/main" id="{AADA2D25-D003-437B-B102-8DDD12D9A96D}"/>
              </a:ext>
            </a:extLst>
          </p:cNvPr>
          <p:cNvSpPr/>
          <p:nvPr/>
        </p:nvSpPr>
        <p:spPr>
          <a:xfrm>
            <a:off x="104020" y="5966383"/>
            <a:ext cx="1228221"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(b) </a:t>
            </a:r>
            <a:r>
              <a:rPr lang="en-US" altLang="en-US" b="1" u="sng" dirty="0">
                <a:latin typeface="Californian FB" panose="0207040306080B030204" pitchFamily="18" charset="0"/>
              </a:rPr>
              <a:t>Vertex</a:t>
            </a:r>
            <a:endParaRPr lang="en-US" u="sng" dirty="0"/>
          </a:p>
        </p:txBody>
      </p:sp>
      <p:sp>
        <p:nvSpPr>
          <p:cNvPr id="37" name="Rectangle 36">
            <a:extLst>
              <a:ext uri="{FF2B5EF4-FFF2-40B4-BE49-F238E27FC236}">
                <a16:creationId xmlns:a16="http://schemas.microsoft.com/office/drawing/2014/main" id="{5E1CBF91-A81B-4EB4-81E6-34065CCF7539}"/>
              </a:ext>
            </a:extLst>
          </p:cNvPr>
          <p:cNvSpPr/>
          <p:nvPr/>
        </p:nvSpPr>
        <p:spPr>
          <a:xfrm>
            <a:off x="87969" y="6753034"/>
            <a:ext cx="1399742" cy="369332"/>
          </a:xfrm>
          <a:prstGeom prst="rect">
            <a:avLst/>
          </a:prstGeom>
        </p:spPr>
        <p:txBody>
          <a:bodyPr wrap="none">
            <a:spAutoFit/>
          </a:bodyPr>
          <a:lstStyle/>
          <a:p>
            <a:pPr>
              <a:defRPr/>
            </a:pPr>
            <a:r>
              <a:rPr lang="en-US" altLang="en-US" b="1" u="sng" dirty="0">
                <a:solidFill>
                  <a:srgbClr val="0070C0"/>
                </a:solidFill>
                <a:effectLst>
                  <a:outerShdw blurRad="38100" dist="38100" dir="2700000" algn="tl">
                    <a:srgbClr val="000000">
                      <a:alpha val="43137"/>
                    </a:srgbClr>
                  </a:outerShdw>
                </a:effectLst>
                <a:latin typeface="Californian FB" panose="0207040306080B030204" pitchFamily="18" charset="0"/>
              </a:rPr>
              <a:t>(d) T-Table</a:t>
            </a:r>
            <a:r>
              <a:rPr lang="en-US" altLang="en-US" b="1" u="sng" dirty="0">
                <a:latin typeface="Californian FB" panose="0207040306080B030204" pitchFamily="18" charset="0"/>
              </a:rPr>
              <a:t> </a:t>
            </a:r>
            <a:endParaRPr lang="en-US" u="sng" dirty="0"/>
          </a:p>
        </p:txBody>
      </p:sp>
      <p:pic>
        <p:nvPicPr>
          <p:cNvPr id="38" name="Picture 37">
            <a:extLst>
              <a:ext uri="{FF2B5EF4-FFF2-40B4-BE49-F238E27FC236}">
                <a16:creationId xmlns:a16="http://schemas.microsoft.com/office/drawing/2014/main" id="{63A6F992-DD6D-40DF-B16E-781E02207AF2}"/>
              </a:ext>
            </a:extLst>
          </p:cNvPr>
          <p:cNvPicPr>
            <a:picLocks noChangeAspect="1"/>
          </p:cNvPicPr>
          <p:nvPr/>
        </p:nvPicPr>
        <p:blipFill>
          <a:blip r:embed="rId5"/>
          <a:stretch>
            <a:fillRect/>
          </a:stretch>
        </p:blipFill>
        <p:spPr>
          <a:xfrm>
            <a:off x="1433854" y="7034986"/>
            <a:ext cx="1864883" cy="2752635"/>
          </a:xfrm>
          <a:prstGeom prst="rect">
            <a:avLst/>
          </a:prstGeom>
          <a:ln>
            <a:noFill/>
          </a:ln>
          <a:effectLst>
            <a:outerShdw blurRad="292100" dist="139700" dir="2700000" algn="tl" rotWithShape="0">
              <a:srgbClr val="333333">
                <a:alpha val="65000"/>
              </a:srgbClr>
            </a:outerShdw>
          </a:effectLst>
        </p:spPr>
      </p:pic>
      <p:pic>
        <p:nvPicPr>
          <p:cNvPr id="39" name="Picture 47">
            <a:extLst>
              <a:ext uri="{FF2B5EF4-FFF2-40B4-BE49-F238E27FC236}">
                <a16:creationId xmlns:a16="http://schemas.microsoft.com/office/drawing/2014/main" id="{1677D7CE-DE5C-4DE9-BFF6-0221C79086E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88961" y="6226467"/>
            <a:ext cx="4179419" cy="35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2BBB6BFD-B8BC-41CD-B71E-5646B3CDDB8F}"/>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887025" y="5503682"/>
            <a:ext cx="2302570" cy="575643"/>
          </a:xfrm>
          <a:prstGeom prst="rect">
            <a:avLst/>
          </a:prstGeom>
        </p:spPr>
      </p:pic>
      <p:sp>
        <p:nvSpPr>
          <p:cNvPr id="41" name="Rectangle 40">
            <a:extLst>
              <a:ext uri="{FF2B5EF4-FFF2-40B4-BE49-F238E27FC236}">
                <a16:creationId xmlns:a16="http://schemas.microsoft.com/office/drawing/2014/main" id="{1CF45BD0-884D-4B66-B24E-0CCCFDF39702}"/>
              </a:ext>
            </a:extLst>
          </p:cNvPr>
          <p:cNvSpPr/>
          <p:nvPr/>
        </p:nvSpPr>
        <p:spPr>
          <a:xfrm>
            <a:off x="3484529" y="9726657"/>
            <a:ext cx="691215" cy="307777"/>
          </a:xfrm>
          <a:prstGeom prst="rect">
            <a:avLst/>
          </a:prstGeom>
        </p:spPr>
        <p:txBody>
          <a:bodyPr wrap="none">
            <a:spAutoFit/>
          </a:bodyPr>
          <a:lstStyle/>
          <a:p>
            <a:r>
              <a:rPr lang="en-US" sz="1400" dirty="0">
                <a:latin typeface="Californian FB" panose="0207040306080B030204" pitchFamily="18" charset="0"/>
              </a:rPr>
              <a:t>Page: 9</a:t>
            </a:r>
            <a:endParaRPr lang="en-US" sz="1400" dirty="0"/>
          </a:p>
        </p:txBody>
      </p:sp>
    </p:spTree>
    <p:extLst>
      <p:ext uri="{BB962C8B-B14F-4D97-AF65-F5344CB8AC3E}">
        <p14:creationId xmlns:p14="http://schemas.microsoft.com/office/powerpoint/2010/main" val="24030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0af123969e7935e288b84ede1a49e61f5148630"/>
  <p:tag name="ISPRING_SCORM_RATE_SLIDES" val="0"/>
  <p:tag name="ISPRING_SCORM_PASSING_SCORE" val="0.000000"/>
  <p:tag name="ISPRING_ULTRA_SCORM_COURSE_ID" val="44B5408C-0CDF-474C-93A8-FAB49D3647A5"/>
  <p:tag name="ISPRINGONLINEFOLDERID" val="52"/>
  <p:tag name="ISPRINGONLINEFOLDERPATH" val="Content List/Lessons/ELA"/>
  <p:tag name="ISPRINGCLOUDFOLDERID" val="181"/>
  <p:tag name="ISPRINGCLOUDFOLDERPATH" val="Repository/Alex Tests"/>
  <p:tag name="ISPRING_PLAYERS_CUSTOMIZATION" val="UEsDBBQAAgAIAEqZy0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dVkzTLwI/sDmBAAAcBIAAB0AAAB1bml2ZXJzYWwvY29tbW9uX21lc3NhZ2VzLmxuZ61YbW/bNhD+XqD/gRDQYQO6tB3QotgSB7LEJEJkypXovGwYBEZibKKU6OrFafZpX/cz9mU/rL9kR0p27CaFpKSABZiU7rkj7+65I/cPP2cSrXhRCpUfWG/2XluI54lKRT4/sGb06Of3FiorlqdMqpwfWLmy0OHo+bN9yfJ5zeYc/j9/htB+xssShuVIj+7GSKQH1nQcO8FkapPL2A+Og3jsHVsjR2VLlt8iX83Vj7+8e//5zdt3P+2/auX6wEQT2/d3gZBBevu6BxChYeDHgIb9mOALao1+mFe/rZ9h8sGM+h7B1ujLP/8Ok5yG+Aw0S9DaPp3yszDEhMaR77k49qKYBNTsi48pdq3RparRgq04qhRaCX6DqgUHn1ai4KiUIjUvEgUTec27lLnBxPZIHOKIhp5DvYBYo0gVxe1LA8vqaqEKUFeiVJTsSvLU6IToMe+XBS9BNasguhD8qoWAL1XGRL7Xrfqc+IHtxvZ0Gk9wFNnHsMF0syhA2oG/EdUC3qVcvQQVN7lULEXXBQfAIEJsuZQiab4U0bLQFk4lu+20IrTPPXIc0yDwoxgTdz1jjXCeIrdgerEDUUI7wiEAFKzkxSNkYxP3RhzZUg5DOPGOT3x4qDbhRMwXEp5qqB1TDJEw5XmXFEQqDiHWo+g8CF29aaAKMbRkZXmjinQnSrf92QXsESeARHDoFjjVGGtgiA8BTFYUPKm6wHx7RpyTeEwJ/B1j2Fyf1Xmy6CkHGfJgkG6HZA2+2g68zvhv0eJxcAEpbo1IMEQiOLVGwekQiUscAXngqEuG2Gfesa2pQJPPmhnWzJMwnejyFrEkATnt0pVQdQkzekuAHwwHlcO0RPjDDCLJs/0H+K0BBGebGJqLFQcTirQ7ooF7HezqmP4w836Pj2zPx24MQQ7UE1NTErQyBsSZqwoxKZVeAOhl6YrlCUdXPGHasbfwWSpS85kOQGPJp1r8hVjVku6Llq+Jiy9e7A00bYfi71uY1SWYV1U8W1ZdqrfMf4wVOtm+aUKfpT9Of+RgYode8E0nZey2cVIfz5Qiq2VTC57sn41lQ33UacQTd6q/t763JVFD+mMPWGssVH8JDM2GLmzQH8j+Uh45AkXTpnZAcfHy6wE6SdACEIUei3EGW7Vjwpnm/P7y53gceRQKxzm/KkXV2ZWZbGwc9LBrE2iJJa/4XTJe8WsFPCY5WzXNGZRH4+lOh271fjv1gnrUB5MJAM7bvqpEUmRgf9oDczbB6x1oaH5nJeeqlqlJXik+GqqHva0zfr+rvC5UZmYlK9fB21Saw6dY0SwubJROB/Qlm/zr7Z+t9Hu8lyJsh9CJODZxdPvi6FyVPYUgBfRW+DRadz+QCxmrkgWU1WtV52lPoOZI4+IjG8DaNUecFcniy9//9cT4ypJmFrWzvw4C0X0ZsCDegP1BVMXLP7tAqD3elTODPlLtOXAt1w47JT2Iwu9yxGJNaclUBlN73XohyFun2ZTazskE8iAyYa/qIunu0rYRJnZ4ClxmjgfWaMKKj0CEVCk5CMVstQ7Aapj2zQk8qCspcj5E9mmlRC+YetPYdl1zLQHJByfNj03NTOGok7T3E1LNe4M5JzYBnv0Kj6eiGgoYYry5ctDHaXN09eFsDAHUIytNaVuzGBBFM76jidX9SrcZleZuaP/V1lXR/1BLAwQUAAIACAB1WTNMKIpE2PIDAABnEAAAJwAAAHVuaXZlcnNhbC9mbGFzaF9wdWJsaXNoaW5nX3NldHRpbmdzLnhtbOVY3XIaNxS+5yk020nvwtqu3TjugsdjYMwEAzXbaXLlEasDq6KVNpIWQq5628foTR8sT9IjBBgKSZakdDLTYXbwSp++838OcnT9LhNkCtpwJWvBafUkICATxbgc14Jf4tbzy4AYSyWjQkmoBVIF5LpeifJiKLhJB2AtQg1BGmmuclsLUmvzqzCczWZVbnLtdpUoLPKbaqKyMNdgQFrQYS7oHL/sPAcTLBlKEOCTKbk8Vq9UCIk8071ihQDCGWouuTOKipagJg1CDxvSZDLWqpDsVgmliR4Pa8F3rTP3WWE8VYNnIJ1PTB0X3bK9ooxxpwUVA/4eSAp8nKK6pyfnAZlxZtNacHbuaBAe7tIsyL3t1NHcKnSCtEv+DCxl1FL/6gVaeGfNasEvsbmkGU9i3CHOAbWgET8OOu1G87Hbi5uDx7v4vuN1OOBQ3HwdH3AobsedZin83Zt+86HT7r56jHu9TtzuP51CF21ZGIXbLojQVarQCaw9ENm0yIaScoFZ9w+/GLCYt4LqMcSqxTEsIyoMBOS3HMY/F1RwO3ehwvSeAOQ3JofEPrg41AKrCwie6DwhKobBWQf54uU6xi8ut0wPvfQns/ZqGVFraZJiNuDaQrUo3FxawUZKbpnm3slQCbY2CLIhsC7NYCPJBxMuW4g8DcgIgyDQ1F4OkgyoxMLiFs1P1gSmGBrL7aKgWkv0jeZUEOTDygdyP9hxR5JSbba8vva8y+ak3pSMNDSdYbV6l/jlj8H7IMvA7tD7wkUAdBl4U1NzAJLcCFEGfE/1BDSJlRKmDP5XVQhG5qoggk+AWEUwl4sM/0qBbLYAMtIqW6xil7LECI7en3KYAbsuI+gNisgKPIktMRdgvYS3BX9PhjBSGnmBTjEkuM6N568eRJxTY55I6UrHZ74RtLuN5utnzkDKplQmB5JjAUCW22PwU7RdKhQhhEJvblCgZxJaYPBdfBhnC1gZM6tfHhHDs0L4iP/bcdmgPmJ0jiOFzn2MygTmsxqUFpvS6aImXZ0tqLEaOYbEc+JGgp2UywLKEiZUEiXFnNAEp5VxFT7lqjC44mvZU5svUtAfJVwuVB1jw0dhmpXrcienZz+cX/z44vLlVTX88Ptfzz95aDnB+4I6aX6E33505n/m1Ccm/87ZltKZyza2I3X/z5Pl1N2dSVHo5uX+8bmY8t/q9Pzwx59l4vm9sD+tnlL4MWKXT6nsaw7KwLq9MqjeqzKoBz8Z+xtTsZQK2D7Hvh1gAxU845g+RyuJ/yRBv/r3nc/w4yTot+u2r63r/4vX/Nv6srV1u4rCvRdTt5NxyTP0pRtD69ts/eL8BO9re7cqFWTb/udAvfI3UEsDBBQAAgAIAHVZM0x8NYsP4wIAAJEKAAAhAAAAdW5pdmVyc2FsL2ZsYXNoX3NraW5fc2V0dGluZ3MueG1slVbbTuMwEH3nK6rwTgqLgJXSSrQUCakLaIt4d5JpYtWxI3tStn+/duw0TtuQ0hFSPXOO5+opkdpQPr0YjaKkkhI4fkBRMoIw4qSASbBIqwQkXS5Wq7dXbdiBDEKLF0zIFSBSnimjaXQjmk6CuEIU/CoRHPWlV1zIgrBgejkeP87n11FYI4dYYqu9TS9nt3ez8XiAsyYJtG6e6885FOfj+fn3Q7+PRBQl4bulyMRVTJJNJkXF00E/+a4EySjfmMR/388X931IRhW+IBSdmBYPRs6jlBKUAhPS3cLIIIuRGFjjaVx/zuS0rr7P/oC2pYpiTXu8NtJHK0kGB0W+MdKP5/r2DuHpwcj3BIR/qKG/boz0QuuB/1E0oqzKn8xIKUVmCtrlfN/EPYcJkurnZ1IeGxkkmISMo8EuuPLcPhnxQO6r/+4j81ylYO+mrgcLwTQ9ZjBFWUEUNidrU7n4eqtQv4/G7mtazLuO+Z1UCqZrwpSDtcoW+Be+KE99lNO0kE/BqgLmNmAf2TW0hPl8Vi8LH7vXeTFK2Dplm4qnbJGvurBHSE/ZIleMpvDG2e4IfmixnKbJM+La6dXfRd9pgDYDJ/qYuqubU2M1rpbm7So/e6dpQIVIYWpWgl7YBKngH7QA08EorE02tvAouIiTLc1qxh+Di3crhFJF4YHezdzpCYuQIoNTg1dHqtd1J3JzHp5L++vQZmjPI9TLfBIQRJLkhU5WBSPHmwS1E/u7eExxxQH5wtfiXFJB5AbkhxDM92PC7WNwgXB2TMK+sj54FHpFiMLTVY7cJafKz6siBrnQXaOwn56u0gJzmuVM/+EnhS9IDxg9VkvFXN/HCdXDaNvoKdwQAJFJvh8Be7KmomJIGWyBObKnqHPuSy5S+u31TdwjLmGN/sw5zVlD6XZGOyydhdcxnCB86rhOM6zlYnAhREhiVafWWQHNRvau7izpZrGZ+fNBVuHmqXO1th8XUSvNv6L/AVBLAwQUAAIACAB1WTNMnCZQT9wDAAD4DwAAJgAAAHVuaXZlcnNhbC9odG1sX3B1Ymxpc2hpbmdfc2V0dGluZ3MueG1s7VfNcts2EL7rKTDspLeItus0jkvJ47GksSaypFrsNDl5IGIlogYBFgClKKde+xi55MHyJF0I+o0Uh8pUbQ8dD8fi8ttv/7FkdPUuE2QC2nAla8Fp9SQgIBPFuBzXgl/i1vOLgBhLJaNCSagFUgXkql6J8mIouEkHYC1CDUEaaS5zWwtSa/PLMJxOp1Vucu2eKlFY5DfVRGVhrsGAtKDDXNAZ/rOzHEywYChBgFem5EKtXqkQEnmmO8UKAYQz9FxyFxQVtzYTQehRQ5o8jrUqJLtRQmmix8Na8F3rzP0tMZ6pwTOQLiWmjkIntpeUMe6coGLA3wNJgY9T9Pb05DwgU85sWgvOzh0NwsNdmjm5D506mhuFOZB2wZ+BpYxa6m+9QQvvrFkKvIjNJM14EuMT4uKvBY34YdBpN5oP3V7cHDzcxncd78MBSnHzTXyAUtyOO81S+Nu3/eZ9p919/RD3ep243V9rYYq2IozC7RREmCpV6ARWGYhsWmRDSbnApvssLwYstq2gegyxanEsy4gKAwH5LYfxzwUV3M5cqbC7HwHya5NDYu9dHWqB1QUEazpPiI5hcVZFfvFqVeOXF1uhh976Oqy9XkbUWpqk2A0om7sWhZuiJWyk5FZo7p4MlWCrgCAbAuvSDBPcb8mAjDDrAmPr5SDJgEocJG4x3mSlYYqhsdzOB6i1QF9rTgXBIcFJB3I32Ik/Sak2W2lepdq1b1JvSkYamk5xOn0OvPhL8D7IMrBbTLdwKQddBt7U1ByAJNdClAHfUf0ImsRKCVMG/6sqBCMzVRDBH4FYRbB5iwx/pUA2Z56MtMrmUkGNJUZwzP6EwxTYVRlDb9FEVqAmHoG5AOst/F7w92QII6WRF+gES4Jybjx/9SDinBqzJqVLH5/5yW93G803z1yAlE2oTA4kx46HLLfH4KcYu1RoQgiF2dygwMwktMDiu/owzuawMmFWv70ihmeF8BX/u+uyQX3E6hzHCp35GpUpzFc9KG02pZP5TLo5m1PjNHIsiefEBwkeslwWUJYwoZIoKWaEJriejJvwCVeFQYmfZU9tvslBr0q4nLs6xrcYNKZZuVPu5PTsh/MXP768eHVZDT/98fH5k0qLld0X1FnzO/vmi0v+K1pPrPod3ZbSmes2tmN1//vIYs3u7qQodAty/76cr/XP1uXw39uXn/78UKaC3wv70/IqhR8jdnGV6rfmoAys2yuD6r0ug7r3u7C/sQdLuYAH5tgfAHhkCp5xbJijDcE/0pJ7X+H4kz3pu/g4LfnfTdTe2f0/Ueu71UfT1ldSFO79wKygfPtrvV75C1BLAwQUAAIACAB1WTNMeSGyGZ4BAAAbBgAAHwAAAHVuaXZlcnNhbC9odG1sX3NraW5fc2V0dGluZ3MuanONlE1PwzAMhu/7FVO4oqkDNDZubGwS0g5IcEMc0mJKtTSOkqxQpv13mu6rSV1YfFncp68/OnvT61eHJax/19/Uv+v7k3+vfeB8Vq/h0vcL5//gwoQPcveAKQ0GpOU2Q/mS5SAyCSwgi6PE0b89IbsIfmQma/G4fLagTEOPIQErIkWmCdBQYEGAXxT4TTl/Dm/3GmXtSmo0PF5bi3KQoLRVswYSdc5rhl1E0f1sNmyWGMBYgN6h05vRNIoI9IMn4Iku6tNFnhQXi8nYV0wwV1yWS0xxEPNklWpcy/cu1c9Sga4++Wpfy+R2Nr9tAiIz9tFCHgaej511k+5vZWAfdzR3RsKCxyAaulF9/kA94XZBAV1kJrMH+n7orEkrnkK7S1fOfExWWiH3MHbW5ix82x1xfeXMIwQvQZ8TEtVanfEBlcbUdaSFtnt+RAXy90ym+yoiZyTnknWyXd07FXrz4Ix5I4TBCH1S05d3rY4QJCffkrNrgsBL6lVqK9KRkXKqzkV0WpOHfGy4S9z9taqd6xXoF0RRZfz2X26FX2tv+wtQSwMEFAACAAgAdlkzTNbseNluCgAAdR8AABcAAAB1bml2ZXJzYWwvdW5pdmVyc2FsLnBuZ+2Ze1RTZxLA4xPwAd2VFeUVqBpbH0hQDGBIWqVFtym4WgErEGiAIAYCBkQMSVyqay2a1CJygRjabU9pDQRCtiDyiFkKWSpJqoiAgcQK3IghxBAJxLx6L3h2e07/3H/zR27ufL+Zud83d2ZyTuby4Zjotau8VyEQiLWHDkYdQSCWExCIZRzXldDK/ccfBUFfS2hHovcjBHLfSUhYTn73w3cRCCFntTV1BSS75R48TkMg3LvgzxIp9fs0BAK56lDUux+dTdaNojl+2qS7qaxluKXIJW8XbL7zr7cKVt16+G3MgfJXj37IPPLPAG/Py0t/WeHm9uaR8/npx0PWe20ivSdcc+Ni64N/qx+3Fs7c087yRsdkvEjF9sgZAVne104f6VPouYx8oQ9V3dlx1m41d4vICpXlaekuaD8I/2/rWYTVlagmJNGlzGtX8g7iGmg11/27q5QxRnDR7POB09HQwnlayNVxSJ6bHj3tsiDvqR+/j60VPXaF1dnflWPPzYz3nt4ESXfDq+JmMn9cAt0+4bqh4KcEAvD1QspS6PpGtBsKbxlWBDFf9dcEtdisGjxLrDMq8MQcMVvP0NO98K/uc24oc0gC7YE4C/ITtqGeyjjVuhayva1m/5mAyiT4ArkPsmsYpmFLdoubf802oC8PQ7uqtk0Xiu3MHx2By9dBymFJ0atRYy74eQmVYpEXdhqZSsYaFH0dhi1sStsE7+juZMTHwWYDh1Vs0FFZlkE7M45LCK4cEnr4i56nmUY/+bn9jHLvtdRkDEvsR0USwD/VHHdr6sgw2exzYgezBi1VsUPVsbcBHU3AL/nPNoDSMMqOJOqRO+9kWShKl7LLh5TMsa14c++gEg6aZSJTklbqYpk3dCHtLxh3M4Mrv2+8eNHNxfJLyLVUtoiBB+eVWrLSniDKlkMSOn2fiVJ9OORautIeyE9p6ubpzhpn7Ynx2WqXsmGcJadBW7To93tJ2lMp7gzBtTIBHZg6Rdzd7HFhtOEnoKFNv56QUd5jF9YcT2q6yJZR1Mn4Bh+lPf5kcCUptnhYv3uwrfsmJ1utOGVnllw+tgV+nd5sbwKo3fnl1FgvDqBwlAQCoFsX1twY7B3UM4W3yJsZ+YANLD6xYZjCTwS1PRUek0UabZGNWSNM0hY0U4mc1mm3HetiTPzche1pnknS6GvIS6XrMSZJWomEWX6wa39XNzCmMID6loDdLPHHE8LC6pQQzv26uC8og6+EupuDGXRs9J4lsLkWMi+5G3XVRj4z9WnvVJvD9wuzhZGQeXuD5QWaNX2g+5jh172StD4s6meKmhr4LEKJ9yT0JPYXNKyGc4Ye7YFSzlkCGj2Wi9RR7GEyAVv5olFnEaY80G9NmOJg0Ol0BrGwfKBIM0TLVgo1WMs7pwdM4Y/WQ0GYxqSe3OcOB0XsuwXwzfpEEnWBUXz7apFnBhvTLC1gT5KknfLWFkZP1j5Yi2WNK3GDU4uB+n3OL6y94/rHYvg9MDyb1Q56wXfFB4Lh8nGVLIeuAQvZfP4NAkz2O4ETOIETOIETOIETOIETOIETOIETOIETOIETOIETIAL8GYZur//v78TPfFaUSTlIYnuxeeaprBrjpVd1tIWBwJgsTzNP4w2YIaUnOKUao65AD4YwzfeI/vniSIv8VPMgvDLztlIikYz3lm31IjJmByYmGI/RmkpjvWAZ5Hv6m9rYGn9GnkQoHaEqCgQCFtXUyl+Z24/Ga7V9E4ddXMriG5KTkh+MXglXP4/IIurZBo/+v8IHcg91TLLUpN69yWJmB7dLNUVbRWKC0uTcvNzgVm3THs2JJKmqNnk2RNr8YAV0JH4fq1nMsJhmYmb29GT502v3gGRW3woP6BHqngRIN6nuXOv0gmt5P/br3CxSKKfjqI/Rvw7MW+fxJjDSfatCW5cPHxYrI2dynybI0vUPe0bakFojwT8quJUvjMBAxpps/2Xh5Yqdkwkyst5Tiq0SVd372p8SXPSyliV6uTXWMXaa0yV9PgKpcluOmlMeDsCKH0mt3uMDxe55cZLxvcK0nkXeoFHUEFVoHpggO6m/Lq0gMlu5/QU3Pww2j7HMg/d2YpB8GhTGXB5ulkrpKBVWDare5ijtPUqRG0ps1LDohljxq4Z79Rif13oxunjXhp6sZHotLsdYhPLAAdZf8VbH5sL74/EOo7iC7ouL06yEjmjtI6dhLwirlKoDGzA2bJmLH6FZsaMS35I5Q2eZORg2atFjMi+Sfqao4my7Id5h5nswr/800iVv9ogMRc+1Y2x98gGryd0P2Xbj+MMXL8WD22kZbCNt3pOkEg1YBTMpnx5Sf2W+FLqdkGPMlC8euYJkj+O2FtpsYnu3xfGkBmhErltvf+YVe2Ouad3fwB/FFi+W49Tqle5+fLPOLwKMAM+Bd0BtUMKQoBB8TDfq3K6Zi0bycUhvI68eLCx38SHEkVRXqnu+3Ph6x2y0SUjaL2Gmd1/4cqd/H64m0t7S0NXV/Dit9C2R+lIcJZFcB7YUlqEHReIe8zlkjH1KTWT6XQYVfJDZl9tUpT4m3wbU9QQ6Ghdj1T5yhvDOUMnd57z85qvDDaTVa1kvCh1WHz4mJyTOqGzTAX8JoXXQRv1EX6WWvs/wJDODlInx+EvVV6AgnH4kSbt1rCJUNv/LtusDrVB6he2CC6z9g/ZhYEMj62FGp+pS2fFjQuLfhcR0dOqvB/ixi257AW3lKZ7ijZtarnbU5VqrRjUt3XfJHE4IqBQTbZScCDDyhEy/jexDAGVVmJypb3qt4eqG15lV4bUrOVG1RZVD2AwkNNY3AZ81Ii1hTWLqTSEnSGT7jiOAY/AM0AKnvPlDwveu/+OrjSIHZd/7rs+BOUqomM+dXVVWRANlQ3ZDNnWqWOy9GF2mqr2IVlR7loue+wZ57mVa6SZ+bWDzswfzuaNwMn1NEozdGro/gLKgjeJJrMDbmFwPmtBkx0aUMYNyP40a+jr9sEzr/FN+Q+ed9hPYBcsfOEUcsONjmY4kxwF9wOdb4AFK7mdkBS9JtZM3nSA7pX+4WCCDBVxG8DBOFAV3ryeHdxE729tJWJmwqh8qDqib7NTkJ5H9CDjPDxZ6nUCrUyod6yvUj17XYRy3Gve5yHBQvoRUkAN3A2XZ1tgYk5EQZxzeN2B4Odk/UexuCCjpTbJ2cWl1cngmaTy+sTYsjja8r9tgNRsnEt1nIY6tePmDNLuGsRTaRmpbKb2fxBnAmmKyfY0q25OU04P3rghETWNHd7GqSIrwhXOfh9orNUi/We8AFOYEWSrVFF6OxlsGfHOewwbdU3cKMnmxrzwdwRpAetbkBllc0l/HKcYj5pS1TVng0R35YWHAyEQ1NR0e0NZm2PttndFlWhW1Zj+iSmvxXO3n7o4aO1oPDnlsh0dVYccK89TF/XnPbKYDVfcCczwX+r5/yB9/C55eU++HO/aLqye3cHh4VufI/4a+FpPud0NfJtVQ6rXrBuwewS07uXm3yqVsI/QWEqdd/ztV1qaEjMFzLgUv8kQnvPwksGp9yIfj1Xl5Bha4d3uzbG56YTR96L2YKMH+lJLfAFBLAQIAABQAAgAIAEqZy0aKJOKo+gIAALAIAAAUAAAAAAAAAAEAAAAAAAAAAAB1bml2ZXJzYWwvcGxheWVyLnhtbFBLAQIAABQAAgAIAHVZM0y8CP7A5gQAAHASAAAdAAAAAAAAAAEAAAAAACwDAAB1bml2ZXJzYWwvY29tbW9uX21lc3NhZ2VzLmxuZ1BLAQIAABQAAgAIAHVZM0woikTY8gMAAGcQAAAnAAAAAAAAAAEAAAAAAE0IAAB1bml2ZXJzYWwvZmxhc2hfcHVibGlzaGluZ19zZXR0aW5ncy54bWxQSwECAAAUAAIACAB1WTNMfDWLD+MCAACRCgAAIQAAAAAAAAABAAAAAACEDAAAdW5pdmVyc2FsL2ZsYXNoX3NraW5fc2V0dGluZ3MueG1sUEsBAgAAFAACAAgAdVkzTJwmUE/cAwAA+A8AACYAAAAAAAAAAQAAAAAApg8AAHVuaXZlcnNhbC9odG1sX3B1Ymxpc2hpbmdfc2V0dGluZ3MueG1sUEsBAgAAFAACAAgAdVkzTHkhshmeAQAAGwYAAB8AAAAAAAAAAQAAAAAAxhMAAHVuaXZlcnNhbC9odG1sX3NraW5fc2V0dGluZ3MuanNQSwECAAAUAAIACAB2WTNM1ux42W4KAAB1HwAAFwAAAAAAAAAAAAAAAAChFQAAdW5pdmVyc2FsL3VuaXZlcnNhbC5wbmdQSwUGAAAAAAcABwAXAgAARCAAAAAA"/>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Betty\Desktop\Educeri"/>
  <p:tag name="ISPRING_PRESENTATION_TITLE" val="FUN_IF_7.0a_IDENTIFY_QUADRATIC_FUNCTION_GRAPHS_DW_CCSS [616]"/>
</p:tagLst>
</file>

<file path=ppt/tags/tag2.xml><?xml version="1.0" encoding="utf-8"?>
<p:tagLst xmlns:a="http://schemas.openxmlformats.org/drawingml/2006/main" xmlns:r="http://schemas.openxmlformats.org/officeDocument/2006/relationships" xmlns:p="http://schemas.openxmlformats.org/presentationml/2006/main">
  <p:tag name="GENSWF_SLIDE_TITLE" val="Objective &amp; Prior Knowledge"/>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ncept Development"/>
  <p:tag name="GENSWF_ADVANCE_TIME" val="0.00"/>
  <p:tag name="ISPRING_SLIDE_INDENT_LEVEL" val="0"/>
  <p:tag name="ISPRING_CUSTOM_TIMING_USED" val="0"/>
</p:tagLst>
</file>

<file path=ppt/theme/theme1.xml><?xml version="1.0" encoding="utf-8"?>
<a:theme xmlns:a="http://schemas.openxmlformats.org/drawingml/2006/main" name="Office Theme">
  <a:themeElements>
    <a:clrScheme name="DataWORKS">
      <a:dk1>
        <a:sysClr val="windowText" lastClr="000000"/>
      </a:dk1>
      <a:lt1>
        <a:sysClr val="window" lastClr="FFFFFF"/>
      </a:lt1>
      <a:dk2>
        <a:srgbClr val="1F497D"/>
      </a:dk2>
      <a:lt2>
        <a:srgbClr val="EEECE1"/>
      </a:lt2>
      <a:accent1>
        <a:srgbClr val="077ECF"/>
      </a:accent1>
      <a:accent2>
        <a:srgbClr val="D11123"/>
      </a:accent2>
      <a:accent3>
        <a:srgbClr val="F3F19F"/>
      </a:accent3>
      <a:accent4>
        <a:srgbClr val="FFD347"/>
      </a:accent4>
      <a:accent5>
        <a:srgbClr val="ADDB7B"/>
      </a:accent5>
      <a:accent6>
        <a:srgbClr val="87B0E1"/>
      </a:accent6>
      <a:hlink>
        <a:srgbClr val="077ECF"/>
      </a:hlink>
      <a:folHlink>
        <a:srgbClr val="53B5F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none" lIns="0" tIns="0" rIns="0" bIns="0">
        <a:spAutoFit/>
      </a:bodyPr>
      <a:lstStyle>
        <a:defPPr defTabSz="914400" fontAlgn="auto">
          <a:spcBef>
            <a:spcPts val="0"/>
          </a:spcBef>
          <a:spcAft>
            <a:spcPts val="0"/>
          </a:spcAft>
          <a:defRPr kern="0" dirty="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5479</TotalTime>
  <Words>1179</Words>
  <Application>Microsoft Office PowerPoint</Application>
  <PresentationFormat>Custom</PresentationFormat>
  <Paragraphs>195</Paragraphs>
  <Slides>10</Slides>
  <Notes>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3" baseType="lpstr">
      <vt:lpstr>Californian FB</vt:lpstr>
      <vt:lpstr>Arial</vt:lpstr>
      <vt:lpstr>Ink Free</vt:lpstr>
      <vt:lpstr>Century Gothic</vt:lpstr>
      <vt:lpstr>Times New Roman</vt:lpstr>
      <vt:lpstr>Handlee</vt:lpstr>
      <vt:lpstr>Calibri</vt:lpstr>
      <vt:lpstr>Berlin Sans FB</vt:lpstr>
      <vt:lpstr>Verdana</vt:lpstr>
      <vt:lpstr>Cambria Math</vt:lpstr>
      <vt:lpstr>Gill Sans MT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FUN_IF_7.0a_IDENTIFY_QUADRATIC_FUNCTION_GRAPHS_DW_CCSS [616]</dc:title>
  <dc:creator>Stephen</dc:creator>
  <cp:lastModifiedBy>Rupinder Jagpal</cp:lastModifiedBy>
  <cp:revision>296</cp:revision>
  <cp:lastPrinted>2012-08-17T16:43:01Z</cp:lastPrinted>
  <dcterms:created xsi:type="dcterms:W3CDTF">2012-04-12T14:57:33Z</dcterms:created>
  <dcterms:modified xsi:type="dcterms:W3CDTF">2018-09-15T18:50:19Z</dcterms:modified>
</cp:coreProperties>
</file>