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6"/>
  </p:notesMasterIdLst>
  <p:sldIdLst>
    <p:sldId id="265" r:id="rId2"/>
    <p:sldId id="295" r:id="rId3"/>
    <p:sldId id="257" r:id="rId4"/>
    <p:sldId id="256" r:id="rId5"/>
    <p:sldId id="298" r:id="rId6"/>
    <p:sldId id="299" r:id="rId7"/>
    <p:sldId id="300" r:id="rId8"/>
    <p:sldId id="261" r:id="rId9"/>
    <p:sldId id="272" r:id="rId10"/>
    <p:sldId id="301" r:id="rId11"/>
    <p:sldId id="302" r:id="rId12"/>
    <p:sldId id="303" r:id="rId13"/>
    <p:sldId id="304" r:id="rId14"/>
    <p:sldId id="305" r:id="rId15"/>
    <p:sldId id="306" r:id="rId16"/>
    <p:sldId id="308" r:id="rId17"/>
    <p:sldId id="307" r:id="rId18"/>
    <p:sldId id="309" r:id="rId19"/>
    <p:sldId id="311" r:id="rId20"/>
    <p:sldId id="268" r:id="rId21"/>
    <p:sldId id="310" r:id="rId22"/>
    <p:sldId id="296" r:id="rId23"/>
    <p:sldId id="297" r:id="rId24"/>
    <p:sldId id="312" r:id="rId25"/>
  </p:sldIdLst>
  <p:sldSz cx="9144000" cy="6858000" type="screen4x3"/>
  <p:notesSz cx="6934200" cy="9220200"/>
  <p:embeddedFontLst>
    <p:embeddedFont>
      <p:font typeface="Cambria Math" panose="02040503050406030204" pitchFamily="18" charset="0"/>
      <p:regular r:id="rId27"/>
    </p:embeddedFont>
    <p:embeddedFont>
      <p:font typeface="Century Gothic" panose="020B0502020202020204" pitchFamily="34" charset="0"/>
      <p:regular r:id="rId28"/>
      <p:bold r:id="rId29"/>
      <p:italic r:id="rId30"/>
      <p:boldItalic r:id="rId31"/>
    </p:embeddedFont>
    <p:embeddedFont>
      <p:font typeface="Verdana" panose="020B0604030504040204" pitchFamily="34" charset="0"/>
      <p:regular r:id="rId32"/>
      <p:bold r:id="rId33"/>
      <p:italic r:id="rId34"/>
      <p:boldItalic r:id="rId35"/>
    </p:embeddedFont>
    <p:embeddedFont>
      <p:font typeface="Berlin Sans FB" panose="020E0602020502020306" pitchFamily="34" charset="0"/>
      <p:regular r:id="rId36"/>
      <p:bold r:id="rId37"/>
    </p:embeddedFont>
    <p:embeddedFont>
      <p:font typeface="Roboto"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Arial Narrow" panose="020B0606020202030204" pitchFamily="34" charset="0"/>
      <p:regular r:id="rId46"/>
      <p:bold r:id="rId47"/>
      <p:italic r:id="rId48"/>
      <p:boldItalic r:id="rId49"/>
    </p:embeddedFont>
    <p:embeddedFont>
      <p:font typeface="Ink Free" panose="020B0604020202020204" charset="0"/>
      <p:regular r:id="rId50"/>
    </p:embeddedFont>
    <p:embeddedFont>
      <p:font typeface="Gill Sans MT" panose="020B0604020202020204" charset="0"/>
      <p:regular r:id="rId51"/>
      <p:bold r:id="rId52"/>
      <p:italic r:id="rId53"/>
      <p:boldItalic r:id="rId54"/>
    </p:embeddedFont>
    <p:embeddedFont>
      <p:font typeface="Bradley Hand ITC" panose="020B0604020202020204" charset="0"/>
      <p:regular r:id="rId55"/>
    </p:embeddedFont>
    <p:embeddedFont>
      <p:font typeface="Handlee" panose="020B0604020202020204" charset="0"/>
      <p:regular r:id="rId56"/>
    </p:embeddedFont>
    <p:embeddedFont>
      <p:font typeface="Californian FB" panose="0207040306080B030204" pitchFamily="18" charset="0"/>
      <p:regular r:id="rId57"/>
      <p:bold r:id="rId58"/>
      <p:italic r:id="rId59"/>
    </p:embeddedFont>
  </p:embeddedFontLst>
  <p:custDataLst>
    <p:tags r:id="rId60"/>
  </p:custDataLst>
  <p:defaultTextStyle>
    <a:defPPr>
      <a:defRPr lang="en-US"/>
    </a:defPPr>
    <a:lvl1pPr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6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28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0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2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872">
          <p15:clr>
            <a:srgbClr val="A4A3A4"/>
          </p15:clr>
        </p15:guide>
        <p15:guide id="2" orient="horz" pos="2218">
          <p15:clr>
            <a:srgbClr val="A4A3A4"/>
          </p15:clr>
        </p15:guide>
        <p15:guide id="3" pos="4262">
          <p15:clr>
            <a:srgbClr val="A4A3A4"/>
          </p15:clr>
        </p15:guide>
        <p15:guide id="4" pos="56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978"/>
    <a:srgbClr val="E8A102"/>
    <a:srgbClr val="D09E00"/>
    <a:srgbClr val="8EC000"/>
    <a:srgbClr val="F3F19F"/>
    <a:srgbClr val="508CD4"/>
    <a:srgbClr val="A2C2E8"/>
    <a:srgbClr val="087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6797" autoAdjust="0"/>
  </p:normalViewPr>
  <p:slideViewPr>
    <p:cSldViewPr showGuides="1">
      <p:cViewPr varScale="1">
        <p:scale>
          <a:sx n="69" d="100"/>
          <a:sy n="69" d="100"/>
        </p:scale>
        <p:origin x="1548" y="72"/>
      </p:cViewPr>
      <p:guideLst>
        <p:guide orient="horz" pos="1872"/>
        <p:guide orient="horz" pos="2218"/>
        <p:guide pos="4262"/>
        <p:guide pos="5645"/>
      </p:guideLst>
    </p:cSldViewPr>
  </p:slideViewPr>
  <p:notesTextViewPr>
    <p:cViewPr>
      <p:scale>
        <a:sx n="66" d="100"/>
        <a:sy n="66" d="100"/>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font" Target="fonts/font32.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font" Target="fonts/font30.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font" Target="fonts/font33.fntdata"/><Relationship Id="rId20" Type="http://schemas.openxmlformats.org/officeDocument/2006/relationships/slide" Target="slides/slide19.xml"/><Relationship Id="rId41" Type="http://schemas.openxmlformats.org/officeDocument/2006/relationships/font" Target="fonts/font15.fntdata"/><Relationship Id="rId54" Type="http://schemas.openxmlformats.org/officeDocument/2006/relationships/font" Target="fonts/font28.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font" Target="fonts/font31.fntdata"/><Relationship Id="rId10" Type="http://schemas.openxmlformats.org/officeDocument/2006/relationships/slide" Target="slides/slide9.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2309" tIns="46154" rIns="92309" bIns="46154" rtlCol="0"/>
          <a:lstStyle>
            <a:lvl1pPr algn="r" defTabSz="914363" fontAlgn="auto">
              <a:spcBef>
                <a:spcPts val="0"/>
              </a:spcBef>
              <a:spcAft>
                <a:spcPts val="0"/>
              </a:spcAft>
              <a:defRPr sz="1200">
                <a:latin typeface="+mn-lt"/>
                <a:cs typeface="+mn-cs"/>
              </a:defRPr>
            </a:lvl1pPr>
          </a:lstStyle>
          <a:p>
            <a:pPr>
              <a:defRPr/>
            </a:pPr>
            <a:fld id="{FBE8CB8C-0C3F-41F4-891D-82F58F0B3336}" type="datetimeFigureOut">
              <a:rPr lang="en-US"/>
              <a:pPr>
                <a:defRPr/>
              </a:pPr>
              <a:t>9/24/2018</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2309" tIns="46154" rIns="92309" bIns="4615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8238"/>
            <a:ext cx="3005138" cy="460375"/>
          </a:xfrm>
          <a:prstGeom prst="rect">
            <a:avLst/>
          </a:prstGeom>
        </p:spPr>
        <p:txBody>
          <a:bodyPr vert="horz" lIns="92309" tIns="46154" rIns="92309" bIns="46154" rtlCol="0" anchor="b"/>
          <a:lstStyle>
            <a:lvl1pPr algn="l" defTabSz="914363"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wrap="square" lIns="92309" tIns="46154" rIns="92309" bIns="46154" numCol="1" anchor="b" anchorCtr="0" compatLnSpc="1">
            <a:prstTxWarp prst="textNoShape">
              <a:avLst/>
            </a:prstTxWarp>
          </a:bodyPr>
          <a:lstStyle>
            <a:lvl1pPr algn="r">
              <a:defRPr sz="1200"/>
            </a:lvl1pPr>
          </a:lstStyle>
          <a:p>
            <a:fld id="{EC185E77-C939-4888-8932-9AB2BF13CE5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 name="Google Shape;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8" name="Google Shape;1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D687F2C-2E8C-4522-847A-D84DAF2B33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9A8D33A-F299-42C8-A690-851CAABD7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0AB85775-42E6-4793-A1F6-7625E523A9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BEE5C6A-F568-48A3-A1C6-8F134AA80CBE}" type="slidenum">
              <a:rPr lang="en-US" altLang="en-US" smtClean="0"/>
              <a:pPr/>
              <a:t>13</a:t>
            </a:fld>
            <a:endParaRPr lang="en-US" altLang="en-US"/>
          </a:p>
        </p:txBody>
      </p:sp>
    </p:spTree>
    <p:extLst>
      <p:ext uri="{BB962C8B-B14F-4D97-AF65-F5344CB8AC3E}">
        <p14:creationId xmlns:p14="http://schemas.microsoft.com/office/powerpoint/2010/main" val="496414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D687F2C-2E8C-4522-847A-D84DAF2B33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9A8D33A-F299-42C8-A690-851CAABD7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0AB85775-42E6-4793-A1F6-7625E523A9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BEE5C6A-F568-48A3-A1C6-8F134AA80CBE}" type="slidenum">
              <a:rPr lang="en-US" altLang="en-US" smtClean="0"/>
              <a:pPr/>
              <a:t>14</a:t>
            </a:fld>
            <a:endParaRPr lang="en-US" altLang="en-US"/>
          </a:p>
        </p:txBody>
      </p:sp>
    </p:spTree>
    <p:extLst>
      <p:ext uri="{BB962C8B-B14F-4D97-AF65-F5344CB8AC3E}">
        <p14:creationId xmlns:p14="http://schemas.microsoft.com/office/powerpoint/2010/main" val="1825881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D687F2C-2E8C-4522-847A-D84DAF2B33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9A8D33A-F299-42C8-A690-851CAABD7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0AB85775-42E6-4793-A1F6-7625E523A9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BEE5C6A-F568-48A3-A1C6-8F134AA80CBE}" type="slidenum">
              <a:rPr lang="en-US" altLang="en-US" smtClean="0"/>
              <a:pPr/>
              <a:t>15</a:t>
            </a:fld>
            <a:endParaRPr lang="en-US" altLang="en-US"/>
          </a:p>
        </p:txBody>
      </p:sp>
    </p:spTree>
    <p:extLst>
      <p:ext uri="{BB962C8B-B14F-4D97-AF65-F5344CB8AC3E}">
        <p14:creationId xmlns:p14="http://schemas.microsoft.com/office/powerpoint/2010/main" val="2618660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D687F2C-2E8C-4522-847A-D84DAF2B33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9A8D33A-F299-42C8-A690-851CAABD7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0AB85775-42E6-4793-A1F6-7625E523A9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BEE5C6A-F568-48A3-A1C6-8F134AA80CBE}" type="slidenum">
              <a:rPr lang="en-US" altLang="en-US" smtClean="0"/>
              <a:pPr/>
              <a:t>16</a:t>
            </a:fld>
            <a:endParaRPr lang="en-US" altLang="en-US"/>
          </a:p>
        </p:txBody>
      </p:sp>
    </p:spTree>
    <p:extLst>
      <p:ext uri="{BB962C8B-B14F-4D97-AF65-F5344CB8AC3E}">
        <p14:creationId xmlns:p14="http://schemas.microsoft.com/office/powerpoint/2010/main" val="2324228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D687F2C-2E8C-4522-847A-D84DAF2B33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9A8D33A-F299-42C8-A690-851CAABD7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0AB85775-42E6-4793-A1F6-7625E523A9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BEE5C6A-F568-48A3-A1C6-8F134AA80CBE}" type="slidenum">
              <a:rPr lang="en-US" altLang="en-US" smtClean="0"/>
              <a:pPr/>
              <a:t>17</a:t>
            </a:fld>
            <a:endParaRPr lang="en-US" altLang="en-US"/>
          </a:p>
        </p:txBody>
      </p:sp>
    </p:spTree>
    <p:extLst>
      <p:ext uri="{BB962C8B-B14F-4D97-AF65-F5344CB8AC3E}">
        <p14:creationId xmlns:p14="http://schemas.microsoft.com/office/powerpoint/2010/main" val="365937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D687F2C-2E8C-4522-847A-D84DAF2B33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9A8D33A-F299-42C8-A690-851CAABD7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0AB85775-42E6-4793-A1F6-7625E523A9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BEE5C6A-F568-48A3-A1C6-8F134AA80CBE}" type="slidenum">
              <a:rPr lang="en-US" altLang="en-US" smtClean="0"/>
              <a:pPr/>
              <a:t>18</a:t>
            </a:fld>
            <a:endParaRPr lang="en-US" altLang="en-US"/>
          </a:p>
        </p:txBody>
      </p:sp>
    </p:spTree>
    <p:extLst>
      <p:ext uri="{BB962C8B-B14F-4D97-AF65-F5344CB8AC3E}">
        <p14:creationId xmlns:p14="http://schemas.microsoft.com/office/powerpoint/2010/main" val="3438610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 name="Google Shape;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8" name="Google Shape;1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6684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D687F2C-2E8C-4522-847A-D84DAF2B33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9A8D33A-F299-42C8-A690-851CAABD7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a:extLst>
              <a:ext uri="{FF2B5EF4-FFF2-40B4-BE49-F238E27FC236}">
                <a16:creationId xmlns:a16="http://schemas.microsoft.com/office/drawing/2014/main" id="{0AB85775-42E6-4793-A1F6-7625E523A9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BEE5C6A-F568-48A3-A1C6-8F134AA80CBE}" type="slidenum">
              <a:rPr lang="en-US" altLang="en-US" smtClean="0"/>
              <a:pPr/>
              <a:t>20</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D687F2C-2E8C-4522-847A-D84DAF2B33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9A8D33A-F299-42C8-A690-851CAABD7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0AB85775-42E6-4793-A1F6-7625E523A9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BEE5C6A-F568-48A3-A1C6-8F134AA80CBE}" type="slidenum">
              <a:rPr lang="en-US" altLang="en-US" smtClean="0"/>
              <a:pPr/>
              <a:t>21</a:t>
            </a:fld>
            <a:endParaRPr lang="en-US" altLang="en-US"/>
          </a:p>
        </p:txBody>
      </p:sp>
    </p:spTree>
    <p:extLst>
      <p:ext uri="{BB962C8B-B14F-4D97-AF65-F5344CB8AC3E}">
        <p14:creationId xmlns:p14="http://schemas.microsoft.com/office/powerpoint/2010/main" val="247809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4" name="Google Shape;1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fld id="{F70B4612-93F4-4C07-AECD-0A12E5C73E0A}"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85E77-C939-4888-8932-9AB2BF13CE5A}" type="slidenum">
              <a:rPr lang="en-US" altLang="en-US" smtClean="0"/>
              <a:pPr/>
              <a:t>4</a:t>
            </a:fld>
            <a:endParaRPr lang="en-US" altLang="en-US"/>
          </a:p>
        </p:txBody>
      </p:sp>
    </p:spTree>
    <p:extLst>
      <p:ext uri="{BB962C8B-B14F-4D97-AF65-F5344CB8AC3E}">
        <p14:creationId xmlns:p14="http://schemas.microsoft.com/office/powerpoint/2010/main" val="8024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85E77-C939-4888-8932-9AB2BF13CE5A}" type="slidenum">
              <a:rPr lang="en-US" altLang="en-US" smtClean="0"/>
              <a:pPr/>
              <a:t>5</a:t>
            </a:fld>
            <a:endParaRPr lang="en-US" altLang="en-US"/>
          </a:p>
        </p:txBody>
      </p:sp>
    </p:spTree>
    <p:extLst>
      <p:ext uri="{BB962C8B-B14F-4D97-AF65-F5344CB8AC3E}">
        <p14:creationId xmlns:p14="http://schemas.microsoft.com/office/powerpoint/2010/main" val="1980223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85E77-C939-4888-8932-9AB2BF13CE5A}" type="slidenum">
              <a:rPr lang="en-US" altLang="en-US" smtClean="0"/>
              <a:pPr/>
              <a:t>6</a:t>
            </a:fld>
            <a:endParaRPr lang="en-US" altLang="en-US"/>
          </a:p>
        </p:txBody>
      </p:sp>
    </p:spTree>
    <p:extLst>
      <p:ext uri="{BB962C8B-B14F-4D97-AF65-F5344CB8AC3E}">
        <p14:creationId xmlns:p14="http://schemas.microsoft.com/office/powerpoint/2010/main" val="267306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85E77-C939-4888-8932-9AB2BF13CE5A}" type="slidenum">
              <a:rPr lang="en-US" altLang="en-US" smtClean="0"/>
              <a:pPr/>
              <a:t>7</a:t>
            </a:fld>
            <a:endParaRPr lang="en-US" altLang="en-US"/>
          </a:p>
        </p:txBody>
      </p:sp>
    </p:spTree>
    <p:extLst>
      <p:ext uri="{BB962C8B-B14F-4D97-AF65-F5344CB8AC3E}">
        <p14:creationId xmlns:p14="http://schemas.microsoft.com/office/powerpoint/2010/main" val="3747603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F30E7D3-432E-4CAD-9A3E-396BF5806F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D526EB2-EDF1-4EF3-8989-588626BAEA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B13E4C77-D742-4E97-AFE8-AA116532D2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01D264-32D3-40F9-9D38-3076FF7F83F8}" type="slidenum">
              <a:rPr lang="en-US" altLang="en-US" smtClean="0"/>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25F4A47-6650-4093-B024-942735A343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0E600BC2-15DE-4CFC-AE6A-083D1A4CEF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FE00F799-74B6-4D44-9292-0FF5B8897B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A101129-58BB-4A8A-BB59-494C334AA9B0}" type="slidenum">
              <a:rPr lang="en-US" altLang="en-US" smtClean="0"/>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D687F2C-2E8C-4522-847A-D84DAF2B33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9A8D33A-F299-42C8-A690-851CAABD7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0AB85775-42E6-4793-A1F6-7625E523A9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BEE5C6A-F568-48A3-A1C6-8F134AA80CBE}" type="slidenum">
              <a:rPr lang="en-US" altLang="en-US" smtClean="0"/>
              <a:pPr/>
              <a:t>12</a:t>
            </a:fld>
            <a:endParaRPr lang="en-US" altLang="en-US"/>
          </a:p>
        </p:txBody>
      </p:sp>
    </p:spTree>
    <p:extLst>
      <p:ext uri="{BB962C8B-B14F-4D97-AF65-F5344CB8AC3E}">
        <p14:creationId xmlns:p14="http://schemas.microsoft.com/office/powerpoint/2010/main" val="225114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05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27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78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
        <p:cNvGrpSpPr/>
        <p:nvPr/>
      </p:nvGrpSpPr>
      <p:grpSpPr>
        <a:xfrm>
          <a:off x="0" y="0"/>
          <a:ext cx="0" cy="0"/>
          <a:chOff x="0" y="0"/>
          <a:chExt cx="0" cy="0"/>
        </a:xfrm>
      </p:grpSpPr>
      <p:sp>
        <p:nvSpPr>
          <p:cNvPr id="13" name="Google Shape;13;p3"/>
          <p:cNvSpPr/>
          <p:nvPr/>
        </p:nvSpPr>
        <p:spPr>
          <a:xfrm rot="-5400000">
            <a:off x="4455276" y="-4392739"/>
            <a:ext cx="233450" cy="9143999"/>
          </a:xfrm>
          <a:prstGeom prst="round2SameRect">
            <a:avLst>
              <a:gd name="adj1" fmla="val 0"/>
              <a:gd name="adj2" fmla="val 5466"/>
            </a:avLst>
          </a:prstGeom>
          <a:solidFill>
            <a:srgbClr val="0171AB"/>
          </a:solidFill>
          <a:ln>
            <a:noFill/>
          </a:ln>
        </p:spPr>
        <p:txBody>
          <a:bodyPr spcFirstLastPara="1" wrap="square" lIns="76188" tIns="76188" rIns="76188" bIns="7618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67" b="0" i="0" u="none" strike="noStrike" cap="none">
              <a:solidFill>
                <a:srgbClr val="000000"/>
              </a:solidFill>
              <a:latin typeface="Arial"/>
              <a:ea typeface="Arial"/>
              <a:cs typeface="Arial"/>
              <a:sym typeface="Arial"/>
            </a:endParaRPr>
          </a:p>
        </p:txBody>
      </p:sp>
      <p:sp>
        <p:nvSpPr>
          <p:cNvPr id="14" name="Google Shape;14;p3"/>
          <p:cNvSpPr txBox="1"/>
          <p:nvPr/>
        </p:nvSpPr>
        <p:spPr>
          <a:xfrm>
            <a:off x="91489" y="39430"/>
            <a:ext cx="9144005" cy="233452"/>
          </a:xfrm>
          <a:prstGeom prst="rect">
            <a:avLst/>
          </a:prstGeom>
          <a:noFill/>
          <a:ln>
            <a:noFill/>
          </a:ln>
        </p:spPr>
        <p:txBody>
          <a:bodyPr spcFirstLastPara="1" wrap="square" lIns="39479" tIns="39479" rIns="39479" bIns="39479" anchor="t" anchorCtr="0">
            <a:noAutofit/>
          </a:bodyPr>
          <a:lstStyle/>
          <a:p>
            <a:pPr>
              <a:defRPr/>
            </a:pPr>
            <a:r>
              <a:rPr lang="en-US" sz="1400" b="1" dirty="0">
                <a:solidFill>
                  <a:schemeClr val="bg1"/>
                </a:solidFill>
                <a:latin typeface="Arial" panose="020B0604020202020204" pitchFamily="34" charset="0"/>
                <a:cs typeface="Arial" panose="020B0604020202020204" pitchFamily="34" charset="0"/>
              </a:rPr>
              <a:t>We will determine how to graph the Quadratic Functions.</a:t>
            </a:r>
          </a:p>
        </p:txBody>
      </p:sp>
    </p:spTree>
    <p:extLst>
      <p:ext uri="{BB962C8B-B14F-4D97-AF65-F5344CB8AC3E}">
        <p14:creationId xmlns:p14="http://schemas.microsoft.com/office/powerpoint/2010/main" val="3519914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8.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8.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8.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8.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8.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8.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8.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1.png"/><Relationship Id="rId7" Type="http://schemas.openxmlformats.org/officeDocument/2006/relationships/image" Target="../media/image74.jpeg"/><Relationship Id="rId2" Type="http://schemas.openxmlformats.org/officeDocument/2006/relationships/image" Target="../media/image70.png"/><Relationship Id="rId1" Type="http://schemas.openxmlformats.org/officeDocument/2006/relationships/slideLayout" Target="../slideLayouts/slideLayout3.xml"/><Relationship Id="rId6" Type="http://schemas.openxmlformats.org/officeDocument/2006/relationships/image" Target="../media/image73.jpeg"/><Relationship Id="rId5" Type="http://schemas.openxmlformats.org/officeDocument/2006/relationships/image" Target="../media/image2.png"/><Relationship Id="rId4" Type="http://schemas.openxmlformats.org/officeDocument/2006/relationships/image" Target="../media/image72.png"/><Relationship Id="rId9" Type="http://schemas.openxmlformats.org/officeDocument/2006/relationships/image" Target="../media/image76.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1.wmf"/><Relationship Id="rId3" Type="http://schemas.openxmlformats.org/officeDocument/2006/relationships/slideLayout" Target="../slideLayouts/slideLayout2.xml"/><Relationship Id="rId7" Type="http://schemas.openxmlformats.org/officeDocument/2006/relationships/image" Target="../media/image9.wmf"/><Relationship Id="rId12" Type="http://schemas.openxmlformats.org/officeDocument/2006/relationships/oleObject" Target="../embeddings/oleObject3.bin"/><Relationship Id="rId17" Type="http://schemas.openxmlformats.org/officeDocument/2006/relationships/image" Target="../media/image18.png"/><Relationship Id="rId2" Type="http://schemas.openxmlformats.org/officeDocument/2006/relationships/tags" Target="../tags/tag2.xml"/><Relationship Id="rId16" Type="http://schemas.openxmlformats.org/officeDocument/2006/relationships/image" Target="../media/image17.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4.png"/><Relationship Id="rId5" Type="http://schemas.openxmlformats.org/officeDocument/2006/relationships/image" Target="../media/image12.png"/><Relationship Id="rId1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notesSlide" Target="../notesSlides/notesSlide2.xml"/><Relationship Id="rId9" Type="http://schemas.openxmlformats.org/officeDocument/2006/relationships/image" Target="../media/image10.wmf"/><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3.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3.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4.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26.png"/><Relationship Id="rId9" Type="http://schemas.openxmlformats.org/officeDocument/2006/relationships/image" Target="../media/image29.gif"/></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7.xml"/><Relationship Id="rId16"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14830E-46F8-4F81-B906-8B52D47FDC2C}"/>
              </a:ext>
            </a:extLst>
          </p:cNvPr>
          <p:cNvSpPr/>
          <p:nvPr/>
        </p:nvSpPr>
        <p:spPr>
          <a:xfrm>
            <a:off x="1943366" y="1295136"/>
            <a:ext cx="5790406" cy="152836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380985" indent="-380985" algn="ctr">
              <a:buFont typeface="Wingdings" panose="05000000000000000000" pitchFamily="2" charset="2"/>
              <a:buChar char="Ø"/>
              <a:defRPr/>
            </a:pPr>
            <a:r>
              <a:rPr lang="en-US" sz="2333" b="1" dirty="0">
                <a:effectLst>
                  <a:outerShdw blurRad="38100" dist="38100" dir="2700000" algn="tl">
                    <a:srgbClr val="000000">
                      <a:alpha val="43137"/>
                    </a:srgbClr>
                  </a:outerShdw>
                </a:effectLst>
                <a:latin typeface="Handlee" panose="02000000000000000000" pitchFamily="2" charset="0"/>
              </a:rPr>
              <a:t>Be on Time</a:t>
            </a:r>
          </a:p>
          <a:p>
            <a:pPr marL="380985" indent="-380985" algn="ctr">
              <a:buFont typeface="Wingdings" panose="05000000000000000000" pitchFamily="2" charset="2"/>
              <a:buChar char="Ø"/>
              <a:defRPr/>
            </a:pPr>
            <a:r>
              <a:rPr lang="en-US" sz="2333" b="1" dirty="0">
                <a:effectLst>
                  <a:outerShdw blurRad="38100" dist="38100" dir="2700000" algn="tl">
                    <a:srgbClr val="000000">
                      <a:alpha val="43137"/>
                    </a:srgbClr>
                  </a:outerShdw>
                </a:effectLst>
                <a:latin typeface="Handlee" panose="02000000000000000000" pitchFamily="2" charset="0"/>
              </a:rPr>
              <a:t>Wear ID</a:t>
            </a:r>
          </a:p>
          <a:p>
            <a:pPr marL="380985" indent="-380985" algn="ctr">
              <a:buFont typeface="Wingdings" panose="05000000000000000000" pitchFamily="2" charset="2"/>
              <a:buChar char="Ø"/>
              <a:defRPr/>
            </a:pPr>
            <a:r>
              <a:rPr lang="en-US" sz="2333" b="1" dirty="0">
                <a:effectLst>
                  <a:outerShdw blurRad="38100" dist="38100" dir="2700000" algn="tl">
                    <a:srgbClr val="000000">
                      <a:alpha val="43137"/>
                    </a:srgbClr>
                  </a:outerShdw>
                </a:effectLst>
                <a:latin typeface="Handlee" panose="02000000000000000000" pitchFamily="2" charset="0"/>
              </a:rPr>
              <a:t>Chromebook Ready</a:t>
            </a:r>
          </a:p>
          <a:p>
            <a:pPr marL="380985" indent="-380985" algn="ctr">
              <a:buFont typeface="Wingdings" panose="05000000000000000000" pitchFamily="2" charset="2"/>
              <a:buChar char="Ø"/>
              <a:defRPr/>
            </a:pPr>
            <a:r>
              <a:rPr lang="en-US" sz="2333" b="1" dirty="0">
                <a:effectLst>
                  <a:outerShdw blurRad="38100" dist="38100" dir="2700000" algn="tl">
                    <a:srgbClr val="000000">
                      <a:alpha val="43137"/>
                    </a:srgbClr>
                  </a:outerShdw>
                </a:effectLst>
                <a:latin typeface="Handlee" panose="02000000000000000000" pitchFamily="2" charset="0"/>
              </a:rPr>
              <a:t>SEE SOMETHING, SAY SOMETHING</a:t>
            </a:r>
          </a:p>
        </p:txBody>
      </p:sp>
      <p:sp>
        <p:nvSpPr>
          <p:cNvPr id="3" name="Rectangle 2">
            <a:extLst>
              <a:ext uri="{FF2B5EF4-FFF2-40B4-BE49-F238E27FC236}">
                <a16:creationId xmlns:a16="http://schemas.microsoft.com/office/drawing/2014/main" id="{191110C2-49D9-4887-99E8-3F73B0BB3C89}"/>
              </a:ext>
            </a:extLst>
          </p:cNvPr>
          <p:cNvSpPr/>
          <p:nvPr/>
        </p:nvSpPr>
        <p:spPr>
          <a:xfrm>
            <a:off x="1524001" y="762001"/>
            <a:ext cx="6629136" cy="40011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2000" b="1" dirty="0">
                <a:effectLst>
                  <a:outerShdw blurRad="38100" dist="38100" dir="2700000" algn="tl">
                    <a:srgbClr val="000000">
                      <a:alpha val="43137"/>
                    </a:srgbClr>
                  </a:outerShdw>
                </a:effectLst>
                <a:latin typeface="Roboto"/>
              </a:rPr>
              <a:t>ACT RESPONSIBLY &amp; SUPPORT the COMMUNITY.</a:t>
            </a:r>
            <a:endParaRPr lang="en-US" sz="2000" b="1" dirty="0">
              <a:effectLst>
                <a:outerShdw blurRad="38100" dist="38100" dir="2700000" algn="tl">
                  <a:srgbClr val="000000">
                    <a:alpha val="43137"/>
                  </a:srgbClr>
                </a:outerShdw>
              </a:effectLst>
            </a:endParaRPr>
          </a:p>
        </p:txBody>
      </p:sp>
      <p:pic>
        <p:nvPicPr>
          <p:cNvPr id="61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4178" y="2997729"/>
            <a:ext cx="4947708" cy="27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descr="Image result for No cell phone or ga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804" y="2735793"/>
            <a:ext cx="1050396"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 descr="Image result for no profanity"/>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47991" y="3962136"/>
            <a:ext cx="1218406" cy="158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 result for waste time">
            <a:extLst>
              <a:ext uri="{FF2B5EF4-FFF2-40B4-BE49-F238E27FC236}">
                <a16:creationId xmlns:a16="http://schemas.microsoft.com/office/drawing/2014/main" id="{54CA39DE-0806-47FB-8CCB-C23110D2B9B4}"/>
              </a:ext>
            </a:extLst>
          </p:cNvPr>
          <p:cNvPicPr>
            <a:picLocks noChangeAspect="1" noChangeArrowheads="1"/>
          </p:cNvPicPr>
          <p:nvPr/>
        </p:nvPicPr>
        <p:blipFill>
          <a:blip r:embed="rId5" cstate="print">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65128" y="2688105"/>
            <a:ext cx="1400518" cy="146276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1741" y="3991240"/>
            <a:ext cx="1674813" cy="182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3;p3">
            <a:extLst>
              <a:ext uri="{FF2B5EF4-FFF2-40B4-BE49-F238E27FC236}">
                <a16:creationId xmlns:a16="http://schemas.microsoft.com/office/drawing/2014/main" id="{3C05A1BD-3755-4D28-BB88-8B2F4F76E8D0}"/>
              </a:ext>
            </a:extLst>
          </p:cNvPr>
          <p:cNvSpPr/>
          <p:nvPr/>
        </p:nvSpPr>
        <p:spPr>
          <a:xfrm rot="-5400000">
            <a:off x="4455276" y="-4392739"/>
            <a:ext cx="233450" cy="9143999"/>
          </a:xfrm>
          <a:prstGeom prst="round2SameRect">
            <a:avLst>
              <a:gd name="adj1" fmla="val 0"/>
              <a:gd name="adj2" fmla="val 5466"/>
            </a:avLst>
          </a:prstGeom>
          <a:solidFill>
            <a:srgbClr val="0171AB"/>
          </a:solidFill>
          <a:ln>
            <a:noFill/>
          </a:ln>
        </p:spPr>
        <p:txBody>
          <a:bodyPr spcFirstLastPara="1" wrap="square" lIns="76188" tIns="76188" rIns="76188" bIns="7618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67" b="0" i="0" u="none" strike="noStrike" cap="none">
              <a:solidFill>
                <a:srgbClr val="000000"/>
              </a:solidFill>
              <a:latin typeface="Arial"/>
              <a:ea typeface="Arial"/>
              <a:cs typeface="Arial"/>
              <a:sym typeface="Arial"/>
            </a:endParaRPr>
          </a:p>
        </p:txBody>
      </p:sp>
      <p:sp>
        <p:nvSpPr>
          <p:cNvPr id="10" name="Google Shape;14;p3">
            <a:extLst>
              <a:ext uri="{FF2B5EF4-FFF2-40B4-BE49-F238E27FC236}">
                <a16:creationId xmlns:a16="http://schemas.microsoft.com/office/drawing/2014/main" id="{D1BEF50E-8A92-41D9-9C7E-D59626D53654}"/>
              </a:ext>
            </a:extLst>
          </p:cNvPr>
          <p:cNvSpPr txBox="1"/>
          <p:nvPr/>
        </p:nvSpPr>
        <p:spPr>
          <a:xfrm>
            <a:off x="91489" y="39430"/>
            <a:ext cx="9144005" cy="233452"/>
          </a:xfrm>
          <a:prstGeom prst="rect">
            <a:avLst/>
          </a:prstGeom>
          <a:noFill/>
          <a:ln>
            <a:noFill/>
          </a:ln>
        </p:spPr>
        <p:txBody>
          <a:bodyPr spcFirstLastPara="1" wrap="square" lIns="39479" tIns="39479" rIns="39479" bIns="39479" anchor="t" anchorCtr="0">
            <a:noAutofit/>
          </a:bodyPr>
          <a:lstStyle/>
          <a:p>
            <a:pPr>
              <a:defRPr/>
            </a:pPr>
            <a:r>
              <a:rPr lang="en-US" sz="1400" b="1" dirty="0">
                <a:solidFill>
                  <a:schemeClr val="bg1"/>
                </a:solidFill>
                <a:latin typeface="Arial" panose="020B0604020202020204" pitchFamily="34" charset="0"/>
                <a:cs typeface="Arial" panose="020B0604020202020204" pitchFamily="34" charset="0"/>
              </a:rPr>
              <a:t>LO: We will determine how to graph the Quadratic Functions.</a:t>
            </a:r>
          </a:p>
        </p:txBody>
      </p:sp>
    </p:spTree>
    <p:extLst>
      <p:ext uri="{BB962C8B-B14F-4D97-AF65-F5344CB8AC3E}">
        <p14:creationId xmlns:p14="http://schemas.microsoft.com/office/powerpoint/2010/main" val="1034220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E9D5D-8120-4C6D-84A2-509C18552FAA}"/>
              </a:ext>
            </a:extLst>
          </p:cNvPr>
          <p:cNvSpPr/>
          <p:nvPr/>
        </p:nvSpPr>
        <p:spPr>
          <a:xfrm>
            <a:off x="138113" y="228635"/>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sp>
        <p:nvSpPr>
          <p:cNvPr id="3" name="Rectangle 130">
            <a:extLst>
              <a:ext uri="{FF2B5EF4-FFF2-40B4-BE49-F238E27FC236}">
                <a16:creationId xmlns:a16="http://schemas.microsoft.com/office/drawing/2014/main" id="{1902EC38-45F6-421D-A8D1-9EF3AB8B2C60}"/>
              </a:ext>
            </a:extLst>
          </p:cNvPr>
          <p:cNvSpPr/>
          <p:nvPr/>
        </p:nvSpPr>
        <p:spPr>
          <a:xfrm>
            <a:off x="44450" y="115922"/>
            <a:ext cx="2214563" cy="247651"/>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Homework</a:t>
            </a:r>
          </a:p>
        </p:txBody>
      </p:sp>
      <p:pic>
        <p:nvPicPr>
          <p:cNvPr id="4" name="Picture 3">
            <a:extLst>
              <a:ext uri="{FF2B5EF4-FFF2-40B4-BE49-F238E27FC236}">
                <a16:creationId xmlns:a16="http://schemas.microsoft.com/office/drawing/2014/main" id="{24085A4A-32FA-4840-8E92-7D225372A426}"/>
              </a:ext>
            </a:extLst>
          </p:cNvPr>
          <p:cNvPicPr>
            <a:picLocks noChangeAspect="1"/>
          </p:cNvPicPr>
          <p:nvPr/>
        </p:nvPicPr>
        <p:blipFill>
          <a:blip r:embed="rId2"/>
          <a:stretch>
            <a:fillRect/>
          </a:stretch>
        </p:blipFill>
        <p:spPr>
          <a:xfrm>
            <a:off x="1018965" y="476286"/>
            <a:ext cx="5656132" cy="1012582"/>
          </a:xfrm>
          <a:prstGeom prst="rect">
            <a:avLst/>
          </a:prstGeom>
        </p:spPr>
      </p:pic>
      <p:pic>
        <p:nvPicPr>
          <p:cNvPr id="6" name="Picture 5">
            <a:extLst>
              <a:ext uri="{FF2B5EF4-FFF2-40B4-BE49-F238E27FC236}">
                <a16:creationId xmlns:a16="http://schemas.microsoft.com/office/drawing/2014/main" id="{43EC33EC-2540-49A8-8BFF-11E1A46F197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3001" y="1252582"/>
            <a:ext cx="6263034" cy="5527031"/>
          </a:xfrm>
          <a:prstGeom prst="rect">
            <a:avLst/>
          </a:prstGeom>
        </p:spPr>
      </p:pic>
    </p:spTree>
    <p:extLst>
      <p:ext uri="{BB962C8B-B14F-4D97-AF65-F5344CB8AC3E}">
        <p14:creationId xmlns:p14="http://schemas.microsoft.com/office/powerpoint/2010/main" val="2295567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E9D5D-8120-4C6D-84A2-509C18552FAA}"/>
              </a:ext>
            </a:extLst>
          </p:cNvPr>
          <p:cNvSpPr/>
          <p:nvPr/>
        </p:nvSpPr>
        <p:spPr>
          <a:xfrm>
            <a:off x="138113" y="228635"/>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sp>
        <p:nvSpPr>
          <p:cNvPr id="3" name="Rectangle 130">
            <a:extLst>
              <a:ext uri="{FF2B5EF4-FFF2-40B4-BE49-F238E27FC236}">
                <a16:creationId xmlns:a16="http://schemas.microsoft.com/office/drawing/2014/main" id="{1902EC38-45F6-421D-A8D1-9EF3AB8B2C60}"/>
              </a:ext>
            </a:extLst>
          </p:cNvPr>
          <p:cNvSpPr/>
          <p:nvPr/>
        </p:nvSpPr>
        <p:spPr>
          <a:xfrm>
            <a:off x="44450" y="115922"/>
            <a:ext cx="2214563" cy="247651"/>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Homework</a:t>
            </a:r>
          </a:p>
        </p:txBody>
      </p:sp>
      <p:pic>
        <p:nvPicPr>
          <p:cNvPr id="5" name="Picture 4">
            <a:extLst>
              <a:ext uri="{FF2B5EF4-FFF2-40B4-BE49-F238E27FC236}">
                <a16:creationId xmlns:a16="http://schemas.microsoft.com/office/drawing/2014/main" id="{D00F86CB-EDA7-42A4-B0A0-4939C0BBCA0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83089" y="435797"/>
            <a:ext cx="5303512" cy="3354178"/>
          </a:xfrm>
          <a:prstGeom prst="rect">
            <a:avLst/>
          </a:prstGeom>
        </p:spPr>
      </p:pic>
      <p:pic>
        <p:nvPicPr>
          <p:cNvPr id="7" name="Picture 6">
            <a:extLst>
              <a:ext uri="{FF2B5EF4-FFF2-40B4-BE49-F238E27FC236}">
                <a16:creationId xmlns:a16="http://schemas.microsoft.com/office/drawing/2014/main" id="{F73600D1-0166-4872-B063-561F225D5B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83089" y="3858264"/>
            <a:ext cx="5394901" cy="2955468"/>
          </a:xfrm>
          <a:prstGeom prst="rect">
            <a:avLst/>
          </a:prstGeom>
        </p:spPr>
      </p:pic>
    </p:spTree>
    <p:extLst>
      <p:ext uri="{BB962C8B-B14F-4D97-AF65-F5344CB8AC3E}">
        <p14:creationId xmlns:p14="http://schemas.microsoft.com/office/powerpoint/2010/main" val="1763149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965E0779-EB1E-4CD3-A4BA-6391B6294A49}"/>
              </a:ext>
            </a:extLst>
          </p:cNvPr>
          <p:cNvSpPr/>
          <p:nvPr/>
        </p:nvSpPr>
        <p:spPr>
          <a:xfrm>
            <a:off x="-4763" y="228600"/>
            <a:ext cx="9005888"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sp>
        <p:nvSpPr>
          <p:cNvPr id="25" name="Rectangle 126">
            <a:extLst>
              <a:ext uri="{FF2B5EF4-FFF2-40B4-BE49-F238E27FC236}">
                <a16:creationId xmlns:a16="http://schemas.microsoft.com/office/drawing/2014/main" id="{9F838910-6EF5-4108-AA74-89119F9BF368}"/>
              </a:ext>
            </a:extLst>
          </p:cNvPr>
          <p:cNvSpPr/>
          <p:nvPr/>
        </p:nvSpPr>
        <p:spPr>
          <a:xfrm>
            <a:off x="-9526" y="127000"/>
            <a:ext cx="1838355" cy="222286"/>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Concept Development</a:t>
            </a:r>
          </a:p>
        </p:txBody>
      </p:sp>
      <p:pic>
        <p:nvPicPr>
          <p:cNvPr id="11" name="Picture 10">
            <a:extLst>
              <a:ext uri="{FF2B5EF4-FFF2-40B4-BE49-F238E27FC236}">
                <a16:creationId xmlns:a16="http://schemas.microsoft.com/office/drawing/2014/main" id="{6147D2E0-165D-4BFF-8266-FCDE85C373A5}"/>
              </a:ext>
            </a:extLst>
          </p:cNvPr>
          <p:cNvPicPr>
            <a:picLocks noChangeAspect="1"/>
          </p:cNvPicPr>
          <p:nvPr/>
        </p:nvPicPr>
        <p:blipFill>
          <a:blip r:embed="rId3"/>
          <a:stretch>
            <a:fillRect/>
          </a:stretch>
        </p:blipFill>
        <p:spPr>
          <a:xfrm>
            <a:off x="365806" y="450886"/>
            <a:ext cx="4959843" cy="116776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F73B207F-744D-4CD4-B93E-6E517F6FCB22}"/>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2216723" y="514086"/>
            <a:ext cx="1920219" cy="314024"/>
          </a:xfrm>
          <a:prstGeom prst="rect">
            <a:avLst/>
          </a:prstGeom>
        </p:spPr>
      </p:pic>
      <p:grpSp>
        <p:nvGrpSpPr>
          <p:cNvPr id="16" name="Group 65">
            <a:extLst>
              <a:ext uri="{FF2B5EF4-FFF2-40B4-BE49-F238E27FC236}">
                <a16:creationId xmlns:a16="http://schemas.microsoft.com/office/drawing/2014/main" id="{33EB359B-B290-4563-B4A8-A057FA04AE74}"/>
              </a:ext>
            </a:extLst>
          </p:cNvPr>
          <p:cNvGrpSpPr>
            <a:grpSpLocks/>
          </p:cNvGrpSpPr>
          <p:nvPr/>
        </p:nvGrpSpPr>
        <p:grpSpPr bwMode="auto">
          <a:xfrm>
            <a:off x="91489" y="1723748"/>
            <a:ext cx="8686800" cy="39687"/>
            <a:chOff x="312862" y="969963"/>
            <a:chExt cx="8471606" cy="39687"/>
          </a:xfrm>
        </p:grpSpPr>
        <p:cxnSp>
          <p:nvCxnSpPr>
            <p:cNvPr id="17" name="Straight Connector 16">
              <a:extLst>
                <a:ext uri="{FF2B5EF4-FFF2-40B4-BE49-F238E27FC236}">
                  <a16:creationId xmlns:a16="http://schemas.microsoft.com/office/drawing/2014/main" id="{2E33E2D1-41E6-48EA-9C79-B23F1BB3179E}"/>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1E856A-27A0-4973-9D42-B5BCA1EC1A59}"/>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63">
            <a:extLst>
              <a:ext uri="{FF2B5EF4-FFF2-40B4-BE49-F238E27FC236}">
                <a16:creationId xmlns:a16="http://schemas.microsoft.com/office/drawing/2014/main" id="{632D3316-DD12-41AE-B84D-D30819AF49BF}"/>
              </a:ext>
            </a:extLst>
          </p:cNvPr>
          <p:cNvGrpSpPr>
            <a:grpSpLocks/>
          </p:cNvGrpSpPr>
          <p:nvPr/>
        </p:nvGrpSpPr>
        <p:grpSpPr bwMode="auto">
          <a:xfrm>
            <a:off x="5230160" y="292833"/>
            <a:ext cx="3096995" cy="1366528"/>
            <a:chOff x="6636303" y="947738"/>
            <a:chExt cx="2290212" cy="1367687"/>
          </a:xfrm>
        </p:grpSpPr>
        <p:sp>
          <p:nvSpPr>
            <p:cNvPr id="21" name="Rectangle 20">
              <a:extLst>
                <a:ext uri="{FF2B5EF4-FFF2-40B4-BE49-F238E27FC236}">
                  <a16:creationId xmlns:a16="http://schemas.microsoft.com/office/drawing/2014/main" id="{A87E32CF-3FE4-44E8-B570-216E652018D6}"/>
                </a:ext>
              </a:extLst>
            </p:cNvPr>
            <p:cNvSpPr/>
            <p:nvPr/>
          </p:nvSpPr>
          <p:spPr bwMode="auto">
            <a:xfrm>
              <a:off x="6636304" y="947738"/>
              <a:ext cx="2290211" cy="1367687"/>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301752" rIns="45720">
              <a:spAutoFit/>
            </a:bodyPr>
            <a:lstStyle/>
            <a:p>
              <a:pPr>
                <a:tabLst>
                  <a:tab pos="-57150" algn="l"/>
                </a:tabLst>
                <a:defRPr/>
              </a:pPr>
              <a:r>
                <a:rPr lang="en-US" sz="1050" dirty="0">
                  <a:solidFill>
                    <a:schemeClr val="tx1"/>
                  </a:solidFill>
                  <a:latin typeface="Verdana" pitchFamily="34" charset="0"/>
                </a:rPr>
                <a:t>How did I/you determine the </a:t>
              </a:r>
              <a:r>
                <a:rPr lang="en-US" sz="1050" i="1" dirty="0">
                  <a:solidFill>
                    <a:schemeClr val="tx1"/>
                  </a:solidFill>
                  <a:effectLst>
                    <a:outerShdw blurRad="38100" dist="38100" dir="2700000" algn="tl">
                      <a:srgbClr val="000000">
                        <a:alpha val="43137"/>
                      </a:srgbClr>
                    </a:outerShdw>
                  </a:effectLst>
                  <a:latin typeface="Verdana" pitchFamily="34" charset="0"/>
                </a:rPr>
                <a:t>direction</a:t>
              </a:r>
              <a:r>
                <a:rPr lang="en-US" sz="1050" dirty="0">
                  <a:solidFill>
                    <a:schemeClr val="tx1"/>
                  </a:solidFill>
                  <a:latin typeface="Verdana" pitchFamily="34" charset="0"/>
                </a:rPr>
                <a:t> of the parabola?</a:t>
              </a:r>
            </a:p>
            <a:p>
              <a:pPr>
                <a:tabLst>
                  <a:tab pos="-57150" algn="l"/>
                </a:tabLst>
                <a:defRPr/>
              </a:pPr>
              <a:r>
                <a:rPr lang="en-US" sz="1050" dirty="0">
                  <a:solidFill>
                    <a:schemeClr val="tx1"/>
                  </a:solidFill>
                  <a:latin typeface="Verdana" pitchFamily="34" charset="0"/>
                </a:rPr>
                <a:t>How did I/you determine the </a:t>
              </a:r>
              <a:r>
                <a:rPr lang="en-US" sz="1050" i="1" dirty="0">
                  <a:solidFill>
                    <a:schemeClr val="tx1"/>
                  </a:solidFill>
                  <a:effectLst>
                    <a:outerShdw blurRad="38100" dist="38100" dir="2700000" algn="tl">
                      <a:srgbClr val="000000">
                        <a:alpha val="43137"/>
                      </a:srgbClr>
                    </a:outerShdw>
                  </a:effectLst>
                  <a:latin typeface="Verdana" pitchFamily="34" charset="0"/>
                </a:rPr>
                <a:t>vertex</a:t>
              </a:r>
              <a:r>
                <a:rPr lang="en-US" sz="1050" dirty="0">
                  <a:solidFill>
                    <a:schemeClr val="tx1"/>
                  </a:solidFill>
                  <a:latin typeface="Verdana" pitchFamily="34" charset="0"/>
                </a:rPr>
                <a:t> of the parabola?</a:t>
              </a:r>
            </a:p>
            <a:p>
              <a:pPr>
                <a:tabLst>
                  <a:tab pos="-57150" algn="l"/>
                </a:tabLst>
                <a:defRPr/>
              </a:pPr>
              <a:r>
                <a:rPr lang="en-US" sz="1050" dirty="0">
                  <a:solidFill>
                    <a:schemeClr val="tx1"/>
                  </a:solidFill>
                  <a:latin typeface="Verdana" pitchFamily="34" charset="0"/>
                </a:rPr>
                <a:t>How did I/you identify the </a:t>
              </a:r>
              <a:r>
                <a:rPr lang="en-US" sz="1050" i="1" dirty="0">
                  <a:solidFill>
                    <a:schemeClr val="tx1"/>
                  </a:solidFill>
                  <a:effectLst>
                    <a:outerShdw blurRad="38100" dist="38100" dir="2700000" algn="tl">
                      <a:srgbClr val="000000">
                        <a:alpha val="43137"/>
                      </a:srgbClr>
                    </a:outerShdw>
                  </a:effectLst>
                  <a:latin typeface="Verdana" pitchFamily="34" charset="0"/>
                </a:rPr>
                <a:t>graph</a:t>
              </a:r>
              <a:r>
                <a:rPr lang="en-US" sz="1050" dirty="0">
                  <a:solidFill>
                    <a:schemeClr val="tx1"/>
                  </a:solidFill>
                  <a:latin typeface="Verdana" pitchFamily="34" charset="0"/>
                </a:rPr>
                <a:t> the parabola?</a:t>
              </a:r>
            </a:p>
          </p:txBody>
        </p:sp>
        <p:sp>
          <p:nvSpPr>
            <p:cNvPr id="22" name="Rectangle 21">
              <a:extLst>
                <a:ext uri="{FF2B5EF4-FFF2-40B4-BE49-F238E27FC236}">
                  <a16:creationId xmlns:a16="http://schemas.microsoft.com/office/drawing/2014/main" id="{5955F60B-9932-4707-88B3-EBF6E2C9614A}"/>
                </a:ext>
              </a:extLst>
            </p:cNvPr>
            <p:cNvSpPr/>
            <p:nvPr/>
          </p:nvSpPr>
          <p:spPr bwMode="auto">
            <a:xfrm>
              <a:off x="6636303" y="947738"/>
              <a:ext cx="2290211" cy="231972"/>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cs typeface="Arial" charset="0"/>
                </a:rPr>
                <a:t>CFU</a:t>
              </a:r>
            </a:p>
          </p:txBody>
        </p:sp>
        <p:sp>
          <p:nvSpPr>
            <p:cNvPr id="23" name="Oval 22">
              <a:extLst>
                <a:ext uri="{FF2B5EF4-FFF2-40B4-BE49-F238E27FC236}">
                  <a16:creationId xmlns:a16="http://schemas.microsoft.com/office/drawing/2014/main" id="{32C2C84B-6951-4F03-A4D8-E456A0A937FE}"/>
                </a:ext>
              </a:extLst>
            </p:cNvPr>
            <p:cNvSpPr/>
            <p:nvPr/>
          </p:nvSpPr>
          <p:spPr bwMode="auto">
            <a:xfrm>
              <a:off x="6700814" y="1283872"/>
              <a:ext cx="138345" cy="168192"/>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24" name="Oval 23">
              <a:extLst>
                <a:ext uri="{FF2B5EF4-FFF2-40B4-BE49-F238E27FC236}">
                  <a16:creationId xmlns:a16="http://schemas.microsoft.com/office/drawing/2014/main" id="{E84D57A4-8DF0-4CE4-B6F6-1C7E90525EF9}"/>
                </a:ext>
              </a:extLst>
            </p:cNvPr>
            <p:cNvSpPr/>
            <p:nvPr/>
          </p:nvSpPr>
          <p:spPr bwMode="auto">
            <a:xfrm>
              <a:off x="6700814" y="1599719"/>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26" name="Oval 25">
              <a:extLst>
                <a:ext uri="{FF2B5EF4-FFF2-40B4-BE49-F238E27FC236}">
                  <a16:creationId xmlns:a16="http://schemas.microsoft.com/office/drawing/2014/main" id="{190EE85E-D2C0-4D80-B8FA-3676C56F3E26}"/>
                </a:ext>
              </a:extLst>
            </p:cNvPr>
            <p:cNvSpPr/>
            <p:nvPr/>
          </p:nvSpPr>
          <p:spPr bwMode="auto">
            <a:xfrm>
              <a:off x="6703922" y="1915568"/>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3</a:t>
              </a:r>
            </a:p>
          </p:txBody>
        </p:sp>
      </p:grpSp>
      <p:sp>
        <p:nvSpPr>
          <p:cNvPr id="30" name="Rectangle 29">
            <a:extLst>
              <a:ext uri="{FF2B5EF4-FFF2-40B4-BE49-F238E27FC236}">
                <a16:creationId xmlns:a16="http://schemas.microsoft.com/office/drawing/2014/main" id="{D16197BA-E977-4B19-A59A-72DB668EEE0A}"/>
              </a:ext>
            </a:extLst>
          </p:cNvPr>
          <p:cNvSpPr/>
          <p:nvPr/>
        </p:nvSpPr>
        <p:spPr>
          <a:xfrm>
            <a:off x="126613" y="2123571"/>
            <a:ext cx="1541463" cy="369888"/>
          </a:xfrm>
          <a:prstGeom prst="rect">
            <a:avLst/>
          </a:prstGeom>
        </p:spPr>
        <p:txBody>
          <a:bodyPr wrap="none">
            <a:spAutoFit/>
          </a:bodyPr>
          <a:lstStyle/>
          <a:p>
            <a:pPr>
              <a:defRPr/>
            </a:pPr>
            <a:r>
              <a:rPr lang="en-US" altLang="en-US" b="1" dirty="0">
                <a:solidFill>
                  <a:srgbClr val="0070C0"/>
                </a:solidFill>
                <a:effectLst>
                  <a:outerShdw blurRad="38100" dist="38100" dir="2700000" algn="tl">
                    <a:srgbClr val="000000">
                      <a:alpha val="43137"/>
                    </a:srgbClr>
                  </a:outerShdw>
                </a:effectLst>
                <a:latin typeface="Californian FB" panose="0207040306080B030204" pitchFamily="18" charset="0"/>
              </a:rPr>
              <a:t>(a) </a:t>
            </a:r>
            <a:r>
              <a:rPr lang="en-US" altLang="en-US" b="1" u="sng" dirty="0">
                <a:latin typeface="Californian FB" panose="0207040306080B030204" pitchFamily="18" charset="0"/>
              </a:rPr>
              <a:t>Openness </a:t>
            </a:r>
            <a:endParaRPr lang="en-US" u="sng" dirty="0"/>
          </a:p>
        </p:txBody>
      </p:sp>
      <p:sp>
        <p:nvSpPr>
          <p:cNvPr id="31" name="Rectangle 30">
            <a:extLst>
              <a:ext uri="{FF2B5EF4-FFF2-40B4-BE49-F238E27FC236}">
                <a16:creationId xmlns:a16="http://schemas.microsoft.com/office/drawing/2014/main" id="{C5B1D3A0-FC75-451B-9673-B60FD5B5E1B7}"/>
              </a:ext>
            </a:extLst>
          </p:cNvPr>
          <p:cNvSpPr/>
          <p:nvPr/>
        </p:nvSpPr>
        <p:spPr>
          <a:xfrm>
            <a:off x="124865" y="3006259"/>
            <a:ext cx="226376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(c) </a:t>
            </a:r>
            <a:r>
              <a:rPr lang="en-US" altLang="en-US" b="1" u="sng" dirty="0">
                <a:latin typeface="Californian FB" panose="0207040306080B030204" pitchFamily="18" charset="0"/>
              </a:rPr>
              <a:t>Axis of symmetry</a:t>
            </a:r>
            <a:endParaRPr lang="en-US" u="sng" dirty="0"/>
          </a:p>
        </p:txBody>
      </p:sp>
      <p:sp>
        <p:nvSpPr>
          <p:cNvPr id="32" name="Rectangle 31">
            <a:extLst>
              <a:ext uri="{FF2B5EF4-FFF2-40B4-BE49-F238E27FC236}">
                <a16:creationId xmlns:a16="http://schemas.microsoft.com/office/drawing/2014/main" id="{38F2DB41-CBD3-434B-9F0C-09CBB80071D9}"/>
              </a:ext>
            </a:extLst>
          </p:cNvPr>
          <p:cNvSpPr/>
          <p:nvPr/>
        </p:nvSpPr>
        <p:spPr>
          <a:xfrm>
            <a:off x="126613" y="2554511"/>
            <a:ext cx="122822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(b) </a:t>
            </a:r>
            <a:r>
              <a:rPr lang="en-US" altLang="en-US" b="1" u="sng" dirty="0">
                <a:latin typeface="Californian FB" panose="0207040306080B030204" pitchFamily="18" charset="0"/>
              </a:rPr>
              <a:t>Vertex</a:t>
            </a:r>
            <a:endParaRPr lang="en-US" u="sng" dirty="0"/>
          </a:p>
        </p:txBody>
      </p:sp>
      <p:sp>
        <p:nvSpPr>
          <p:cNvPr id="33" name="Rectangle 32">
            <a:extLst>
              <a:ext uri="{FF2B5EF4-FFF2-40B4-BE49-F238E27FC236}">
                <a16:creationId xmlns:a16="http://schemas.microsoft.com/office/drawing/2014/main" id="{0F29F32A-3364-428E-9EA6-E20C3B95845A}"/>
              </a:ext>
            </a:extLst>
          </p:cNvPr>
          <p:cNvSpPr/>
          <p:nvPr/>
        </p:nvSpPr>
        <p:spPr>
          <a:xfrm>
            <a:off x="61266" y="3611878"/>
            <a:ext cx="1399742"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(d) T-Table</a:t>
            </a:r>
            <a:r>
              <a:rPr lang="en-US" altLang="en-US" b="1" u="sng" dirty="0">
                <a:latin typeface="Californian FB" panose="0207040306080B030204" pitchFamily="18" charset="0"/>
              </a:rPr>
              <a:t> </a:t>
            </a:r>
            <a:endParaRPr lang="en-US" u="sng" dirty="0"/>
          </a:p>
        </p:txBody>
      </p:sp>
      <mc:AlternateContent xmlns:mc="http://schemas.openxmlformats.org/markup-compatibility/2006" xmlns:a14="http://schemas.microsoft.com/office/drawing/2010/main">
        <mc:Choice Requires="a14">
          <p:sp>
            <p:nvSpPr>
              <p:cNvPr id="34" name="Text Box 12">
                <a:extLst>
                  <a:ext uri="{FF2B5EF4-FFF2-40B4-BE49-F238E27FC236}">
                    <a16:creationId xmlns:a16="http://schemas.microsoft.com/office/drawing/2014/main" id="{45329DB8-5265-46F8-90BA-4145C7EE0E0E}"/>
                  </a:ext>
                </a:extLst>
              </p:cNvPr>
              <p:cNvSpPr txBox="1">
                <a:spLocks noChangeArrowheads="1"/>
              </p:cNvSpPr>
              <p:nvPr/>
            </p:nvSpPr>
            <p:spPr bwMode="auto">
              <a:xfrm>
                <a:off x="2736305" y="1748723"/>
                <a:ext cx="3671390" cy="470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dirty="0"/>
                  <a:t>Graph: </a:t>
                </a:r>
                <a14:m>
                  <m:oMath xmlns:m="http://schemas.openxmlformats.org/officeDocument/2006/math">
                    <m:r>
                      <a:rPr lang="en-US" altLang="en-US" sz="2400" b="1" i="1" smtClean="0">
                        <a:latin typeface="Cambria Math" panose="02040503050406030204" pitchFamily="18" charset="0"/>
                      </a:rPr>
                      <m:t>𝒇</m:t>
                    </m:r>
                    <m:d>
                      <m:dPr>
                        <m:ctrlPr>
                          <a:rPr lang="en-US" altLang="en-US" sz="2400" b="1" i="1" smtClean="0">
                            <a:latin typeface="Cambria Math" panose="02040503050406030204" pitchFamily="18" charset="0"/>
                          </a:rPr>
                        </m:ctrlPr>
                      </m:dPr>
                      <m:e>
                        <m:r>
                          <a:rPr lang="en-US" altLang="en-US" sz="2400" b="1" i="1" smtClean="0">
                            <a:latin typeface="Cambria Math" panose="02040503050406030204" pitchFamily="18" charset="0"/>
                          </a:rPr>
                          <m:t>𝒙</m:t>
                        </m:r>
                      </m:e>
                    </m:d>
                    <m:r>
                      <a:rPr lang="en-US" altLang="en-US" sz="2400" b="1" i="1" smtClean="0">
                        <a:latin typeface="Cambria Math" panose="02040503050406030204" pitchFamily="18" charset="0"/>
                      </a:rPr>
                      <m:t>=</m:t>
                    </m:r>
                    <m:sSup>
                      <m:sSupPr>
                        <m:ctrlPr>
                          <a:rPr lang="en-US" altLang="en-US" sz="2400" b="1" i="1" smtClean="0">
                            <a:latin typeface="Cambria Math" panose="02040503050406030204" pitchFamily="18" charset="0"/>
                          </a:rPr>
                        </m:ctrlPr>
                      </m:sSupPr>
                      <m:e>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𝒙</m:t>
                        </m:r>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𝟒</m:t>
                        </m:r>
                        <m:r>
                          <a:rPr lang="en-US" altLang="en-US" sz="2400" b="1" i="1" smtClean="0">
                            <a:latin typeface="Cambria Math" panose="02040503050406030204" pitchFamily="18" charset="0"/>
                          </a:rPr>
                          <m:t>)</m:t>
                        </m:r>
                      </m:e>
                      <m:sup>
                        <m:r>
                          <a:rPr lang="en-US" altLang="en-US" sz="2400" b="1" i="1" smtClean="0">
                            <a:latin typeface="Cambria Math" panose="02040503050406030204" pitchFamily="18" charset="0"/>
                          </a:rPr>
                          <m:t>𝟐</m:t>
                        </m:r>
                      </m:sup>
                    </m:sSup>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𝟓</m:t>
                    </m:r>
                  </m:oMath>
                </a14:m>
                <a:endParaRPr lang="en-US" altLang="en-US" sz="2400" b="1" dirty="0">
                  <a:latin typeface="Verdana" panose="020B0604030504040204" pitchFamily="34" charset="0"/>
                </a:endParaRPr>
              </a:p>
            </p:txBody>
          </p:sp>
        </mc:Choice>
        <mc:Fallback xmlns="">
          <p:sp>
            <p:nvSpPr>
              <p:cNvPr id="34" name="Text Box 12">
                <a:extLst>
                  <a:ext uri="{FF2B5EF4-FFF2-40B4-BE49-F238E27FC236}">
                    <a16:creationId xmlns:a16="http://schemas.microsoft.com/office/drawing/2014/main" id="{45329DB8-5265-46F8-90BA-4145C7EE0E0E}"/>
                  </a:ext>
                </a:extLst>
              </p:cNvPr>
              <p:cNvSpPr txBox="1">
                <a:spLocks noRot="1" noChangeAspect="1" noMove="1" noResize="1" noEditPoints="1" noAdjustHandles="1" noChangeArrowheads="1" noChangeShapeType="1" noTextEdit="1"/>
              </p:cNvSpPr>
              <p:nvPr/>
            </p:nvSpPr>
            <p:spPr bwMode="auto">
              <a:xfrm>
                <a:off x="2736305" y="1748723"/>
                <a:ext cx="3671390" cy="470000"/>
              </a:xfrm>
              <a:prstGeom prst="rect">
                <a:avLst/>
              </a:prstGeom>
              <a:blipFill>
                <a:blip r:embed="rId5"/>
                <a:stretch>
                  <a:fillRect l="-2658" t="-7792" b="-298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5" name="Picture 4">
            <a:extLst>
              <a:ext uri="{FF2B5EF4-FFF2-40B4-BE49-F238E27FC236}">
                <a16:creationId xmlns:a16="http://schemas.microsoft.com/office/drawing/2014/main" id="{40B9A8E4-867D-4BC7-802C-9B657A6D8C9F}"/>
              </a:ext>
            </a:extLst>
          </p:cNvPr>
          <p:cNvPicPr>
            <a:picLocks noChangeAspect="1"/>
          </p:cNvPicPr>
          <p:nvPr/>
        </p:nvPicPr>
        <p:blipFill>
          <a:blip r:embed="rId6"/>
          <a:stretch>
            <a:fillRect/>
          </a:stretch>
        </p:blipFill>
        <p:spPr>
          <a:xfrm>
            <a:off x="1606963" y="3482410"/>
            <a:ext cx="2193980" cy="3238394"/>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8AA3C189-B006-4B06-A964-8A07A80EA1F4}"/>
              </a:ext>
            </a:extLst>
          </p:cNvPr>
          <p:cNvSpPr/>
          <p:nvPr/>
        </p:nvSpPr>
        <p:spPr>
          <a:xfrm>
            <a:off x="1461008" y="2114710"/>
            <a:ext cx="595035" cy="369332"/>
          </a:xfrm>
          <a:prstGeom prst="rect">
            <a:avLst/>
          </a:prstGeom>
        </p:spPr>
        <p:txBody>
          <a:bodyPr wrap="none">
            <a:spAutoFit/>
          </a:bodyPr>
          <a:lstStyle/>
          <a:p>
            <a:r>
              <a:rPr lang="en-US" dirty="0">
                <a:solidFill>
                  <a:srgbClr val="FF0000"/>
                </a:solidFill>
                <a:latin typeface="Californian FB" panose="0207040306080B030204" pitchFamily="18" charset="0"/>
              </a:rPr>
              <a:t>: Up</a:t>
            </a:r>
            <a:endParaRPr lang="en-US" dirty="0">
              <a:solidFill>
                <a:srgbClr val="FF0000"/>
              </a:solidFill>
            </a:endParaRPr>
          </a:p>
        </p:txBody>
      </p:sp>
      <p:sp>
        <p:nvSpPr>
          <p:cNvPr id="35" name="Rectangle 34">
            <a:extLst>
              <a:ext uri="{FF2B5EF4-FFF2-40B4-BE49-F238E27FC236}">
                <a16:creationId xmlns:a16="http://schemas.microsoft.com/office/drawing/2014/main" id="{CBFFDC74-EA02-4B3D-B20D-2AA6DE702955}"/>
              </a:ext>
            </a:extLst>
          </p:cNvPr>
          <p:cNvSpPr/>
          <p:nvPr/>
        </p:nvSpPr>
        <p:spPr>
          <a:xfrm>
            <a:off x="1196866" y="2556978"/>
            <a:ext cx="950901" cy="369332"/>
          </a:xfrm>
          <a:prstGeom prst="rect">
            <a:avLst/>
          </a:prstGeom>
        </p:spPr>
        <p:txBody>
          <a:bodyPr wrap="none">
            <a:spAutoFit/>
          </a:bodyPr>
          <a:lstStyle/>
          <a:p>
            <a:r>
              <a:rPr lang="en-US" dirty="0">
                <a:solidFill>
                  <a:srgbClr val="FF0000"/>
                </a:solidFill>
                <a:latin typeface="Californian FB" panose="0207040306080B030204" pitchFamily="18" charset="0"/>
              </a:rPr>
              <a:t>: (-4, -5)</a:t>
            </a:r>
            <a:endParaRPr lang="en-US" dirty="0">
              <a:solidFill>
                <a:srgbClr val="FF0000"/>
              </a:solidFill>
            </a:endParaRPr>
          </a:p>
        </p:txBody>
      </p:sp>
      <p:sp>
        <p:nvSpPr>
          <p:cNvPr id="36" name="Rectangle 35">
            <a:extLst>
              <a:ext uri="{FF2B5EF4-FFF2-40B4-BE49-F238E27FC236}">
                <a16:creationId xmlns:a16="http://schemas.microsoft.com/office/drawing/2014/main" id="{66FC9289-B117-462F-93B4-F141223E9F6B}"/>
              </a:ext>
            </a:extLst>
          </p:cNvPr>
          <p:cNvSpPr/>
          <p:nvPr/>
        </p:nvSpPr>
        <p:spPr>
          <a:xfrm>
            <a:off x="2215335" y="3006259"/>
            <a:ext cx="784189" cy="369332"/>
          </a:xfrm>
          <a:prstGeom prst="rect">
            <a:avLst/>
          </a:prstGeom>
        </p:spPr>
        <p:txBody>
          <a:bodyPr wrap="none">
            <a:spAutoFit/>
          </a:bodyPr>
          <a:lstStyle/>
          <a:p>
            <a:r>
              <a:rPr lang="en-US" dirty="0">
                <a:solidFill>
                  <a:srgbClr val="FF0000"/>
                </a:solidFill>
                <a:latin typeface="Californian FB" panose="0207040306080B030204" pitchFamily="18" charset="0"/>
              </a:rPr>
              <a:t>: x = -4</a:t>
            </a:r>
            <a:endParaRPr lang="en-US" dirty="0">
              <a:solidFill>
                <a:srgbClr val="FF0000"/>
              </a:solidFill>
            </a:endParaRPr>
          </a:p>
        </p:txBody>
      </p:sp>
      <p:sp>
        <p:nvSpPr>
          <p:cNvPr id="37" name="Rectangle 36">
            <a:extLst>
              <a:ext uri="{FF2B5EF4-FFF2-40B4-BE49-F238E27FC236}">
                <a16:creationId xmlns:a16="http://schemas.microsoft.com/office/drawing/2014/main" id="{D188EE4F-5830-4A7B-A4E6-A09BAC8CD260}"/>
              </a:ext>
            </a:extLst>
          </p:cNvPr>
          <p:cNvSpPr/>
          <p:nvPr/>
        </p:nvSpPr>
        <p:spPr>
          <a:xfrm>
            <a:off x="1676609" y="3964828"/>
            <a:ext cx="375424" cy="369332"/>
          </a:xfrm>
          <a:prstGeom prst="rect">
            <a:avLst/>
          </a:prstGeom>
        </p:spPr>
        <p:txBody>
          <a:bodyPr wrap="none">
            <a:spAutoFit/>
          </a:bodyPr>
          <a:lstStyle/>
          <a:p>
            <a:r>
              <a:rPr lang="en-US" dirty="0">
                <a:solidFill>
                  <a:srgbClr val="FF0000"/>
                </a:solidFill>
                <a:latin typeface="Californian FB" panose="0207040306080B030204" pitchFamily="18" charset="0"/>
              </a:rPr>
              <a:t>-5</a:t>
            </a:r>
            <a:endParaRPr lang="en-US" dirty="0">
              <a:solidFill>
                <a:srgbClr val="FF0000"/>
              </a:solidFill>
            </a:endParaRPr>
          </a:p>
        </p:txBody>
      </p:sp>
      <p:sp>
        <p:nvSpPr>
          <p:cNvPr id="38" name="Rectangle 37">
            <a:extLst>
              <a:ext uri="{FF2B5EF4-FFF2-40B4-BE49-F238E27FC236}">
                <a16:creationId xmlns:a16="http://schemas.microsoft.com/office/drawing/2014/main" id="{462EFD3E-D330-414B-814F-76703AB22A75}"/>
              </a:ext>
            </a:extLst>
          </p:cNvPr>
          <p:cNvSpPr/>
          <p:nvPr/>
        </p:nvSpPr>
        <p:spPr>
          <a:xfrm>
            <a:off x="1668076" y="4502213"/>
            <a:ext cx="377026" cy="369332"/>
          </a:xfrm>
          <a:prstGeom prst="rect">
            <a:avLst/>
          </a:prstGeom>
        </p:spPr>
        <p:txBody>
          <a:bodyPr wrap="none">
            <a:spAutoFit/>
          </a:bodyPr>
          <a:lstStyle/>
          <a:p>
            <a:r>
              <a:rPr lang="en-US" dirty="0">
                <a:solidFill>
                  <a:srgbClr val="FF0000"/>
                </a:solidFill>
                <a:latin typeface="Californian FB" panose="0207040306080B030204" pitchFamily="18" charset="0"/>
              </a:rPr>
              <a:t>-6</a:t>
            </a:r>
            <a:endParaRPr lang="en-US" dirty="0">
              <a:solidFill>
                <a:srgbClr val="FF0000"/>
              </a:solidFill>
            </a:endParaRPr>
          </a:p>
        </p:txBody>
      </p:sp>
      <p:sp>
        <p:nvSpPr>
          <p:cNvPr id="39" name="Rectangle 38">
            <a:extLst>
              <a:ext uri="{FF2B5EF4-FFF2-40B4-BE49-F238E27FC236}">
                <a16:creationId xmlns:a16="http://schemas.microsoft.com/office/drawing/2014/main" id="{452C85F8-A872-4C87-898A-8F9B48FD6F12}"/>
              </a:ext>
            </a:extLst>
          </p:cNvPr>
          <p:cNvSpPr/>
          <p:nvPr/>
        </p:nvSpPr>
        <p:spPr>
          <a:xfrm>
            <a:off x="1705345" y="4962617"/>
            <a:ext cx="369012" cy="369332"/>
          </a:xfrm>
          <a:prstGeom prst="rect">
            <a:avLst/>
          </a:prstGeom>
        </p:spPr>
        <p:txBody>
          <a:bodyPr wrap="none">
            <a:spAutoFit/>
          </a:bodyPr>
          <a:lstStyle/>
          <a:p>
            <a:r>
              <a:rPr lang="en-US" dirty="0">
                <a:solidFill>
                  <a:srgbClr val="FF0000"/>
                </a:solidFill>
                <a:latin typeface="Californian FB" panose="0207040306080B030204" pitchFamily="18" charset="0"/>
              </a:rPr>
              <a:t>-3</a:t>
            </a:r>
            <a:endParaRPr lang="en-US" dirty="0">
              <a:solidFill>
                <a:srgbClr val="FF0000"/>
              </a:solidFill>
            </a:endParaRPr>
          </a:p>
        </p:txBody>
      </p:sp>
      <p:sp>
        <p:nvSpPr>
          <p:cNvPr id="40" name="Rectangle 39">
            <a:extLst>
              <a:ext uri="{FF2B5EF4-FFF2-40B4-BE49-F238E27FC236}">
                <a16:creationId xmlns:a16="http://schemas.microsoft.com/office/drawing/2014/main" id="{0E64EFCB-199F-4902-A51C-BED515845671}"/>
              </a:ext>
            </a:extLst>
          </p:cNvPr>
          <p:cNvSpPr/>
          <p:nvPr/>
        </p:nvSpPr>
        <p:spPr>
          <a:xfrm>
            <a:off x="1670129" y="5445035"/>
            <a:ext cx="378630" cy="369332"/>
          </a:xfrm>
          <a:prstGeom prst="rect">
            <a:avLst/>
          </a:prstGeom>
        </p:spPr>
        <p:txBody>
          <a:bodyPr wrap="none">
            <a:spAutoFit/>
          </a:bodyPr>
          <a:lstStyle/>
          <a:p>
            <a:r>
              <a:rPr lang="en-US" dirty="0">
                <a:solidFill>
                  <a:srgbClr val="FF0000"/>
                </a:solidFill>
                <a:latin typeface="Californian FB" panose="0207040306080B030204" pitchFamily="18" charset="0"/>
              </a:rPr>
              <a:t>-2</a:t>
            </a:r>
            <a:endParaRPr lang="en-US" dirty="0">
              <a:solidFill>
                <a:srgbClr val="FF0000"/>
              </a:solidFill>
            </a:endParaRPr>
          </a:p>
        </p:txBody>
      </p:sp>
      <p:sp>
        <p:nvSpPr>
          <p:cNvPr id="41" name="Rectangle 40">
            <a:extLst>
              <a:ext uri="{FF2B5EF4-FFF2-40B4-BE49-F238E27FC236}">
                <a16:creationId xmlns:a16="http://schemas.microsoft.com/office/drawing/2014/main" id="{61C99F72-17AC-4236-946C-541A6B634AC2}"/>
              </a:ext>
            </a:extLst>
          </p:cNvPr>
          <p:cNvSpPr/>
          <p:nvPr/>
        </p:nvSpPr>
        <p:spPr>
          <a:xfrm>
            <a:off x="2606874" y="3978461"/>
            <a:ext cx="385042" cy="369332"/>
          </a:xfrm>
          <a:prstGeom prst="rect">
            <a:avLst/>
          </a:prstGeom>
        </p:spPr>
        <p:txBody>
          <a:bodyPr wrap="none">
            <a:spAutoFit/>
          </a:bodyPr>
          <a:lstStyle/>
          <a:p>
            <a:r>
              <a:rPr lang="en-US" dirty="0">
                <a:solidFill>
                  <a:srgbClr val="FF0000"/>
                </a:solidFill>
                <a:latin typeface="Californian FB" panose="0207040306080B030204" pitchFamily="18" charset="0"/>
              </a:rPr>
              <a:t>-4</a:t>
            </a:r>
            <a:endParaRPr lang="en-US" dirty="0">
              <a:solidFill>
                <a:srgbClr val="FF0000"/>
              </a:solidFill>
            </a:endParaRPr>
          </a:p>
        </p:txBody>
      </p:sp>
      <p:sp>
        <p:nvSpPr>
          <p:cNvPr id="42" name="Rectangle 41">
            <a:extLst>
              <a:ext uri="{FF2B5EF4-FFF2-40B4-BE49-F238E27FC236}">
                <a16:creationId xmlns:a16="http://schemas.microsoft.com/office/drawing/2014/main" id="{2896EA7B-8F58-43B8-A9C5-FECBFEF32E11}"/>
              </a:ext>
            </a:extLst>
          </p:cNvPr>
          <p:cNvSpPr/>
          <p:nvPr/>
        </p:nvSpPr>
        <p:spPr>
          <a:xfrm>
            <a:off x="2580894" y="4472425"/>
            <a:ext cx="341760" cy="369332"/>
          </a:xfrm>
          <a:prstGeom prst="rect">
            <a:avLst/>
          </a:prstGeom>
        </p:spPr>
        <p:txBody>
          <a:bodyPr wrap="none">
            <a:spAutoFit/>
          </a:bodyPr>
          <a:lstStyle/>
          <a:p>
            <a:r>
              <a:rPr lang="en-US" dirty="0">
                <a:solidFill>
                  <a:srgbClr val="FF0000"/>
                </a:solidFill>
                <a:latin typeface="Californian FB" panose="0207040306080B030204" pitchFamily="18" charset="0"/>
              </a:rPr>
              <a:t>-1</a:t>
            </a:r>
            <a:endParaRPr lang="en-US" dirty="0">
              <a:solidFill>
                <a:srgbClr val="FF0000"/>
              </a:solidFill>
            </a:endParaRPr>
          </a:p>
        </p:txBody>
      </p:sp>
      <p:sp>
        <p:nvSpPr>
          <p:cNvPr id="43" name="Rectangle 42">
            <a:extLst>
              <a:ext uri="{FF2B5EF4-FFF2-40B4-BE49-F238E27FC236}">
                <a16:creationId xmlns:a16="http://schemas.microsoft.com/office/drawing/2014/main" id="{25E0B134-E422-4D12-A091-B87A12E5A6D5}"/>
              </a:ext>
            </a:extLst>
          </p:cNvPr>
          <p:cNvSpPr/>
          <p:nvPr/>
        </p:nvSpPr>
        <p:spPr>
          <a:xfrm>
            <a:off x="2542315" y="4880157"/>
            <a:ext cx="385042" cy="369332"/>
          </a:xfrm>
          <a:prstGeom prst="rect">
            <a:avLst/>
          </a:prstGeom>
        </p:spPr>
        <p:txBody>
          <a:bodyPr wrap="none">
            <a:spAutoFit/>
          </a:bodyPr>
          <a:lstStyle/>
          <a:p>
            <a:r>
              <a:rPr lang="en-US" dirty="0">
                <a:solidFill>
                  <a:srgbClr val="FF0000"/>
                </a:solidFill>
                <a:latin typeface="Californian FB" panose="0207040306080B030204" pitchFamily="18" charset="0"/>
              </a:rPr>
              <a:t>-4</a:t>
            </a:r>
            <a:endParaRPr lang="en-US" dirty="0">
              <a:solidFill>
                <a:srgbClr val="FF0000"/>
              </a:solidFill>
            </a:endParaRPr>
          </a:p>
        </p:txBody>
      </p:sp>
      <p:sp>
        <p:nvSpPr>
          <p:cNvPr id="44" name="Rectangle 43">
            <a:extLst>
              <a:ext uri="{FF2B5EF4-FFF2-40B4-BE49-F238E27FC236}">
                <a16:creationId xmlns:a16="http://schemas.microsoft.com/office/drawing/2014/main" id="{82C963C8-41FE-4981-814C-C3A45EE112B2}"/>
              </a:ext>
            </a:extLst>
          </p:cNvPr>
          <p:cNvSpPr/>
          <p:nvPr/>
        </p:nvSpPr>
        <p:spPr>
          <a:xfrm>
            <a:off x="2563956" y="5331949"/>
            <a:ext cx="341760" cy="369332"/>
          </a:xfrm>
          <a:prstGeom prst="rect">
            <a:avLst/>
          </a:prstGeom>
        </p:spPr>
        <p:txBody>
          <a:bodyPr wrap="none">
            <a:spAutoFit/>
          </a:bodyPr>
          <a:lstStyle/>
          <a:p>
            <a:r>
              <a:rPr lang="en-US" dirty="0">
                <a:solidFill>
                  <a:srgbClr val="FF0000"/>
                </a:solidFill>
                <a:latin typeface="Californian FB" panose="0207040306080B030204" pitchFamily="18" charset="0"/>
              </a:rPr>
              <a:t>-1</a:t>
            </a:r>
            <a:endParaRPr lang="en-US" dirty="0">
              <a:solidFill>
                <a:srgbClr val="FF0000"/>
              </a:solidFill>
            </a:endParaRPr>
          </a:p>
        </p:txBody>
      </p:sp>
      <p:pic>
        <p:nvPicPr>
          <p:cNvPr id="45" name="Picture 47">
            <a:extLst>
              <a:ext uri="{FF2B5EF4-FFF2-40B4-BE49-F238E27FC236}">
                <a16:creationId xmlns:a16="http://schemas.microsoft.com/office/drawing/2014/main" id="{7D8BF1C8-9E52-4C2F-BA54-210C93E16A0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19078" y="2608773"/>
            <a:ext cx="4916963" cy="415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D493576-11CA-4646-9F1B-989F65CAED50}"/>
              </a:ext>
            </a:extLst>
          </p:cNvPr>
          <p:cNvSpPr/>
          <p:nvPr/>
        </p:nvSpPr>
        <p:spPr>
          <a:xfrm>
            <a:off x="5435141" y="5054950"/>
            <a:ext cx="1056700" cy="923330"/>
          </a:xfrm>
          <a:prstGeom prst="rect">
            <a:avLst/>
          </a:prstGeom>
        </p:spPr>
        <p:txBody>
          <a:bodyPr wrap="none">
            <a:spAutoFit/>
          </a:bodyPr>
          <a:lstStyle/>
          <a:p>
            <a:r>
              <a:rPr lang="en-US" sz="5400" b="1" dirty="0">
                <a:solidFill>
                  <a:srgbClr val="FF0000"/>
                </a:solidFill>
                <a:latin typeface="Californian FB" panose="0207040306080B030204" pitchFamily="18" charset="0"/>
              </a:rPr>
              <a:t>.</a:t>
            </a:r>
            <a:r>
              <a:rPr lang="en-US" dirty="0">
                <a:solidFill>
                  <a:srgbClr val="FF0000"/>
                </a:solidFill>
                <a:latin typeface="Californian FB" panose="0207040306080B030204" pitchFamily="18" charset="0"/>
              </a:rPr>
              <a:t> (-4, -5)</a:t>
            </a:r>
            <a:endParaRPr lang="en-US" dirty="0"/>
          </a:p>
        </p:txBody>
      </p:sp>
      <p:cxnSp>
        <p:nvCxnSpPr>
          <p:cNvPr id="9" name="Straight Connector 8">
            <a:extLst>
              <a:ext uri="{FF2B5EF4-FFF2-40B4-BE49-F238E27FC236}">
                <a16:creationId xmlns:a16="http://schemas.microsoft.com/office/drawing/2014/main" id="{E1AE1BB0-A873-447B-B5B9-0BEBEF89830B}"/>
              </a:ext>
            </a:extLst>
          </p:cNvPr>
          <p:cNvCxnSpPr>
            <a:cxnSpLocks/>
          </p:cNvCxnSpPr>
          <p:nvPr/>
        </p:nvCxnSpPr>
        <p:spPr>
          <a:xfrm flipV="1">
            <a:off x="5577829" y="2697488"/>
            <a:ext cx="0" cy="4023317"/>
          </a:xfrm>
          <a:prstGeom prst="line">
            <a:avLst/>
          </a:prstGeom>
          <a:ln>
            <a:prstDash val="lgDash"/>
          </a:ln>
        </p:spPr>
        <p:style>
          <a:lnRef idx="2">
            <a:schemeClr val="accent2"/>
          </a:lnRef>
          <a:fillRef idx="0">
            <a:schemeClr val="accent2"/>
          </a:fillRef>
          <a:effectRef idx="1">
            <a:schemeClr val="accent2"/>
          </a:effectRef>
          <a:fontRef idx="minor">
            <a:schemeClr val="tx1"/>
          </a:fontRef>
        </p:style>
      </p:cxnSp>
      <p:sp>
        <p:nvSpPr>
          <p:cNvPr id="46" name="Rectangle 45">
            <a:extLst>
              <a:ext uri="{FF2B5EF4-FFF2-40B4-BE49-F238E27FC236}">
                <a16:creationId xmlns:a16="http://schemas.microsoft.com/office/drawing/2014/main" id="{87CEC5BF-80DD-4125-B25B-2438FA3F19C9}"/>
              </a:ext>
            </a:extLst>
          </p:cNvPr>
          <p:cNvSpPr/>
          <p:nvPr/>
        </p:nvSpPr>
        <p:spPr>
          <a:xfrm>
            <a:off x="4550884" y="4860421"/>
            <a:ext cx="1026243" cy="923330"/>
          </a:xfrm>
          <a:prstGeom prst="rect">
            <a:avLst/>
          </a:prstGeom>
        </p:spPr>
        <p:txBody>
          <a:bodyPr wrap="none">
            <a:spAutoFit/>
          </a:bodyPr>
          <a:lstStyle/>
          <a:p>
            <a:r>
              <a:rPr lang="en-US" sz="1600" dirty="0">
                <a:solidFill>
                  <a:srgbClr val="FF0000"/>
                </a:solidFill>
                <a:latin typeface="Californian FB" panose="0207040306080B030204" pitchFamily="18" charset="0"/>
              </a:rPr>
              <a:t>(-5, -4) </a:t>
            </a:r>
            <a:r>
              <a:rPr lang="en-US" sz="5400" b="1" dirty="0">
                <a:solidFill>
                  <a:srgbClr val="FF0000"/>
                </a:solidFill>
                <a:latin typeface="Californian FB" panose="0207040306080B030204" pitchFamily="18" charset="0"/>
              </a:rPr>
              <a:t>.</a:t>
            </a:r>
            <a:r>
              <a:rPr lang="en-US" dirty="0">
                <a:solidFill>
                  <a:srgbClr val="FF0000"/>
                </a:solidFill>
                <a:latin typeface="Californian FB" panose="0207040306080B030204" pitchFamily="18" charset="0"/>
              </a:rPr>
              <a:t> </a:t>
            </a:r>
            <a:endParaRPr lang="en-US" dirty="0"/>
          </a:p>
        </p:txBody>
      </p:sp>
      <p:sp>
        <p:nvSpPr>
          <p:cNvPr id="47" name="Rectangle 46">
            <a:extLst>
              <a:ext uri="{FF2B5EF4-FFF2-40B4-BE49-F238E27FC236}">
                <a16:creationId xmlns:a16="http://schemas.microsoft.com/office/drawing/2014/main" id="{BC660650-2AA1-4A9E-AA14-11B656BA6C96}"/>
              </a:ext>
            </a:extLst>
          </p:cNvPr>
          <p:cNvSpPr/>
          <p:nvPr/>
        </p:nvSpPr>
        <p:spPr>
          <a:xfrm>
            <a:off x="4353416" y="4225213"/>
            <a:ext cx="989373" cy="923330"/>
          </a:xfrm>
          <a:prstGeom prst="rect">
            <a:avLst/>
          </a:prstGeom>
        </p:spPr>
        <p:txBody>
          <a:bodyPr wrap="none">
            <a:spAutoFit/>
          </a:bodyPr>
          <a:lstStyle/>
          <a:p>
            <a:r>
              <a:rPr lang="en-US" sz="1600" dirty="0">
                <a:solidFill>
                  <a:srgbClr val="FF0000"/>
                </a:solidFill>
                <a:latin typeface="Californian FB" panose="0207040306080B030204" pitchFamily="18" charset="0"/>
              </a:rPr>
              <a:t>(-6, -1) </a:t>
            </a:r>
            <a:r>
              <a:rPr lang="en-US" sz="5400" b="1" dirty="0">
                <a:solidFill>
                  <a:srgbClr val="FF0000"/>
                </a:solidFill>
                <a:latin typeface="Californian FB" panose="0207040306080B030204" pitchFamily="18" charset="0"/>
              </a:rPr>
              <a:t>.</a:t>
            </a:r>
            <a:r>
              <a:rPr lang="en-US" dirty="0">
                <a:solidFill>
                  <a:srgbClr val="FF0000"/>
                </a:solidFill>
                <a:latin typeface="Californian FB" panose="0207040306080B030204" pitchFamily="18" charset="0"/>
              </a:rPr>
              <a:t> </a:t>
            </a:r>
            <a:endParaRPr lang="en-US" dirty="0"/>
          </a:p>
        </p:txBody>
      </p:sp>
      <p:sp>
        <p:nvSpPr>
          <p:cNvPr id="48" name="Rectangle 47">
            <a:extLst>
              <a:ext uri="{FF2B5EF4-FFF2-40B4-BE49-F238E27FC236}">
                <a16:creationId xmlns:a16="http://schemas.microsoft.com/office/drawing/2014/main" id="{8507299E-5DAA-4885-AA80-14D9765C71CE}"/>
              </a:ext>
            </a:extLst>
          </p:cNvPr>
          <p:cNvSpPr/>
          <p:nvPr/>
        </p:nvSpPr>
        <p:spPr>
          <a:xfrm>
            <a:off x="5695250" y="4841757"/>
            <a:ext cx="1050288" cy="923330"/>
          </a:xfrm>
          <a:prstGeom prst="rect">
            <a:avLst/>
          </a:prstGeom>
        </p:spPr>
        <p:txBody>
          <a:bodyPr wrap="none">
            <a:spAutoFit/>
          </a:bodyPr>
          <a:lstStyle/>
          <a:p>
            <a:r>
              <a:rPr lang="en-US" sz="5400" b="1" dirty="0">
                <a:solidFill>
                  <a:srgbClr val="FF0000"/>
                </a:solidFill>
                <a:latin typeface="Californian FB" panose="0207040306080B030204" pitchFamily="18" charset="0"/>
              </a:rPr>
              <a:t>.</a:t>
            </a:r>
            <a:r>
              <a:rPr lang="en-US" dirty="0">
                <a:solidFill>
                  <a:srgbClr val="FF0000"/>
                </a:solidFill>
                <a:latin typeface="Californian FB" panose="0207040306080B030204" pitchFamily="18" charset="0"/>
              </a:rPr>
              <a:t> (-3, -4)</a:t>
            </a:r>
            <a:endParaRPr lang="en-US" dirty="0"/>
          </a:p>
        </p:txBody>
      </p:sp>
      <p:sp>
        <p:nvSpPr>
          <p:cNvPr id="49" name="Rectangle 48">
            <a:extLst>
              <a:ext uri="{FF2B5EF4-FFF2-40B4-BE49-F238E27FC236}">
                <a16:creationId xmlns:a16="http://schemas.microsoft.com/office/drawing/2014/main" id="{7ECC0BA8-57E1-4364-B6CB-4ACE04EB6ABB}"/>
              </a:ext>
            </a:extLst>
          </p:cNvPr>
          <p:cNvSpPr/>
          <p:nvPr/>
        </p:nvSpPr>
        <p:spPr>
          <a:xfrm>
            <a:off x="5935181" y="4223953"/>
            <a:ext cx="1016625" cy="923330"/>
          </a:xfrm>
          <a:prstGeom prst="rect">
            <a:avLst/>
          </a:prstGeom>
        </p:spPr>
        <p:txBody>
          <a:bodyPr wrap="none">
            <a:spAutoFit/>
          </a:bodyPr>
          <a:lstStyle/>
          <a:p>
            <a:r>
              <a:rPr lang="en-US" sz="5400" b="1" dirty="0">
                <a:solidFill>
                  <a:srgbClr val="FF0000"/>
                </a:solidFill>
                <a:latin typeface="Californian FB" panose="0207040306080B030204" pitchFamily="18" charset="0"/>
              </a:rPr>
              <a:t>.</a:t>
            </a:r>
            <a:r>
              <a:rPr lang="en-US" dirty="0">
                <a:solidFill>
                  <a:srgbClr val="FF0000"/>
                </a:solidFill>
                <a:latin typeface="Californian FB" panose="0207040306080B030204" pitchFamily="18" charset="0"/>
              </a:rPr>
              <a:t> (-2, -1)</a:t>
            </a:r>
            <a:endParaRPr lang="en-US" dirty="0"/>
          </a:p>
        </p:txBody>
      </p:sp>
      <p:pic>
        <p:nvPicPr>
          <p:cNvPr id="50" name="Picture 4" descr="Image result for parabola png">
            <a:extLst>
              <a:ext uri="{FF2B5EF4-FFF2-40B4-BE49-F238E27FC236}">
                <a16:creationId xmlns:a16="http://schemas.microsoft.com/office/drawing/2014/main" id="{DDAE6931-F524-44FC-9DC0-9880EE334E4E}"/>
              </a:ext>
            </a:extLst>
          </p:cNvPr>
          <p:cNvPicPr>
            <a:picLocks noChangeAspect="1" noChangeArrowheads="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5153" y="2563010"/>
            <a:ext cx="1920034" cy="314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76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3">
                                            <p:txEl>
                                              <p:pRg st="0" end="0"/>
                                            </p:txEl>
                                          </p:spTgt>
                                        </p:tgtEl>
                                        <p:attrNameLst>
                                          <p:attrName>style.visibility</p:attrName>
                                        </p:attrNameLst>
                                      </p:cBhvr>
                                      <p:to>
                                        <p:strVal val="visible"/>
                                      </p:to>
                                    </p:set>
                                    <p:animEffect transition="in" filter="fade">
                                      <p:cBhvr>
                                        <p:cTn id="62" dur="500"/>
                                        <p:tgtEl>
                                          <p:spTgt spid="4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5" grpId="0"/>
      <p:bldP spid="36" grpId="0"/>
      <p:bldP spid="37" grpId="0"/>
      <p:bldP spid="38" grpId="0"/>
      <p:bldP spid="39" grpId="0"/>
      <p:bldP spid="40" grpId="0"/>
      <p:bldP spid="41" grpId="0"/>
      <p:bldP spid="42" grpId="0"/>
      <p:bldP spid="44" grpId="0"/>
      <p:bldP spid="7" grpId="0"/>
      <p:bldP spid="46" grpId="0"/>
      <p:bldP spid="47" grpId="0"/>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965E0779-EB1E-4CD3-A4BA-6391B6294A49}"/>
              </a:ext>
            </a:extLst>
          </p:cNvPr>
          <p:cNvSpPr/>
          <p:nvPr/>
        </p:nvSpPr>
        <p:spPr>
          <a:xfrm>
            <a:off x="-4763" y="228600"/>
            <a:ext cx="9005888"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sp>
        <p:nvSpPr>
          <p:cNvPr id="25" name="Rectangle 126">
            <a:extLst>
              <a:ext uri="{FF2B5EF4-FFF2-40B4-BE49-F238E27FC236}">
                <a16:creationId xmlns:a16="http://schemas.microsoft.com/office/drawing/2014/main" id="{9F838910-6EF5-4108-AA74-89119F9BF368}"/>
              </a:ext>
            </a:extLst>
          </p:cNvPr>
          <p:cNvSpPr/>
          <p:nvPr/>
        </p:nvSpPr>
        <p:spPr>
          <a:xfrm>
            <a:off x="-9526" y="127000"/>
            <a:ext cx="1838355" cy="222286"/>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Guided Practice</a:t>
            </a:r>
          </a:p>
        </p:txBody>
      </p:sp>
      <p:pic>
        <p:nvPicPr>
          <p:cNvPr id="11" name="Picture 10">
            <a:extLst>
              <a:ext uri="{FF2B5EF4-FFF2-40B4-BE49-F238E27FC236}">
                <a16:creationId xmlns:a16="http://schemas.microsoft.com/office/drawing/2014/main" id="{6147D2E0-165D-4BFF-8266-FCDE85C373A5}"/>
              </a:ext>
            </a:extLst>
          </p:cNvPr>
          <p:cNvPicPr>
            <a:picLocks noChangeAspect="1"/>
          </p:cNvPicPr>
          <p:nvPr/>
        </p:nvPicPr>
        <p:blipFill>
          <a:blip r:embed="rId3"/>
          <a:stretch>
            <a:fillRect/>
          </a:stretch>
        </p:blipFill>
        <p:spPr>
          <a:xfrm>
            <a:off x="365806" y="450886"/>
            <a:ext cx="4959843" cy="116776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F73B207F-744D-4CD4-B93E-6E517F6FCB22}"/>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2216723" y="514086"/>
            <a:ext cx="1920219" cy="314024"/>
          </a:xfrm>
          <a:prstGeom prst="rect">
            <a:avLst/>
          </a:prstGeom>
        </p:spPr>
      </p:pic>
      <p:grpSp>
        <p:nvGrpSpPr>
          <p:cNvPr id="16" name="Group 65">
            <a:extLst>
              <a:ext uri="{FF2B5EF4-FFF2-40B4-BE49-F238E27FC236}">
                <a16:creationId xmlns:a16="http://schemas.microsoft.com/office/drawing/2014/main" id="{33EB359B-B290-4563-B4A8-A057FA04AE74}"/>
              </a:ext>
            </a:extLst>
          </p:cNvPr>
          <p:cNvGrpSpPr>
            <a:grpSpLocks/>
          </p:cNvGrpSpPr>
          <p:nvPr/>
        </p:nvGrpSpPr>
        <p:grpSpPr bwMode="auto">
          <a:xfrm>
            <a:off x="91489" y="1723748"/>
            <a:ext cx="8686800" cy="39687"/>
            <a:chOff x="312862" y="969963"/>
            <a:chExt cx="8471606" cy="39687"/>
          </a:xfrm>
        </p:grpSpPr>
        <p:cxnSp>
          <p:nvCxnSpPr>
            <p:cNvPr id="17" name="Straight Connector 16">
              <a:extLst>
                <a:ext uri="{FF2B5EF4-FFF2-40B4-BE49-F238E27FC236}">
                  <a16:creationId xmlns:a16="http://schemas.microsoft.com/office/drawing/2014/main" id="{2E33E2D1-41E6-48EA-9C79-B23F1BB3179E}"/>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1E856A-27A0-4973-9D42-B5BCA1EC1A59}"/>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63">
            <a:extLst>
              <a:ext uri="{FF2B5EF4-FFF2-40B4-BE49-F238E27FC236}">
                <a16:creationId xmlns:a16="http://schemas.microsoft.com/office/drawing/2014/main" id="{632D3316-DD12-41AE-B84D-D30819AF49BF}"/>
              </a:ext>
            </a:extLst>
          </p:cNvPr>
          <p:cNvGrpSpPr>
            <a:grpSpLocks/>
          </p:cNvGrpSpPr>
          <p:nvPr/>
        </p:nvGrpSpPr>
        <p:grpSpPr bwMode="auto">
          <a:xfrm>
            <a:off x="5230160" y="292833"/>
            <a:ext cx="3096995" cy="1366528"/>
            <a:chOff x="6636303" y="947738"/>
            <a:chExt cx="2290212" cy="1367687"/>
          </a:xfrm>
        </p:grpSpPr>
        <p:sp>
          <p:nvSpPr>
            <p:cNvPr id="21" name="Rectangle 20">
              <a:extLst>
                <a:ext uri="{FF2B5EF4-FFF2-40B4-BE49-F238E27FC236}">
                  <a16:creationId xmlns:a16="http://schemas.microsoft.com/office/drawing/2014/main" id="{A87E32CF-3FE4-44E8-B570-216E652018D6}"/>
                </a:ext>
              </a:extLst>
            </p:cNvPr>
            <p:cNvSpPr/>
            <p:nvPr/>
          </p:nvSpPr>
          <p:spPr bwMode="auto">
            <a:xfrm>
              <a:off x="6636304" y="947738"/>
              <a:ext cx="2290211" cy="1367687"/>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301752" rIns="45720">
              <a:spAutoFit/>
            </a:bodyPr>
            <a:lstStyle/>
            <a:p>
              <a:pPr>
                <a:tabLst>
                  <a:tab pos="-57150" algn="l"/>
                </a:tabLst>
                <a:defRPr/>
              </a:pPr>
              <a:r>
                <a:rPr lang="en-US" sz="1050" dirty="0">
                  <a:solidFill>
                    <a:schemeClr val="tx1"/>
                  </a:solidFill>
                  <a:latin typeface="Verdana" pitchFamily="34" charset="0"/>
                </a:rPr>
                <a:t>How did I/you determine the </a:t>
              </a:r>
              <a:r>
                <a:rPr lang="en-US" sz="1050" i="1" dirty="0">
                  <a:solidFill>
                    <a:schemeClr val="tx1"/>
                  </a:solidFill>
                  <a:effectLst>
                    <a:outerShdw blurRad="38100" dist="38100" dir="2700000" algn="tl">
                      <a:srgbClr val="000000">
                        <a:alpha val="43137"/>
                      </a:srgbClr>
                    </a:outerShdw>
                  </a:effectLst>
                  <a:latin typeface="Verdana" pitchFamily="34" charset="0"/>
                </a:rPr>
                <a:t>direction</a:t>
              </a:r>
              <a:r>
                <a:rPr lang="en-US" sz="1050" dirty="0">
                  <a:solidFill>
                    <a:schemeClr val="tx1"/>
                  </a:solidFill>
                  <a:latin typeface="Verdana" pitchFamily="34" charset="0"/>
                </a:rPr>
                <a:t> of the parabola?</a:t>
              </a:r>
            </a:p>
            <a:p>
              <a:pPr>
                <a:tabLst>
                  <a:tab pos="-57150" algn="l"/>
                </a:tabLst>
                <a:defRPr/>
              </a:pPr>
              <a:r>
                <a:rPr lang="en-US" sz="1050" dirty="0">
                  <a:solidFill>
                    <a:schemeClr val="tx1"/>
                  </a:solidFill>
                  <a:latin typeface="Verdana" pitchFamily="34" charset="0"/>
                </a:rPr>
                <a:t>How did I/you determine the </a:t>
              </a:r>
              <a:r>
                <a:rPr lang="en-US" sz="1050" i="1" dirty="0">
                  <a:solidFill>
                    <a:schemeClr val="tx1"/>
                  </a:solidFill>
                  <a:effectLst>
                    <a:outerShdw blurRad="38100" dist="38100" dir="2700000" algn="tl">
                      <a:srgbClr val="000000">
                        <a:alpha val="43137"/>
                      </a:srgbClr>
                    </a:outerShdw>
                  </a:effectLst>
                  <a:latin typeface="Verdana" pitchFamily="34" charset="0"/>
                </a:rPr>
                <a:t>vertex</a:t>
              </a:r>
              <a:r>
                <a:rPr lang="en-US" sz="1050" dirty="0">
                  <a:solidFill>
                    <a:schemeClr val="tx1"/>
                  </a:solidFill>
                  <a:latin typeface="Verdana" pitchFamily="34" charset="0"/>
                </a:rPr>
                <a:t> of the parabola?</a:t>
              </a:r>
            </a:p>
            <a:p>
              <a:pPr>
                <a:tabLst>
                  <a:tab pos="-57150" algn="l"/>
                </a:tabLst>
                <a:defRPr/>
              </a:pPr>
              <a:r>
                <a:rPr lang="en-US" sz="1050" dirty="0">
                  <a:solidFill>
                    <a:schemeClr val="tx1"/>
                  </a:solidFill>
                  <a:latin typeface="Verdana" pitchFamily="34" charset="0"/>
                </a:rPr>
                <a:t>How did I/you identify the </a:t>
              </a:r>
              <a:r>
                <a:rPr lang="en-US" sz="1050" i="1" dirty="0">
                  <a:solidFill>
                    <a:schemeClr val="tx1"/>
                  </a:solidFill>
                  <a:effectLst>
                    <a:outerShdw blurRad="38100" dist="38100" dir="2700000" algn="tl">
                      <a:srgbClr val="000000">
                        <a:alpha val="43137"/>
                      </a:srgbClr>
                    </a:outerShdw>
                  </a:effectLst>
                  <a:latin typeface="Verdana" pitchFamily="34" charset="0"/>
                </a:rPr>
                <a:t>graph</a:t>
              </a:r>
              <a:r>
                <a:rPr lang="en-US" sz="1050" dirty="0">
                  <a:solidFill>
                    <a:schemeClr val="tx1"/>
                  </a:solidFill>
                  <a:latin typeface="Verdana" pitchFamily="34" charset="0"/>
                </a:rPr>
                <a:t> the parabola?</a:t>
              </a:r>
            </a:p>
          </p:txBody>
        </p:sp>
        <p:sp>
          <p:nvSpPr>
            <p:cNvPr id="22" name="Rectangle 21">
              <a:extLst>
                <a:ext uri="{FF2B5EF4-FFF2-40B4-BE49-F238E27FC236}">
                  <a16:creationId xmlns:a16="http://schemas.microsoft.com/office/drawing/2014/main" id="{5955F60B-9932-4707-88B3-EBF6E2C9614A}"/>
                </a:ext>
              </a:extLst>
            </p:cNvPr>
            <p:cNvSpPr/>
            <p:nvPr/>
          </p:nvSpPr>
          <p:spPr bwMode="auto">
            <a:xfrm>
              <a:off x="6636303" y="947738"/>
              <a:ext cx="2290211" cy="231972"/>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cs typeface="Arial" charset="0"/>
                </a:rPr>
                <a:t>CFU</a:t>
              </a:r>
            </a:p>
          </p:txBody>
        </p:sp>
        <p:sp>
          <p:nvSpPr>
            <p:cNvPr id="23" name="Oval 22">
              <a:extLst>
                <a:ext uri="{FF2B5EF4-FFF2-40B4-BE49-F238E27FC236}">
                  <a16:creationId xmlns:a16="http://schemas.microsoft.com/office/drawing/2014/main" id="{32C2C84B-6951-4F03-A4D8-E456A0A937FE}"/>
                </a:ext>
              </a:extLst>
            </p:cNvPr>
            <p:cNvSpPr/>
            <p:nvPr/>
          </p:nvSpPr>
          <p:spPr bwMode="auto">
            <a:xfrm>
              <a:off x="6700814" y="1283872"/>
              <a:ext cx="138345" cy="168192"/>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24" name="Oval 23">
              <a:extLst>
                <a:ext uri="{FF2B5EF4-FFF2-40B4-BE49-F238E27FC236}">
                  <a16:creationId xmlns:a16="http://schemas.microsoft.com/office/drawing/2014/main" id="{E84D57A4-8DF0-4CE4-B6F6-1C7E90525EF9}"/>
                </a:ext>
              </a:extLst>
            </p:cNvPr>
            <p:cNvSpPr/>
            <p:nvPr/>
          </p:nvSpPr>
          <p:spPr bwMode="auto">
            <a:xfrm>
              <a:off x="6700814" y="1599719"/>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26" name="Oval 25">
              <a:extLst>
                <a:ext uri="{FF2B5EF4-FFF2-40B4-BE49-F238E27FC236}">
                  <a16:creationId xmlns:a16="http://schemas.microsoft.com/office/drawing/2014/main" id="{190EE85E-D2C0-4D80-B8FA-3676C56F3E26}"/>
                </a:ext>
              </a:extLst>
            </p:cNvPr>
            <p:cNvSpPr/>
            <p:nvPr/>
          </p:nvSpPr>
          <p:spPr bwMode="auto">
            <a:xfrm>
              <a:off x="6703922" y="1915568"/>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3</a:t>
              </a:r>
            </a:p>
          </p:txBody>
        </p:sp>
      </p:grpSp>
      <p:sp>
        <p:nvSpPr>
          <p:cNvPr id="30" name="Rectangle 29">
            <a:extLst>
              <a:ext uri="{FF2B5EF4-FFF2-40B4-BE49-F238E27FC236}">
                <a16:creationId xmlns:a16="http://schemas.microsoft.com/office/drawing/2014/main" id="{D16197BA-E977-4B19-A59A-72DB668EEE0A}"/>
              </a:ext>
            </a:extLst>
          </p:cNvPr>
          <p:cNvSpPr/>
          <p:nvPr/>
        </p:nvSpPr>
        <p:spPr>
          <a:xfrm>
            <a:off x="126613" y="2123571"/>
            <a:ext cx="1541463" cy="369888"/>
          </a:xfrm>
          <a:prstGeom prst="rect">
            <a:avLst/>
          </a:prstGeom>
        </p:spPr>
        <p:txBody>
          <a:bodyPr wrap="none">
            <a:spAutoFit/>
          </a:bodyPr>
          <a:lstStyle/>
          <a:p>
            <a:pPr>
              <a:defRPr/>
            </a:pPr>
            <a:r>
              <a:rPr lang="en-US" altLang="en-US" b="1" dirty="0">
                <a:solidFill>
                  <a:srgbClr val="0070C0"/>
                </a:solidFill>
                <a:effectLst>
                  <a:outerShdw blurRad="38100" dist="38100" dir="2700000" algn="tl">
                    <a:srgbClr val="000000">
                      <a:alpha val="43137"/>
                    </a:srgbClr>
                  </a:outerShdw>
                </a:effectLst>
                <a:latin typeface="Californian FB" panose="0207040306080B030204" pitchFamily="18" charset="0"/>
              </a:rPr>
              <a:t>(a) </a:t>
            </a:r>
            <a:r>
              <a:rPr lang="en-US" altLang="en-US" b="1" u="sng" dirty="0">
                <a:latin typeface="Californian FB" panose="0207040306080B030204" pitchFamily="18" charset="0"/>
              </a:rPr>
              <a:t>Openness </a:t>
            </a:r>
            <a:endParaRPr lang="en-US" u="sng" dirty="0"/>
          </a:p>
        </p:txBody>
      </p:sp>
      <p:sp>
        <p:nvSpPr>
          <p:cNvPr id="31" name="Rectangle 30">
            <a:extLst>
              <a:ext uri="{FF2B5EF4-FFF2-40B4-BE49-F238E27FC236}">
                <a16:creationId xmlns:a16="http://schemas.microsoft.com/office/drawing/2014/main" id="{C5B1D3A0-FC75-451B-9673-B60FD5B5E1B7}"/>
              </a:ext>
            </a:extLst>
          </p:cNvPr>
          <p:cNvSpPr/>
          <p:nvPr/>
        </p:nvSpPr>
        <p:spPr>
          <a:xfrm>
            <a:off x="124865" y="3006259"/>
            <a:ext cx="226376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(c) </a:t>
            </a:r>
            <a:r>
              <a:rPr lang="en-US" altLang="en-US" b="1" u="sng" dirty="0">
                <a:latin typeface="Californian FB" panose="0207040306080B030204" pitchFamily="18" charset="0"/>
              </a:rPr>
              <a:t>Axis of symmetry</a:t>
            </a:r>
            <a:endParaRPr lang="en-US" u="sng" dirty="0"/>
          </a:p>
        </p:txBody>
      </p:sp>
      <p:sp>
        <p:nvSpPr>
          <p:cNvPr id="32" name="Rectangle 31">
            <a:extLst>
              <a:ext uri="{FF2B5EF4-FFF2-40B4-BE49-F238E27FC236}">
                <a16:creationId xmlns:a16="http://schemas.microsoft.com/office/drawing/2014/main" id="{38F2DB41-CBD3-434B-9F0C-09CBB80071D9}"/>
              </a:ext>
            </a:extLst>
          </p:cNvPr>
          <p:cNvSpPr/>
          <p:nvPr/>
        </p:nvSpPr>
        <p:spPr>
          <a:xfrm>
            <a:off x="126613" y="2554511"/>
            <a:ext cx="122822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(b) </a:t>
            </a:r>
            <a:r>
              <a:rPr lang="en-US" altLang="en-US" b="1" u="sng" dirty="0">
                <a:latin typeface="Californian FB" panose="0207040306080B030204" pitchFamily="18" charset="0"/>
              </a:rPr>
              <a:t>Vertex</a:t>
            </a:r>
            <a:endParaRPr lang="en-US" u="sng" dirty="0"/>
          </a:p>
        </p:txBody>
      </p:sp>
      <p:sp>
        <p:nvSpPr>
          <p:cNvPr id="33" name="Rectangle 32">
            <a:extLst>
              <a:ext uri="{FF2B5EF4-FFF2-40B4-BE49-F238E27FC236}">
                <a16:creationId xmlns:a16="http://schemas.microsoft.com/office/drawing/2014/main" id="{0F29F32A-3364-428E-9EA6-E20C3B95845A}"/>
              </a:ext>
            </a:extLst>
          </p:cNvPr>
          <p:cNvSpPr/>
          <p:nvPr/>
        </p:nvSpPr>
        <p:spPr>
          <a:xfrm>
            <a:off x="61266" y="3611878"/>
            <a:ext cx="1399742"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(d) T-Table</a:t>
            </a:r>
            <a:r>
              <a:rPr lang="en-US" altLang="en-US" b="1" u="sng" dirty="0">
                <a:latin typeface="Californian FB" panose="0207040306080B030204" pitchFamily="18" charset="0"/>
              </a:rPr>
              <a:t> </a:t>
            </a:r>
            <a:endParaRPr lang="en-US" u="sng" dirty="0"/>
          </a:p>
        </p:txBody>
      </p:sp>
      <p:pic>
        <p:nvPicPr>
          <p:cNvPr id="5" name="Picture 4">
            <a:extLst>
              <a:ext uri="{FF2B5EF4-FFF2-40B4-BE49-F238E27FC236}">
                <a16:creationId xmlns:a16="http://schemas.microsoft.com/office/drawing/2014/main" id="{40B9A8E4-867D-4BC7-802C-9B657A6D8C9F}"/>
              </a:ext>
            </a:extLst>
          </p:cNvPr>
          <p:cNvPicPr>
            <a:picLocks noChangeAspect="1"/>
          </p:cNvPicPr>
          <p:nvPr/>
        </p:nvPicPr>
        <p:blipFill>
          <a:blip r:embed="rId5"/>
          <a:stretch>
            <a:fillRect/>
          </a:stretch>
        </p:blipFill>
        <p:spPr>
          <a:xfrm>
            <a:off x="1606963" y="3482410"/>
            <a:ext cx="2193980" cy="3238394"/>
          </a:xfrm>
          <a:prstGeom prst="rect">
            <a:avLst/>
          </a:prstGeom>
          <a:ln>
            <a:noFill/>
          </a:ln>
          <a:effectLst>
            <a:outerShdw blurRad="292100" dist="139700" dir="2700000" algn="tl" rotWithShape="0">
              <a:srgbClr val="333333">
                <a:alpha val="65000"/>
              </a:srgbClr>
            </a:outerShdw>
          </a:effectLst>
        </p:spPr>
      </p:pic>
      <p:pic>
        <p:nvPicPr>
          <p:cNvPr id="45" name="Picture 47">
            <a:extLst>
              <a:ext uri="{FF2B5EF4-FFF2-40B4-BE49-F238E27FC236}">
                <a16:creationId xmlns:a16="http://schemas.microsoft.com/office/drawing/2014/main" id="{7D8BF1C8-9E52-4C2F-BA54-210C93E16A0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19078" y="2608773"/>
            <a:ext cx="4916963" cy="415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1" name="Text Box 12">
                <a:extLst>
                  <a:ext uri="{FF2B5EF4-FFF2-40B4-BE49-F238E27FC236}">
                    <a16:creationId xmlns:a16="http://schemas.microsoft.com/office/drawing/2014/main" id="{B08E0DB7-05EA-489F-9013-D5CF234E7C8B}"/>
                  </a:ext>
                </a:extLst>
              </p:cNvPr>
              <p:cNvSpPr txBox="1">
                <a:spLocks noChangeArrowheads="1"/>
              </p:cNvSpPr>
              <p:nvPr/>
            </p:nvSpPr>
            <p:spPr bwMode="auto">
              <a:xfrm>
                <a:off x="2736305" y="1748723"/>
                <a:ext cx="3738716" cy="470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dirty="0"/>
                  <a:t>Graph: </a:t>
                </a:r>
                <a14:m>
                  <m:oMath xmlns:m="http://schemas.openxmlformats.org/officeDocument/2006/math">
                    <m:r>
                      <a:rPr lang="en-US" altLang="en-US" sz="2400" b="1" i="1" smtClean="0">
                        <a:latin typeface="Cambria Math" panose="02040503050406030204" pitchFamily="18" charset="0"/>
                      </a:rPr>
                      <m:t>𝒇</m:t>
                    </m:r>
                    <m:d>
                      <m:dPr>
                        <m:ctrlPr>
                          <a:rPr lang="en-US" altLang="en-US" sz="2400" b="1" i="1" smtClean="0">
                            <a:latin typeface="Cambria Math" panose="02040503050406030204" pitchFamily="18" charset="0"/>
                          </a:rPr>
                        </m:ctrlPr>
                      </m:dPr>
                      <m:e>
                        <m:r>
                          <a:rPr lang="en-US" altLang="en-US" sz="2400" b="1" i="1" smtClean="0">
                            <a:latin typeface="Cambria Math" panose="02040503050406030204" pitchFamily="18" charset="0"/>
                          </a:rPr>
                          <m:t>𝒙</m:t>
                        </m:r>
                      </m:e>
                    </m:d>
                    <m:r>
                      <a:rPr lang="en-US" altLang="en-US" sz="2400" b="1" i="1" smtClean="0">
                        <a:latin typeface="Cambria Math" panose="02040503050406030204" pitchFamily="18" charset="0"/>
                      </a:rPr>
                      <m:t>=</m:t>
                    </m:r>
                    <m:sSup>
                      <m:sSupPr>
                        <m:ctrlPr>
                          <a:rPr lang="en-US" altLang="en-US" sz="2400" b="1" i="1" smtClean="0">
                            <a:latin typeface="Cambria Math" panose="02040503050406030204" pitchFamily="18" charset="0"/>
                          </a:rPr>
                        </m:ctrlPr>
                      </m:sSupPr>
                      <m:e>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𝒙</m:t>
                        </m:r>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𝟒</m:t>
                        </m:r>
                        <m:r>
                          <a:rPr lang="en-US" altLang="en-US" sz="2400" b="1" i="1" smtClean="0">
                            <a:latin typeface="Cambria Math" panose="02040503050406030204" pitchFamily="18" charset="0"/>
                          </a:rPr>
                          <m:t>)</m:t>
                        </m:r>
                      </m:e>
                      <m:sup>
                        <m:r>
                          <a:rPr lang="en-US" altLang="en-US" sz="2400" b="1" i="1" smtClean="0">
                            <a:latin typeface="Cambria Math" panose="02040503050406030204" pitchFamily="18" charset="0"/>
                          </a:rPr>
                          <m:t>𝟐</m:t>
                        </m:r>
                      </m:sup>
                    </m:sSup>
                    <m:r>
                      <a:rPr lang="en-US" altLang="en-US" sz="2400" b="1" i="1" smtClean="0">
                        <a:latin typeface="Cambria Math" panose="02040503050406030204" pitchFamily="18" charset="0"/>
                      </a:rPr>
                      <m:t>+ </m:t>
                    </m:r>
                    <m:r>
                      <a:rPr lang="en-US" altLang="en-US" sz="2400" b="1" i="1" smtClean="0">
                        <a:latin typeface="Cambria Math" panose="02040503050406030204" pitchFamily="18" charset="0"/>
                      </a:rPr>
                      <m:t>𝟓</m:t>
                    </m:r>
                  </m:oMath>
                </a14:m>
                <a:endParaRPr lang="en-US" altLang="en-US" sz="2400" b="1" dirty="0">
                  <a:latin typeface="Verdana" panose="020B0604030504040204" pitchFamily="34" charset="0"/>
                </a:endParaRPr>
              </a:p>
            </p:txBody>
          </p:sp>
        </mc:Choice>
        <mc:Fallback xmlns="">
          <p:sp>
            <p:nvSpPr>
              <p:cNvPr id="51" name="Text Box 12">
                <a:extLst>
                  <a:ext uri="{FF2B5EF4-FFF2-40B4-BE49-F238E27FC236}">
                    <a16:creationId xmlns:a16="http://schemas.microsoft.com/office/drawing/2014/main" id="{B08E0DB7-05EA-489F-9013-D5CF234E7C8B}"/>
                  </a:ext>
                </a:extLst>
              </p:cNvPr>
              <p:cNvSpPr txBox="1">
                <a:spLocks noRot="1" noChangeAspect="1" noMove="1" noResize="1" noEditPoints="1" noAdjustHandles="1" noChangeArrowheads="1" noChangeShapeType="1" noTextEdit="1"/>
              </p:cNvSpPr>
              <p:nvPr/>
            </p:nvSpPr>
            <p:spPr bwMode="auto">
              <a:xfrm>
                <a:off x="2736305" y="1748723"/>
                <a:ext cx="3738716" cy="470000"/>
              </a:xfrm>
              <a:prstGeom prst="rect">
                <a:avLst/>
              </a:prstGeom>
              <a:blipFill>
                <a:blip r:embed="rId7"/>
                <a:stretch>
                  <a:fillRect l="-2610" t="-7792" b="-298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55242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965E0779-EB1E-4CD3-A4BA-6391B6294A49}"/>
              </a:ext>
            </a:extLst>
          </p:cNvPr>
          <p:cNvSpPr/>
          <p:nvPr/>
        </p:nvSpPr>
        <p:spPr>
          <a:xfrm>
            <a:off x="-4763" y="228600"/>
            <a:ext cx="9005888"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sp>
        <p:nvSpPr>
          <p:cNvPr id="25" name="Rectangle 126">
            <a:extLst>
              <a:ext uri="{FF2B5EF4-FFF2-40B4-BE49-F238E27FC236}">
                <a16:creationId xmlns:a16="http://schemas.microsoft.com/office/drawing/2014/main" id="{9F838910-6EF5-4108-AA74-89119F9BF368}"/>
              </a:ext>
            </a:extLst>
          </p:cNvPr>
          <p:cNvSpPr/>
          <p:nvPr/>
        </p:nvSpPr>
        <p:spPr>
          <a:xfrm>
            <a:off x="-9526" y="127000"/>
            <a:ext cx="1838355" cy="222286"/>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Homework</a:t>
            </a:r>
          </a:p>
        </p:txBody>
      </p:sp>
      <p:pic>
        <p:nvPicPr>
          <p:cNvPr id="11" name="Picture 10">
            <a:extLst>
              <a:ext uri="{FF2B5EF4-FFF2-40B4-BE49-F238E27FC236}">
                <a16:creationId xmlns:a16="http://schemas.microsoft.com/office/drawing/2014/main" id="{6147D2E0-165D-4BFF-8266-FCDE85C373A5}"/>
              </a:ext>
            </a:extLst>
          </p:cNvPr>
          <p:cNvPicPr>
            <a:picLocks noChangeAspect="1"/>
          </p:cNvPicPr>
          <p:nvPr/>
        </p:nvPicPr>
        <p:blipFill>
          <a:blip r:embed="rId3"/>
          <a:stretch>
            <a:fillRect/>
          </a:stretch>
        </p:blipFill>
        <p:spPr>
          <a:xfrm>
            <a:off x="365806" y="450886"/>
            <a:ext cx="4959843" cy="116776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F73B207F-744D-4CD4-B93E-6E517F6FCB22}"/>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2216723" y="514086"/>
            <a:ext cx="1920219" cy="314024"/>
          </a:xfrm>
          <a:prstGeom prst="rect">
            <a:avLst/>
          </a:prstGeom>
        </p:spPr>
      </p:pic>
      <p:grpSp>
        <p:nvGrpSpPr>
          <p:cNvPr id="16" name="Group 65">
            <a:extLst>
              <a:ext uri="{FF2B5EF4-FFF2-40B4-BE49-F238E27FC236}">
                <a16:creationId xmlns:a16="http://schemas.microsoft.com/office/drawing/2014/main" id="{33EB359B-B290-4563-B4A8-A057FA04AE74}"/>
              </a:ext>
            </a:extLst>
          </p:cNvPr>
          <p:cNvGrpSpPr>
            <a:grpSpLocks/>
          </p:cNvGrpSpPr>
          <p:nvPr/>
        </p:nvGrpSpPr>
        <p:grpSpPr bwMode="auto">
          <a:xfrm>
            <a:off x="91489" y="1723748"/>
            <a:ext cx="8686800" cy="39687"/>
            <a:chOff x="312862" y="969963"/>
            <a:chExt cx="8471606" cy="39687"/>
          </a:xfrm>
        </p:grpSpPr>
        <p:cxnSp>
          <p:nvCxnSpPr>
            <p:cNvPr id="17" name="Straight Connector 16">
              <a:extLst>
                <a:ext uri="{FF2B5EF4-FFF2-40B4-BE49-F238E27FC236}">
                  <a16:creationId xmlns:a16="http://schemas.microsoft.com/office/drawing/2014/main" id="{2E33E2D1-41E6-48EA-9C79-B23F1BB3179E}"/>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1E856A-27A0-4973-9D42-B5BCA1EC1A59}"/>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63">
            <a:extLst>
              <a:ext uri="{FF2B5EF4-FFF2-40B4-BE49-F238E27FC236}">
                <a16:creationId xmlns:a16="http://schemas.microsoft.com/office/drawing/2014/main" id="{632D3316-DD12-41AE-B84D-D30819AF49BF}"/>
              </a:ext>
            </a:extLst>
          </p:cNvPr>
          <p:cNvGrpSpPr>
            <a:grpSpLocks/>
          </p:cNvGrpSpPr>
          <p:nvPr/>
        </p:nvGrpSpPr>
        <p:grpSpPr bwMode="auto">
          <a:xfrm>
            <a:off x="5230160" y="292833"/>
            <a:ext cx="3096995" cy="1366528"/>
            <a:chOff x="6636303" y="947738"/>
            <a:chExt cx="2290212" cy="1367687"/>
          </a:xfrm>
        </p:grpSpPr>
        <p:sp>
          <p:nvSpPr>
            <p:cNvPr id="21" name="Rectangle 20">
              <a:extLst>
                <a:ext uri="{FF2B5EF4-FFF2-40B4-BE49-F238E27FC236}">
                  <a16:creationId xmlns:a16="http://schemas.microsoft.com/office/drawing/2014/main" id="{A87E32CF-3FE4-44E8-B570-216E652018D6}"/>
                </a:ext>
              </a:extLst>
            </p:cNvPr>
            <p:cNvSpPr/>
            <p:nvPr/>
          </p:nvSpPr>
          <p:spPr bwMode="auto">
            <a:xfrm>
              <a:off x="6636304" y="947738"/>
              <a:ext cx="2290211" cy="1367687"/>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301752" rIns="45720">
              <a:spAutoFit/>
            </a:bodyPr>
            <a:lstStyle/>
            <a:p>
              <a:pPr>
                <a:tabLst>
                  <a:tab pos="-57150" algn="l"/>
                </a:tabLst>
                <a:defRPr/>
              </a:pPr>
              <a:r>
                <a:rPr lang="en-US" sz="1050" dirty="0">
                  <a:solidFill>
                    <a:schemeClr val="tx1"/>
                  </a:solidFill>
                  <a:latin typeface="Verdana" pitchFamily="34" charset="0"/>
                </a:rPr>
                <a:t>How did I/you determine the </a:t>
              </a:r>
              <a:r>
                <a:rPr lang="en-US" sz="1050" i="1" dirty="0">
                  <a:solidFill>
                    <a:schemeClr val="tx1"/>
                  </a:solidFill>
                  <a:effectLst>
                    <a:outerShdw blurRad="38100" dist="38100" dir="2700000" algn="tl">
                      <a:srgbClr val="000000">
                        <a:alpha val="43137"/>
                      </a:srgbClr>
                    </a:outerShdw>
                  </a:effectLst>
                  <a:latin typeface="Verdana" pitchFamily="34" charset="0"/>
                </a:rPr>
                <a:t>direction</a:t>
              </a:r>
              <a:r>
                <a:rPr lang="en-US" sz="1050" dirty="0">
                  <a:solidFill>
                    <a:schemeClr val="tx1"/>
                  </a:solidFill>
                  <a:latin typeface="Verdana" pitchFamily="34" charset="0"/>
                </a:rPr>
                <a:t> of the parabola?</a:t>
              </a:r>
            </a:p>
            <a:p>
              <a:pPr>
                <a:tabLst>
                  <a:tab pos="-57150" algn="l"/>
                </a:tabLst>
                <a:defRPr/>
              </a:pPr>
              <a:r>
                <a:rPr lang="en-US" sz="1050" dirty="0">
                  <a:solidFill>
                    <a:schemeClr val="tx1"/>
                  </a:solidFill>
                  <a:latin typeface="Verdana" pitchFamily="34" charset="0"/>
                </a:rPr>
                <a:t>How did I/you determine the </a:t>
              </a:r>
              <a:r>
                <a:rPr lang="en-US" sz="1050" i="1" dirty="0">
                  <a:solidFill>
                    <a:schemeClr val="tx1"/>
                  </a:solidFill>
                  <a:effectLst>
                    <a:outerShdw blurRad="38100" dist="38100" dir="2700000" algn="tl">
                      <a:srgbClr val="000000">
                        <a:alpha val="43137"/>
                      </a:srgbClr>
                    </a:outerShdw>
                  </a:effectLst>
                  <a:latin typeface="Verdana" pitchFamily="34" charset="0"/>
                </a:rPr>
                <a:t>vertex</a:t>
              </a:r>
              <a:r>
                <a:rPr lang="en-US" sz="1050" dirty="0">
                  <a:solidFill>
                    <a:schemeClr val="tx1"/>
                  </a:solidFill>
                  <a:latin typeface="Verdana" pitchFamily="34" charset="0"/>
                </a:rPr>
                <a:t> of the parabola?</a:t>
              </a:r>
            </a:p>
            <a:p>
              <a:pPr>
                <a:tabLst>
                  <a:tab pos="-57150" algn="l"/>
                </a:tabLst>
                <a:defRPr/>
              </a:pPr>
              <a:r>
                <a:rPr lang="en-US" sz="1050" dirty="0">
                  <a:solidFill>
                    <a:schemeClr val="tx1"/>
                  </a:solidFill>
                  <a:latin typeface="Verdana" pitchFamily="34" charset="0"/>
                </a:rPr>
                <a:t>How did I/you identify the </a:t>
              </a:r>
              <a:r>
                <a:rPr lang="en-US" sz="1050" i="1" dirty="0">
                  <a:solidFill>
                    <a:schemeClr val="tx1"/>
                  </a:solidFill>
                  <a:effectLst>
                    <a:outerShdw blurRad="38100" dist="38100" dir="2700000" algn="tl">
                      <a:srgbClr val="000000">
                        <a:alpha val="43137"/>
                      </a:srgbClr>
                    </a:outerShdw>
                  </a:effectLst>
                  <a:latin typeface="Verdana" pitchFamily="34" charset="0"/>
                </a:rPr>
                <a:t>graph</a:t>
              </a:r>
              <a:r>
                <a:rPr lang="en-US" sz="1050" dirty="0">
                  <a:solidFill>
                    <a:schemeClr val="tx1"/>
                  </a:solidFill>
                  <a:latin typeface="Verdana" pitchFamily="34" charset="0"/>
                </a:rPr>
                <a:t> the parabola?</a:t>
              </a:r>
            </a:p>
          </p:txBody>
        </p:sp>
        <p:sp>
          <p:nvSpPr>
            <p:cNvPr id="22" name="Rectangle 21">
              <a:extLst>
                <a:ext uri="{FF2B5EF4-FFF2-40B4-BE49-F238E27FC236}">
                  <a16:creationId xmlns:a16="http://schemas.microsoft.com/office/drawing/2014/main" id="{5955F60B-9932-4707-88B3-EBF6E2C9614A}"/>
                </a:ext>
              </a:extLst>
            </p:cNvPr>
            <p:cNvSpPr/>
            <p:nvPr/>
          </p:nvSpPr>
          <p:spPr bwMode="auto">
            <a:xfrm>
              <a:off x="6636303" y="947738"/>
              <a:ext cx="2290211" cy="231972"/>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cs typeface="Arial" charset="0"/>
                </a:rPr>
                <a:t>CFU</a:t>
              </a:r>
            </a:p>
          </p:txBody>
        </p:sp>
        <p:sp>
          <p:nvSpPr>
            <p:cNvPr id="23" name="Oval 22">
              <a:extLst>
                <a:ext uri="{FF2B5EF4-FFF2-40B4-BE49-F238E27FC236}">
                  <a16:creationId xmlns:a16="http://schemas.microsoft.com/office/drawing/2014/main" id="{32C2C84B-6951-4F03-A4D8-E456A0A937FE}"/>
                </a:ext>
              </a:extLst>
            </p:cNvPr>
            <p:cNvSpPr/>
            <p:nvPr/>
          </p:nvSpPr>
          <p:spPr bwMode="auto">
            <a:xfrm>
              <a:off x="6700814" y="1283872"/>
              <a:ext cx="138345" cy="168192"/>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24" name="Oval 23">
              <a:extLst>
                <a:ext uri="{FF2B5EF4-FFF2-40B4-BE49-F238E27FC236}">
                  <a16:creationId xmlns:a16="http://schemas.microsoft.com/office/drawing/2014/main" id="{E84D57A4-8DF0-4CE4-B6F6-1C7E90525EF9}"/>
                </a:ext>
              </a:extLst>
            </p:cNvPr>
            <p:cNvSpPr/>
            <p:nvPr/>
          </p:nvSpPr>
          <p:spPr bwMode="auto">
            <a:xfrm>
              <a:off x="6700814" y="1599719"/>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26" name="Oval 25">
              <a:extLst>
                <a:ext uri="{FF2B5EF4-FFF2-40B4-BE49-F238E27FC236}">
                  <a16:creationId xmlns:a16="http://schemas.microsoft.com/office/drawing/2014/main" id="{190EE85E-D2C0-4D80-B8FA-3676C56F3E26}"/>
                </a:ext>
              </a:extLst>
            </p:cNvPr>
            <p:cNvSpPr/>
            <p:nvPr/>
          </p:nvSpPr>
          <p:spPr bwMode="auto">
            <a:xfrm>
              <a:off x="6703922" y="1915568"/>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3</a:t>
              </a:r>
            </a:p>
          </p:txBody>
        </p:sp>
      </p:grpSp>
      <p:sp>
        <p:nvSpPr>
          <p:cNvPr id="30" name="Rectangle 29">
            <a:extLst>
              <a:ext uri="{FF2B5EF4-FFF2-40B4-BE49-F238E27FC236}">
                <a16:creationId xmlns:a16="http://schemas.microsoft.com/office/drawing/2014/main" id="{D16197BA-E977-4B19-A59A-72DB668EEE0A}"/>
              </a:ext>
            </a:extLst>
          </p:cNvPr>
          <p:cNvSpPr/>
          <p:nvPr/>
        </p:nvSpPr>
        <p:spPr>
          <a:xfrm>
            <a:off x="126613" y="2123571"/>
            <a:ext cx="1541463" cy="369888"/>
          </a:xfrm>
          <a:prstGeom prst="rect">
            <a:avLst/>
          </a:prstGeom>
        </p:spPr>
        <p:txBody>
          <a:bodyPr wrap="none">
            <a:spAutoFit/>
          </a:bodyPr>
          <a:lstStyle/>
          <a:p>
            <a:pPr>
              <a:defRPr/>
            </a:pPr>
            <a:r>
              <a:rPr lang="en-US" altLang="en-US" b="1" dirty="0">
                <a:solidFill>
                  <a:srgbClr val="0070C0"/>
                </a:solidFill>
                <a:effectLst>
                  <a:outerShdw blurRad="38100" dist="38100" dir="2700000" algn="tl">
                    <a:srgbClr val="000000">
                      <a:alpha val="43137"/>
                    </a:srgbClr>
                  </a:outerShdw>
                </a:effectLst>
                <a:latin typeface="Californian FB" panose="0207040306080B030204" pitchFamily="18" charset="0"/>
              </a:rPr>
              <a:t>(a) </a:t>
            </a:r>
            <a:r>
              <a:rPr lang="en-US" altLang="en-US" b="1" u="sng" dirty="0">
                <a:latin typeface="Californian FB" panose="0207040306080B030204" pitchFamily="18" charset="0"/>
              </a:rPr>
              <a:t>Openness </a:t>
            </a:r>
            <a:endParaRPr lang="en-US" u="sng" dirty="0"/>
          </a:p>
        </p:txBody>
      </p:sp>
      <p:sp>
        <p:nvSpPr>
          <p:cNvPr id="31" name="Rectangle 30">
            <a:extLst>
              <a:ext uri="{FF2B5EF4-FFF2-40B4-BE49-F238E27FC236}">
                <a16:creationId xmlns:a16="http://schemas.microsoft.com/office/drawing/2014/main" id="{C5B1D3A0-FC75-451B-9673-B60FD5B5E1B7}"/>
              </a:ext>
            </a:extLst>
          </p:cNvPr>
          <p:cNvSpPr/>
          <p:nvPr/>
        </p:nvSpPr>
        <p:spPr>
          <a:xfrm>
            <a:off x="124865" y="3006259"/>
            <a:ext cx="226376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(c) </a:t>
            </a:r>
            <a:r>
              <a:rPr lang="en-US" altLang="en-US" b="1" u="sng" dirty="0">
                <a:latin typeface="Californian FB" panose="0207040306080B030204" pitchFamily="18" charset="0"/>
              </a:rPr>
              <a:t>Axis of symmetry</a:t>
            </a:r>
            <a:endParaRPr lang="en-US" u="sng" dirty="0"/>
          </a:p>
        </p:txBody>
      </p:sp>
      <p:sp>
        <p:nvSpPr>
          <p:cNvPr id="32" name="Rectangle 31">
            <a:extLst>
              <a:ext uri="{FF2B5EF4-FFF2-40B4-BE49-F238E27FC236}">
                <a16:creationId xmlns:a16="http://schemas.microsoft.com/office/drawing/2014/main" id="{38F2DB41-CBD3-434B-9F0C-09CBB80071D9}"/>
              </a:ext>
            </a:extLst>
          </p:cNvPr>
          <p:cNvSpPr/>
          <p:nvPr/>
        </p:nvSpPr>
        <p:spPr>
          <a:xfrm>
            <a:off x="126613" y="2554511"/>
            <a:ext cx="122822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(b) </a:t>
            </a:r>
            <a:r>
              <a:rPr lang="en-US" altLang="en-US" b="1" u="sng" dirty="0">
                <a:latin typeface="Californian FB" panose="0207040306080B030204" pitchFamily="18" charset="0"/>
              </a:rPr>
              <a:t>Vertex</a:t>
            </a:r>
            <a:endParaRPr lang="en-US" u="sng" dirty="0"/>
          </a:p>
        </p:txBody>
      </p:sp>
      <p:sp>
        <p:nvSpPr>
          <p:cNvPr id="33" name="Rectangle 32">
            <a:extLst>
              <a:ext uri="{FF2B5EF4-FFF2-40B4-BE49-F238E27FC236}">
                <a16:creationId xmlns:a16="http://schemas.microsoft.com/office/drawing/2014/main" id="{0F29F32A-3364-428E-9EA6-E20C3B95845A}"/>
              </a:ext>
            </a:extLst>
          </p:cNvPr>
          <p:cNvSpPr/>
          <p:nvPr/>
        </p:nvSpPr>
        <p:spPr>
          <a:xfrm>
            <a:off x="61266" y="3611878"/>
            <a:ext cx="1399742"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(d) T-Table</a:t>
            </a:r>
            <a:r>
              <a:rPr lang="en-US" altLang="en-US" b="1" u="sng" dirty="0">
                <a:latin typeface="Californian FB" panose="0207040306080B030204" pitchFamily="18" charset="0"/>
              </a:rPr>
              <a:t> </a:t>
            </a:r>
            <a:endParaRPr lang="en-US" u="sng" dirty="0"/>
          </a:p>
        </p:txBody>
      </p:sp>
      <p:pic>
        <p:nvPicPr>
          <p:cNvPr id="5" name="Picture 4">
            <a:extLst>
              <a:ext uri="{FF2B5EF4-FFF2-40B4-BE49-F238E27FC236}">
                <a16:creationId xmlns:a16="http://schemas.microsoft.com/office/drawing/2014/main" id="{40B9A8E4-867D-4BC7-802C-9B657A6D8C9F}"/>
              </a:ext>
            </a:extLst>
          </p:cNvPr>
          <p:cNvPicPr>
            <a:picLocks noChangeAspect="1"/>
          </p:cNvPicPr>
          <p:nvPr/>
        </p:nvPicPr>
        <p:blipFill>
          <a:blip r:embed="rId5"/>
          <a:stretch>
            <a:fillRect/>
          </a:stretch>
        </p:blipFill>
        <p:spPr>
          <a:xfrm>
            <a:off x="1606963" y="3482410"/>
            <a:ext cx="2193980" cy="3238394"/>
          </a:xfrm>
          <a:prstGeom prst="rect">
            <a:avLst/>
          </a:prstGeom>
          <a:ln>
            <a:noFill/>
          </a:ln>
          <a:effectLst>
            <a:outerShdw blurRad="292100" dist="139700" dir="2700000" algn="tl" rotWithShape="0">
              <a:srgbClr val="333333">
                <a:alpha val="65000"/>
              </a:srgbClr>
            </a:outerShdw>
          </a:effectLst>
        </p:spPr>
      </p:pic>
      <p:pic>
        <p:nvPicPr>
          <p:cNvPr id="45" name="Picture 47">
            <a:extLst>
              <a:ext uri="{FF2B5EF4-FFF2-40B4-BE49-F238E27FC236}">
                <a16:creationId xmlns:a16="http://schemas.microsoft.com/office/drawing/2014/main" id="{7D8BF1C8-9E52-4C2F-BA54-210C93E16A0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19078" y="2608773"/>
            <a:ext cx="4916963" cy="415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a:extLst>
              <a:ext uri="{FF2B5EF4-FFF2-40B4-BE49-F238E27FC236}">
                <a16:creationId xmlns:a16="http://schemas.microsoft.com/office/drawing/2014/main" id="{F30BC10B-0D42-4D6C-8823-B14B8556C905}"/>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83293" y="1796482"/>
            <a:ext cx="31226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95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965E0779-EB1E-4CD3-A4BA-6391B6294A49}"/>
              </a:ext>
            </a:extLst>
          </p:cNvPr>
          <p:cNvSpPr/>
          <p:nvPr/>
        </p:nvSpPr>
        <p:spPr>
          <a:xfrm>
            <a:off x="-4763" y="228600"/>
            <a:ext cx="9005888"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sp>
        <p:nvSpPr>
          <p:cNvPr id="25" name="Rectangle 126">
            <a:extLst>
              <a:ext uri="{FF2B5EF4-FFF2-40B4-BE49-F238E27FC236}">
                <a16:creationId xmlns:a16="http://schemas.microsoft.com/office/drawing/2014/main" id="{9F838910-6EF5-4108-AA74-89119F9BF368}"/>
              </a:ext>
            </a:extLst>
          </p:cNvPr>
          <p:cNvSpPr/>
          <p:nvPr/>
        </p:nvSpPr>
        <p:spPr>
          <a:xfrm>
            <a:off x="-9526" y="127000"/>
            <a:ext cx="1838355" cy="222286"/>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Homework</a:t>
            </a:r>
          </a:p>
        </p:txBody>
      </p:sp>
      <p:pic>
        <p:nvPicPr>
          <p:cNvPr id="11" name="Picture 10">
            <a:extLst>
              <a:ext uri="{FF2B5EF4-FFF2-40B4-BE49-F238E27FC236}">
                <a16:creationId xmlns:a16="http://schemas.microsoft.com/office/drawing/2014/main" id="{6147D2E0-165D-4BFF-8266-FCDE85C373A5}"/>
              </a:ext>
            </a:extLst>
          </p:cNvPr>
          <p:cNvPicPr>
            <a:picLocks noChangeAspect="1"/>
          </p:cNvPicPr>
          <p:nvPr/>
        </p:nvPicPr>
        <p:blipFill>
          <a:blip r:embed="rId3"/>
          <a:stretch>
            <a:fillRect/>
          </a:stretch>
        </p:blipFill>
        <p:spPr>
          <a:xfrm>
            <a:off x="365806" y="450886"/>
            <a:ext cx="4959843" cy="116776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F73B207F-744D-4CD4-B93E-6E517F6FCB22}"/>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2216723" y="514086"/>
            <a:ext cx="1920219" cy="314024"/>
          </a:xfrm>
          <a:prstGeom prst="rect">
            <a:avLst/>
          </a:prstGeom>
        </p:spPr>
      </p:pic>
      <p:grpSp>
        <p:nvGrpSpPr>
          <p:cNvPr id="16" name="Group 65">
            <a:extLst>
              <a:ext uri="{FF2B5EF4-FFF2-40B4-BE49-F238E27FC236}">
                <a16:creationId xmlns:a16="http://schemas.microsoft.com/office/drawing/2014/main" id="{33EB359B-B290-4563-B4A8-A057FA04AE74}"/>
              </a:ext>
            </a:extLst>
          </p:cNvPr>
          <p:cNvGrpSpPr>
            <a:grpSpLocks/>
          </p:cNvGrpSpPr>
          <p:nvPr/>
        </p:nvGrpSpPr>
        <p:grpSpPr bwMode="auto">
          <a:xfrm>
            <a:off x="91489" y="1723748"/>
            <a:ext cx="8686800" cy="39687"/>
            <a:chOff x="312862" y="969963"/>
            <a:chExt cx="8471606" cy="39687"/>
          </a:xfrm>
        </p:grpSpPr>
        <p:cxnSp>
          <p:nvCxnSpPr>
            <p:cNvPr id="17" name="Straight Connector 16">
              <a:extLst>
                <a:ext uri="{FF2B5EF4-FFF2-40B4-BE49-F238E27FC236}">
                  <a16:creationId xmlns:a16="http://schemas.microsoft.com/office/drawing/2014/main" id="{2E33E2D1-41E6-48EA-9C79-B23F1BB3179E}"/>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1E856A-27A0-4973-9D42-B5BCA1EC1A59}"/>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63">
            <a:extLst>
              <a:ext uri="{FF2B5EF4-FFF2-40B4-BE49-F238E27FC236}">
                <a16:creationId xmlns:a16="http://schemas.microsoft.com/office/drawing/2014/main" id="{632D3316-DD12-41AE-B84D-D30819AF49BF}"/>
              </a:ext>
            </a:extLst>
          </p:cNvPr>
          <p:cNvGrpSpPr>
            <a:grpSpLocks/>
          </p:cNvGrpSpPr>
          <p:nvPr/>
        </p:nvGrpSpPr>
        <p:grpSpPr bwMode="auto">
          <a:xfrm>
            <a:off x="5230160" y="292833"/>
            <a:ext cx="3096995" cy="1366528"/>
            <a:chOff x="6636303" y="947738"/>
            <a:chExt cx="2290212" cy="1367687"/>
          </a:xfrm>
        </p:grpSpPr>
        <p:sp>
          <p:nvSpPr>
            <p:cNvPr id="21" name="Rectangle 20">
              <a:extLst>
                <a:ext uri="{FF2B5EF4-FFF2-40B4-BE49-F238E27FC236}">
                  <a16:creationId xmlns:a16="http://schemas.microsoft.com/office/drawing/2014/main" id="{A87E32CF-3FE4-44E8-B570-216E652018D6}"/>
                </a:ext>
              </a:extLst>
            </p:cNvPr>
            <p:cNvSpPr/>
            <p:nvPr/>
          </p:nvSpPr>
          <p:spPr bwMode="auto">
            <a:xfrm>
              <a:off x="6636304" y="947738"/>
              <a:ext cx="2290211" cy="1367687"/>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301752" rIns="45720">
              <a:spAutoFit/>
            </a:bodyPr>
            <a:lstStyle/>
            <a:p>
              <a:pPr>
                <a:tabLst>
                  <a:tab pos="-57150" algn="l"/>
                </a:tabLst>
                <a:defRPr/>
              </a:pPr>
              <a:r>
                <a:rPr lang="en-US" sz="1050" dirty="0">
                  <a:solidFill>
                    <a:schemeClr val="tx1"/>
                  </a:solidFill>
                  <a:latin typeface="Verdana" pitchFamily="34" charset="0"/>
                </a:rPr>
                <a:t>How did I/you determine the </a:t>
              </a:r>
              <a:r>
                <a:rPr lang="en-US" sz="1050" i="1" dirty="0">
                  <a:solidFill>
                    <a:schemeClr val="tx1"/>
                  </a:solidFill>
                  <a:effectLst>
                    <a:outerShdw blurRad="38100" dist="38100" dir="2700000" algn="tl">
                      <a:srgbClr val="000000">
                        <a:alpha val="43137"/>
                      </a:srgbClr>
                    </a:outerShdw>
                  </a:effectLst>
                  <a:latin typeface="Verdana" pitchFamily="34" charset="0"/>
                </a:rPr>
                <a:t>direction</a:t>
              </a:r>
              <a:r>
                <a:rPr lang="en-US" sz="1050" dirty="0">
                  <a:solidFill>
                    <a:schemeClr val="tx1"/>
                  </a:solidFill>
                  <a:latin typeface="Verdana" pitchFamily="34" charset="0"/>
                </a:rPr>
                <a:t> of the parabola?</a:t>
              </a:r>
            </a:p>
            <a:p>
              <a:pPr>
                <a:tabLst>
                  <a:tab pos="-57150" algn="l"/>
                </a:tabLst>
                <a:defRPr/>
              </a:pPr>
              <a:r>
                <a:rPr lang="en-US" sz="1050" dirty="0">
                  <a:solidFill>
                    <a:schemeClr val="tx1"/>
                  </a:solidFill>
                  <a:latin typeface="Verdana" pitchFamily="34" charset="0"/>
                </a:rPr>
                <a:t>How did I/you determine the </a:t>
              </a:r>
              <a:r>
                <a:rPr lang="en-US" sz="1050" i="1" dirty="0">
                  <a:solidFill>
                    <a:schemeClr val="tx1"/>
                  </a:solidFill>
                  <a:effectLst>
                    <a:outerShdw blurRad="38100" dist="38100" dir="2700000" algn="tl">
                      <a:srgbClr val="000000">
                        <a:alpha val="43137"/>
                      </a:srgbClr>
                    </a:outerShdw>
                  </a:effectLst>
                  <a:latin typeface="Verdana" pitchFamily="34" charset="0"/>
                </a:rPr>
                <a:t>vertex</a:t>
              </a:r>
              <a:r>
                <a:rPr lang="en-US" sz="1050" dirty="0">
                  <a:solidFill>
                    <a:schemeClr val="tx1"/>
                  </a:solidFill>
                  <a:latin typeface="Verdana" pitchFamily="34" charset="0"/>
                </a:rPr>
                <a:t> of the parabola?</a:t>
              </a:r>
            </a:p>
            <a:p>
              <a:pPr>
                <a:tabLst>
                  <a:tab pos="-57150" algn="l"/>
                </a:tabLst>
                <a:defRPr/>
              </a:pPr>
              <a:r>
                <a:rPr lang="en-US" sz="1050" dirty="0">
                  <a:solidFill>
                    <a:schemeClr val="tx1"/>
                  </a:solidFill>
                  <a:latin typeface="Verdana" pitchFamily="34" charset="0"/>
                </a:rPr>
                <a:t>How did I/you identify the </a:t>
              </a:r>
              <a:r>
                <a:rPr lang="en-US" sz="1050" i="1" dirty="0">
                  <a:solidFill>
                    <a:schemeClr val="tx1"/>
                  </a:solidFill>
                  <a:effectLst>
                    <a:outerShdw blurRad="38100" dist="38100" dir="2700000" algn="tl">
                      <a:srgbClr val="000000">
                        <a:alpha val="43137"/>
                      </a:srgbClr>
                    </a:outerShdw>
                  </a:effectLst>
                  <a:latin typeface="Verdana" pitchFamily="34" charset="0"/>
                </a:rPr>
                <a:t>graph</a:t>
              </a:r>
              <a:r>
                <a:rPr lang="en-US" sz="1050" dirty="0">
                  <a:solidFill>
                    <a:schemeClr val="tx1"/>
                  </a:solidFill>
                  <a:latin typeface="Verdana" pitchFamily="34" charset="0"/>
                </a:rPr>
                <a:t> the parabola?</a:t>
              </a:r>
            </a:p>
          </p:txBody>
        </p:sp>
        <p:sp>
          <p:nvSpPr>
            <p:cNvPr id="22" name="Rectangle 21">
              <a:extLst>
                <a:ext uri="{FF2B5EF4-FFF2-40B4-BE49-F238E27FC236}">
                  <a16:creationId xmlns:a16="http://schemas.microsoft.com/office/drawing/2014/main" id="{5955F60B-9932-4707-88B3-EBF6E2C9614A}"/>
                </a:ext>
              </a:extLst>
            </p:cNvPr>
            <p:cNvSpPr/>
            <p:nvPr/>
          </p:nvSpPr>
          <p:spPr bwMode="auto">
            <a:xfrm>
              <a:off x="6636303" y="947738"/>
              <a:ext cx="2290211" cy="231972"/>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cs typeface="Arial" charset="0"/>
                </a:rPr>
                <a:t>CFU</a:t>
              </a:r>
            </a:p>
          </p:txBody>
        </p:sp>
        <p:sp>
          <p:nvSpPr>
            <p:cNvPr id="23" name="Oval 22">
              <a:extLst>
                <a:ext uri="{FF2B5EF4-FFF2-40B4-BE49-F238E27FC236}">
                  <a16:creationId xmlns:a16="http://schemas.microsoft.com/office/drawing/2014/main" id="{32C2C84B-6951-4F03-A4D8-E456A0A937FE}"/>
                </a:ext>
              </a:extLst>
            </p:cNvPr>
            <p:cNvSpPr/>
            <p:nvPr/>
          </p:nvSpPr>
          <p:spPr bwMode="auto">
            <a:xfrm>
              <a:off x="6700814" y="1283872"/>
              <a:ext cx="138345" cy="168192"/>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24" name="Oval 23">
              <a:extLst>
                <a:ext uri="{FF2B5EF4-FFF2-40B4-BE49-F238E27FC236}">
                  <a16:creationId xmlns:a16="http://schemas.microsoft.com/office/drawing/2014/main" id="{E84D57A4-8DF0-4CE4-B6F6-1C7E90525EF9}"/>
                </a:ext>
              </a:extLst>
            </p:cNvPr>
            <p:cNvSpPr/>
            <p:nvPr/>
          </p:nvSpPr>
          <p:spPr bwMode="auto">
            <a:xfrm>
              <a:off x="6700814" y="1599719"/>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26" name="Oval 25">
              <a:extLst>
                <a:ext uri="{FF2B5EF4-FFF2-40B4-BE49-F238E27FC236}">
                  <a16:creationId xmlns:a16="http://schemas.microsoft.com/office/drawing/2014/main" id="{190EE85E-D2C0-4D80-B8FA-3676C56F3E26}"/>
                </a:ext>
              </a:extLst>
            </p:cNvPr>
            <p:cNvSpPr/>
            <p:nvPr/>
          </p:nvSpPr>
          <p:spPr bwMode="auto">
            <a:xfrm>
              <a:off x="6703922" y="1915568"/>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3</a:t>
              </a:r>
            </a:p>
          </p:txBody>
        </p:sp>
      </p:grpSp>
      <p:sp>
        <p:nvSpPr>
          <p:cNvPr id="30" name="Rectangle 29">
            <a:extLst>
              <a:ext uri="{FF2B5EF4-FFF2-40B4-BE49-F238E27FC236}">
                <a16:creationId xmlns:a16="http://schemas.microsoft.com/office/drawing/2014/main" id="{D16197BA-E977-4B19-A59A-72DB668EEE0A}"/>
              </a:ext>
            </a:extLst>
          </p:cNvPr>
          <p:cNvSpPr/>
          <p:nvPr/>
        </p:nvSpPr>
        <p:spPr>
          <a:xfrm>
            <a:off x="126613" y="2123571"/>
            <a:ext cx="1541463" cy="369888"/>
          </a:xfrm>
          <a:prstGeom prst="rect">
            <a:avLst/>
          </a:prstGeom>
        </p:spPr>
        <p:txBody>
          <a:bodyPr wrap="none">
            <a:spAutoFit/>
          </a:bodyPr>
          <a:lstStyle/>
          <a:p>
            <a:pPr>
              <a:defRPr/>
            </a:pPr>
            <a:r>
              <a:rPr lang="en-US" altLang="en-US" b="1" dirty="0">
                <a:solidFill>
                  <a:srgbClr val="0070C0"/>
                </a:solidFill>
                <a:effectLst>
                  <a:outerShdw blurRad="38100" dist="38100" dir="2700000" algn="tl">
                    <a:srgbClr val="000000">
                      <a:alpha val="43137"/>
                    </a:srgbClr>
                  </a:outerShdw>
                </a:effectLst>
                <a:latin typeface="Californian FB" panose="0207040306080B030204" pitchFamily="18" charset="0"/>
              </a:rPr>
              <a:t>(a) </a:t>
            </a:r>
            <a:r>
              <a:rPr lang="en-US" altLang="en-US" b="1" u="sng" dirty="0">
                <a:latin typeface="Californian FB" panose="0207040306080B030204" pitchFamily="18" charset="0"/>
              </a:rPr>
              <a:t>Openness </a:t>
            </a:r>
            <a:endParaRPr lang="en-US" u="sng" dirty="0"/>
          </a:p>
        </p:txBody>
      </p:sp>
      <p:sp>
        <p:nvSpPr>
          <p:cNvPr id="31" name="Rectangle 30">
            <a:extLst>
              <a:ext uri="{FF2B5EF4-FFF2-40B4-BE49-F238E27FC236}">
                <a16:creationId xmlns:a16="http://schemas.microsoft.com/office/drawing/2014/main" id="{C5B1D3A0-FC75-451B-9673-B60FD5B5E1B7}"/>
              </a:ext>
            </a:extLst>
          </p:cNvPr>
          <p:cNvSpPr/>
          <p:nvPr/>
        </p:nvSpPr>
        <p:spPr>
          <a:xfrm>
            <a:off x="124865" y="3006259"/>
            <a:ext cx="226376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(c) </a:t>
            </a:r>
            <a:r>
              <a:rPr lang="en-US" altLang="en-US" b="1" u="sng" dirty="0">
                <a:latin typeface="Californian FB" panose="0207040306080B030204" pitchFamily="18" charset="0"/>
              </a:rPr>
              <a:t>Axis of symmetry</a:t>
            </a:r>
            <a:endParaRPr lang="en-US" u="sng" dirty="0"/>
          </a:p>
        </p:txBody>
      </p:sp>
      <p:sp>
        <p:nvSpPr>
          <p:cNvPr id="32" name="Rectangle 31">
            <a:extLst>
              <a:ext uri="{FF2B5EF4-FFF2-40B4-BE49-F238E27FC236}">
                <a16:creationId xmlns:a16="http://schemas.microsoft.com/office/drawing/2014/main" id="{38F2DB41-CBD3-434B-9F0C-09CBB80071D9}"/>
              </a:ext>
            </a:extLst>
          </p:cNvPr>
          <p:cNvSpPr/>
          <p:nvPr/>
        </p:nvSpPr>
        <p:spPr>
          <a:xfrm>
            <a:off x="126613" y="2554511"/>
            <a:ext cx="122822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(b) </a:t>
            </a:r>
            <a:r>
              <a:rPr lang="en-US" altLang="en-US" b="1" u="sng" dirty="0">
                <a:latin typeface="Californian FB" panose="0207040306080B030204" pitchFamily="18" charset="0"/>
              </a:rPr>
              <a:t>Vertex</a:t>
            </a:r>
            <a:endParaRPr lang="en-US" u="sng" dirty="0"/>
          </a:p>
        </p:txBody>
      </p:sp>
      <p:sp>
        <p:nvSpPr>
          <p:cNvPr id="33" name="Rectangle 32">
            <a:extLst>
              <a:ext uri="{FF2B5EF4-FFF2-40B4-BE49-F238E27FC236}">
                <a16:creationId xmlns:a16="http://schemas.microsoft.com/office/drawing/2014/main" id="{0F29F32A-3364-428E-9EA6-E20C3B95845A}"/>
              </a:ext>
            </a:extLst>
          </p:cNvPr>
          <p:cNvSpPr/>
          <p:nvPr/>
        </p:nvSpPr>
        <p:spPr>
          <a:xfrm>
            <a:off x="61266" y="3611878"/>
            <a:ext cx="1399742"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(d) T-Table</a:t>
            </a:r>
            <a:r>
              <a:rPr lang="en-US" altLang="en-US" b="1" u="sng" dirty="0">
                <a:latin typeface="Californian FB" panose="0207040306080B030204" pitchFamily="18" charset="0"/>
              </a:rPr>
              <a:t> </a:t>
            </a:r>
            <a:endParaRPr lang="en-US" u="sng" dirty="0"/>
          </a:p>
        </p:txBody>
      </p:sp>
      <p:pic>
        <p:nvPicPr>
          <p:cNvPr id="5" name="Picture 4">
            <a:extLst>
              <a:ext uri="{FF2B5EF4-FFF2-40B4-BE49-F238E27FC236}">
                <a16:creationId xmlns:a16="http://schemas.microsoft.com/office/drawing/2014/main" id="{40B9A8E4-867D-4BC7-802C-9B657A6D8C9F}"/>
              </a:ext>
            </a:extLst>
          </p:cNvPr>
          <p:cNvPicPr>
            <a:picLocks noChangeAspect="1"/>
          </p:cNvPicPr>
          <p:nvPr/>
        </p:nvPicPr>
        <p:blipFill>
          <a:blip r:embed="rId5"/>
          <a:stretch>
            <a:fillRect/>
          </a:stretch>
        </p:blipFill>
        <p:spPr>
          <a:xfrm>
            <a:off x="1606963" y="3482410"/>
            <a:ext cx="2193980" cy="3238394"/>
          </a:xfrm>
          <a:prstGeom prst="rect">
            <a:avLst/>
          </a:prstGeom>
          <a:ln>
            <a:noFill/>
          </a:ln>
          <a:effectLst>
            <a:outerShdw blurRad="292100" dist="139700" dir="2700000" algn="tl" rotWithShape="0">
              <a:srgbClr val="333333">
                <a:alpha val="65000"/>
              </a:srgbClr>
            </a:outerShdw>
          </a:effectLst>
        </p:spPr>
      </p:pic>
      <p:pic>
        <p:nvPicPr>
          <p:cNvPr id="45" name="Picture 47">
            <a:extLst>
              <a:ext uri="{FF2B5EF4-FFF2-40B4-BE49-F238E27FC236}">
                <a16:creationId xmlns:a16="http://schemas.microsoft.com/office/drawing/2014/main" id="{7D8BF1C8-9E52-4C2F-BA54-210C93E16A0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19078" y="2608773"/>
            <a:ext cx="4916963" cy="415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a:extLst>
              <a:ext uri="{FF2B5EF4-FFF2-40B4-BE49-F238E27FC236}">
                <a16:creationId xmlns:a16="http://schemas.microsoft.com/office/drawing/2014/main" id="{B1831D21-354A-40C8-B3D8-76A9430A41EE}"/>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6098" y="1830748"/>
            <a:ext cx="33083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3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965E0779-EB1E-4CD3-A4BA-6391B6294A49}"/>
              </a:ext>
            </a:extLst>
          </p:cNvPr>
          <p:cNvSpPr/>
          <p:nvPr/>
        </p:nvSpPr>
        <p:spPr>
          <a:xfrm>
            <a:off x="-4763" y="228600"/>
            <a:ext cx="9005888"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sp>
        <p:nvSpPr>
          <p:cNvPr id="25" name="Rectangle 126">
            <a:extLst>
              <a:ext uri="{FF2B5EF4-FFF2-40B4-BE49-F238E27FC236}">
                <a16:creationId xmlns:a16="http://schemas.microsoft.com/office/drawing/2014/main" id="{9F838910-6EF5-4108-AA74-89119F9BF368}"/>
              </a:ext>
            </a:extLst>
          </p:cNvPr>
          <p:cNvSpPr/>
          <p:nvPr/>
        </p:nvSpPr>
        <p:spPr>
          <a:xfrm>
            <a:off x="-9526" y="127000"/>
            <a:ext cx="1838355" cy="222286"/>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Homework</a:t>
            </a:r>
          </a:p>
        </p:txBody>
      </p:sp>
      <p:pic>
        <p:nvPicPr>
          <p:cNvPr id="11" name="Picture 10">
            <a:extLst>
              <a:ext uri="{FF2B5EF4-FFF2-40B4-BE49-F238E27FC236}">
                <a16:creationId xmlns:a16="http://schemas.microsoft.com/office/drawing/2014/main" id="{6147D2E0-165D-4BFF-8266-FCDE85C373A5}"/>
              </a:ext>
            </a:extLst>
          </p:cNvPr>
          <p:cNvPicPr>
            <a:picLocks noChangeAspect="1"/>
          </p:cNvPicPr>
          <p:nvPr/>
        </p:nvPicPr>
        <p:blipFill>
          <a:blip r:embed="rId3"/>
          <a:stretch>
            <a:fillRect/>
          </a:stretch>
        </p:blipFill>
        <p:spPr>
          <a:xfrm>
            <a:off x="365806" y="450886"/>
            <a:ext cx="4959843" cy="116776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F73B207F-744D-4CD4-B93E-6E517F6FCB22}"/>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2216723" y="514086"/>
            <a:ext cx="1920219" cy="314024"/>
          </a:xfrm>
          <a:prstGeom prst="rect">
            <a:avLst/>
          </a:prstGeom>
        </p:spPr>
      </p:pic>
      <p:grpSp>
        <p:nvGrpSpPr>
          <p:cNvPr id="16" name="Group 65">
            <a:extLst>
              <a:ext uri="{FF2B5EF4-FFF2-40B4-BE49-F238E27FC236}">
                <a16:creationId xmlns:a16="http://schemas.microsoft.com/office/drawing/2014/main" id="{33EB359B-B290-4563-B4A8-A057FA04AE74}"/>
              </a:ext>
            </a:extLst>
          </p:cNvPr>
          <p:cNvGrpSpPr>
            <a:grpSpLocks/>
          </p:cNvGrpSpPr>
          <p:nvPr/>
        </p:nvGrpSpPr>
        <p:grpSpPr bwMode="auto">
          <a:xfrm>
            <a:off x="91489" y="1723748"/>
            <a:ext cx="8686800" cy="39687"/>
            <a:chOff x="312862" y="969963"/>
            <a:chExt cx="8471606" cy="39687"/>
          </a:xfrm>
        </p:grpSpPr>
        <p:cxnSp>
          <p:nvCxnSpPr>
            <p:cNvPr id="17" name="Straight Connector 16">
              <a:extLst>
                <a:ext uri="{FF2B5EF4-FFF2-40B4-BE49-F238E27FC236}">
                  <a16:creationId xmlns:a16="http://schemas.microsoft.com/office/drawing/2014/main" id="{2E33E2D1-41E6-48EA-9C79-B23F1BB3179E}"/>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1E856A-27A0-4973-9D42-B5BCA1EC1A59}"/>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63">
            <a:extLst>
              <a:ext uri="{FF2B5EF4-FFF2-40B4-BE49-F238E27FC236}">
                <a16:creationId xmlns:a16="http://schemas.microsoft.com/office/drawing/2014/main" id="{632D3316-DD12-41AE-B84D-D30819AF49BF}"/>
              </a:ext>
            </a:extLst>
          </p:cNvPr>
          <p:cNvGrpSpPr>
            <a:grpSpLocks/>
          </p:cNvGrpSpPr>
          <p:nvPr/>
        </p:nvGrpSpPr>
        <p:grpSpPr bwMode="auto">
          <a:xfrm>
            <a:off x="5230160" y="292833"/>
            <a:ext cx="3096995" cy="1366528"/>
            <a:chOff x="6636303" y="947738"/>
            <a:chExt cx="2290212" cy="1367687"/>
          </a:xfrm>
        </p:grpSpPr>
        <p:sp>
          <p:nvSpPr>
            <p:cNvPr id="21" name="Rectangle 20">
              <a:extLst>
                <a:ext uri="{FF2B5EF4-FFF2-40B4-BE49-F238E27FC236}">
                  <a16:creationId xmlns:a16="http://schemas.microsoft.com/office/drawing/2014/main" id="{A87E32CF-3FE4-44E8-B570-216E652018D6}"/>
                </a:ext>
              </a:extLst>
            </p:cNvPr>
            <p:cNvSpPr/>
            <p:nvPr/>
          </p:nvSpPr>
          <p:spPr bwMode="auto">
            <a:xfrm>
              <a:off x="6636304" y="947738"/>
              <a:ext cx="2290211" cy="1367687"/>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301752" rIns="45720">
              <a:spAutoFit/>
            </a:bodyPr>
            <a:lstStyle/>
            <a:p>
              <a:pPr>
                <a:tabLst>
                  <a:tab pos="-57150" algn="l"/>
                </a:tabLst>
                <a:defRPr/>
              </a:pPr>
              <a:r>
                <a:rPr lang="en-US" sz="1050" dirty="0">
                  <a:solidFill>
                    <a:schemeClr val="tx1"/>
                  </a:solidFill>
                  <a:latin typeface="Verdana" pitchFamily="34" charset="0"/>
                </a:rPr>
                <a:t>How did I/you determine the </a:t>
              </a:r>
              <a:r>
                <a:rPr lang="en-US" sz="1050" i="1" dirty="0">
                  <a:solidFill>
                    <a:schemeClr val="tx1"/>
                  </a:solidFill>
                  <a:effectLst>
                    <a:outerShdw blurRad="38100" dist="38100" dir="2700000" algn="tl">
                      <a:srgbClr val="000000">
                        <a:alpha val="43137"/>
                      </a:srgbClr>
                    </a:outerShdw>
                  </a:effectLst>
                  <a:latin typeface="Verdana" pitchFamily="34" charset="0"/>
                </a:rPr>
                <a:t>direction</a:t>
              </a:r>
              <a:r>
                <a:rPr lang="en-US" sz="1050" dirty="0">
                  <a:solidFill>
                    <a:schemeClr val="tx1"/>
                  </a:solidFill>
                  <a:latin typeface="Verdana" pitchFamily="34" charset="0"/>
                </a:rPr>
                <a:t> of the parabola?</a:t>
              </a:r>
            </a:p>
            <a:p>
              <a:pPr>
                <a:tabLst>
                  <a:tab pos="-57150" algn="l"/>
                </a:tabLst>
                <a:defRPr/>
              </a:pPr>
              <a:r>
                <a:rPr lang="en-US" sz="1050" dirty="0">
                  <a:solidFill>
                    <a:schemeClr val="tx1"/>
                  </a:solidFill>
                  <a:latin typeface="Verdana" pitchFamily="34" charset="0"/>
                </a:rPr>
                <a:t>How did I/you determine the </a:t>
              </a:r>
              <a:r>
                <a:rPr lang="en-US" sz="1050" i="1" dirty="0">
                  <a:solidFill>
                    <a:schemeClr val="tx1"/>
                  </a:solidFill>
                  <a:effectLst>
                    <a:outerShdw blurRad="38100" dist="38100" dir="2700000" algn="tl">
                      <a:srgbClr val="000000">
                        <a:alpha val="43137"/>
                      </a:srgbClr>
                    </a:outerShdw>
                  </a:effectLst>
                  <a:latin typeface="Verdana" pitchFamily="34" charset="0"/>
                </a:rPr>
                <a:t>vertex</a:t>
              </a:r>
              <a:r>
                <a:rPr lang="en-US" sz="1050" dirty="0">
                  <a:solidFill>
                    <a:schemeClr val="tx1"/>
                  </a:solidFill>
                  <a:latin typeface="Verdana" pitchFamily="34" charset="0"/>
                </a:rPr>
                <a:t> of the parabola?</a:t>
              </a:r>
            </a:p>
            <a:p>
              <a:pPr>
                <a:tabLst>
                  <a:tab pos="-57150" algn="l"/>
                </a:tabLst>
                <a:defRPr/>
              </a:pPr>
              <a:r>
                <a:rPr lang="en-US" sz="1050" dirty="0">
                  <a:solidFill>
                    <a:schemeClr val="tx1"/>
                  </a:solidFill>
                  <a:latin typeface="Verdana" pitchFamily="34" charset="0"/>
                </a:rPr>
                <a:t>How did I/you identify the </a:t>
              </a:r>
              <a:r>
                <a:rPr lang="en-US" sz="1050" i="1" dirty="0">
                  <a:solidFill>
                    <a:schemeClr val="tx1"/>
                  </a:solidFill>
                  <a:effectLst>
                    <a:outerShdw blurRad="38100" dist="38100" dir="2700000" algn="tl">
                      <a:srgbClr val="000000">
                        <a:alpha val="43137"/>
                      </a:srgbClr>
                    </a:outerShdw>
                  </a:effectLst>
                  <a:latin typeface="Verdana" pitchFamily="34" charset="0"/>
                </a:rPr>
                <a:t>graph</a:t>
              </a:r>
              <a:r>
                <a:rPr lang="en-US" sz="1050" dirty="0">
                  <a:solidFill>
                    <a:schemeClr val="tx1"/>
                  </a:solidFill>
                  <a:latin typeface="Verdana" pitchFamily="34" charset="0"/>
                </a:rPr>
                <a:t> the parabola?</a:t>
              </a:r>
            </a:p>
          </p:txBody>
        </p:sp>
        <p:sp>
          <p:nvSpPr>
            <p:cNvPr id="22" name="Rectangle 21">
              <a:extLst>
                <a:ext uri="{FF2B5EF4-FFF2-40B4-BE49-F238E27FC236}">
                  <a16:creationId xmlns:a16="http://schemas.microsoft.com/office/drawing/2014/main" id="{5955F60B-9932-4707-88B3-EBF6E2C9614A}"/>
                </a:ext>
              </a:extLst>
            </p:cNvPr>
            <p:cNvSpPr/>
            <p:nvPr/>
          </p:nvSpPr>
          <p:spPr bwMode="auto">
            <a:xfrm>
              <a:off x="6636303" y="947738"/>
              <a:ext cx="2290211" cy="231972"/>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cs typeface="Arial" charset="0"/>
                </a:rPr>
                <a:t>CFU</a:t>
              </a:r>
            </a:p>
          </p:txBody>
        </p:sp>
        <p:sp>
          <p:nvSpPr>
            <p:cNvPr id="23" name="Oval 22">
              <a:extLst>
                <a:ext uri="{FF2B5EF4-FFF2-40B4-BE49-F238E27FC236}">
                  <a16:creationId xmlns:a16="http://schemas.microsoft.com/office/drawing/2014/main" id="{32C2C84B-6951-4F03-A4D8-E456A0A937FE}"/>
                </a:ext>
              </a:extLst>
            </p:cNvPr>
            <p:cNvSpPr/>
            <p:nvPr/>
          </p:nvSpPr>
          <p:spPr bwMode="auto">
            <a:xfrm>
              <a:off x="6700814" y="1283872"/>
              <a:ext cx="138345" cy="168192"/>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24" name="Oval 23">
              <a:extLst>
                <a:ext uri="{FF2B5EF4-FFF2-40B4-BE49-F238E27FC236}">
                  <a16:creationId xmlns:a16="http://schemas.microsoft.com/office/drawing/2014/main" id="{E84D57A4-8DF0-4CE4-B6F6-1C7E90525EF9}"/>
                </a:ext>
              </a:extLst>
            </p:cNvPr>
            <p:cNvSpPr/>
            <p:nvPr/>
          </p:nvSpPr>
          <p:spPr bwMode="auto">
            <a:xfrm>
              <a:off x="6700814" y="1599719"/>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26" name="Oval 25">
              <a:extLst>
                <a:ext uri="{FF2B5EF4-FFF2-40B4-BE49-F238E27FC236}">
                  <a16:creationId xmlns:a16="http://schemas.microsoft.com/office/drawing/2014/main" id="{190EE85E-D2C0-4D80-B8FA-3676C56F3E26}"/>
                </a:ext>
              </a:extLst>
            </p:cNvPr>
            <p:cNvSpPr/>
            <p:nvPr/>
          </p:nvSpPr>
          <p:spPr bwMode="auto">
            <a:xfrm>
              <a:off x="6703922" y="1915568"/>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3</a:t>
              </a:r>
            </a:p>
          </p:txBody>
        </p:sp>
      </p:grpSp>
      <p:sp>
        <p:nvSpPr>
          <p:cNvPr id="30" name="Rectangle 29">
            <a:extLst>
              <a:ext uri="{FF2B5EF4-FFF2-40B4-BE49-F238E27FC236}">
                <a16:creationId xmlns:a16="http://schemas.microsoft.com/office/drawing/2014/main" id="{D16197BA-E977-4B19-A59A-72DB668EEE0A}"/>
              </a:ext>
            </a:extLst>
          </p:cNvPr>
          <p:cNvSpPr/>
          <p:nvPr/>
        </p:nvSpPr>
        <p:spPr>
          <a:xfrm>
            <a:off x="126613" y="2123571"/>
            <a:ext cx="1541463" cy="369888"/>
          </a:xfrm>
          <a:prstGeom prst="rect">
            <a:avLst/>
          </a:prstGeom>
        </p:spPr>
        <p:txBody>
          <a:bodyPr wrap="none">
            <a:spAutoFit/>
          </a:bodyPr>
          <a:lstStyle/>
          <a:p>
            <a:pPr>
              <a:defRPr/>
            </a:pPr>
            <a:r>
              <a:rPr lang="en-US" altLang="en-US" b="1" dirty="0">
                <a:solidFill>
                  <a:srgbClr val="0070C0"/>
                </a:solidFill>
                <a:effectLst>
                  <a:outerShdw blurRad="38100" dist="38100" dir="2700000" algn="tl">
                    <a:srgbClr val="000000">
                      <a:alpha val="43137"/>
                    </a:srgbClr>
                  </a:outerShdw>
                </a:effectLst>
                <a:latin typeface="Californian FB" panose="0207040306080B030204" pitchFamily="18" charset="0"/>
              </a:rPr>
              <a:t>(a) </a:t>
            </a:r>
            <a:r>
              <a:rPr lang="en-US" altLang="en-US" b="1" u="sng" dirty="0">
                <a:latin typeface="Californian FB" panose="0207040306080B030204" pitchFamily="18" charset="0"/>
              </a:rPr>
              <a:t>Openness </a:t>
            </a:r>
            <a:endParaRPr lang="en-US" u="sng" dirty="0"/>
          </a:p>
        </p:txBody>
      </p:sp>
      <p:sp>
        <p:nvSpPr>
          <p:cNvPr id="31" name="Rectangle 30">
            <a:extLst>
              <a:ext uri="{FF2B5EF4-FFF2-40B4-BE49-F238E27FC236}">
                <a16:creationId xmlns:a16="http://schemas.microsoft.com/office/drawing/2014/main" id="{C5B1D3A0-FC75-451B-9673-B60FD5B5E1B7}"/>
              </a:ext>
            </a:extLst>
          </p:cNvPr>
          <p:cNvSpPr/>
          <p:nvPr/>
        </p:nvSpPr>
        <p:spPr>
          <a:xfrm>
            <a:off x="124865" y="3006259"/>
            <a:ext cx="226376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(c) </a:t>
            </a:r>
            <a:r>
              <a:rPr lang="en-US" altLang="en-US" b="1" u="sng" dirty="0">
                <a:latin typeface="Californian FB" panose="0207040306080B030204" pitchFamily="18" charset="0"/>
              </a:rPr>
              <a:t>Axis of symmetry</a:t>
            </a:r>
            <a:endParaRPr lang="en-US" u="sng" dirty="0"/>
          </a:p>
        </p:txBody>
      </p:sp>
      <p:sp>
        <p:nvSpPr>
          <p:cNvPr id="32" name="Rectangle 31">
            <a:extLst>
              <a:ext uri="{FF2B5EF4-FFF2-40B4-BE49-F238E27FC236}">
                <a16:creationId xmlns:a16="http://schemas.microsoft.com/office/drawing/2014/main" id="{38F2DB41-CBD3-434B-9F0C-09CBB80071D9}"/>
              </a:ext>
            </a:extLst>
          </p:cNvPr>
          <p:cNvSpPr/>
          <p:nvPr/>
        </p:nvSpPr>
        <p:spPr>
          <a:xfrm>
            <a:off x="126613" y="2554511"/>
            <a:ext cx="122822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(b) </a:t>
            </a:r>
            <a:r>
              <a:rPr lang="en-US" altLang="en-US" b="1" u="sng" dirty="0">
                <a:latin typeface="Californian FB" panose="0207040306080B030204" pitchFamily="18" charset="0"/>
              </a:rPr>
              <a:t>Vertex</a:t>
            </a:r>
            <a:endParaRPr lang="en-US" u="sng" dirty="0"/>
          </a:p>
        </p:txBody>
      </p:sp>
      <p:sp>
        <p:nvSpPr>
          <p:cNvPr id="33" name="Rectangle 32">
            <a:extLst>
              <a:ext uri="{FF2B5EF4-FFF2-40B4-BE49-F238E27FC236}">
                <a16:creationId xmlns:a16="http://schemas.microsoft.com/office/drawing/2014/main" id="{0F29F32A-3364-428E-9EA6-E20C3B95845A}"/>
              </a:ext>
            </a:extLst>
          </p:cNvPr>
          <p:cNvSpPr/>
          <p:nvPr/>
        </p:nvSpPr>
        <p:spPr>
          <a:xfrm>
            <a:off x="61266" y="3611878"/>
            <a:ext cx="1399742"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(d) T-Table</a:t>
            </a:r>
            <a:r>
              <a:rPr lang="en-US" altLang="en-US" b="1" u="sng" dirty="0">
                <a:latin typeface="Californian FB" panose="0207040306080B030204" pitchFamily="18" charset="0"/>
              </a:rPr>
              <a:t> </a:t>
            </a:r>
            <a:endParaRPr lang="en-US" u="sng" dirty="0"/>
          </a:p>
        </p:txBody>
      </p:sp>
      <p:pic>
        <p:nvPicPr>
          <p:cNvPr id="5" name="Picture 4">
            <a:extLst>
              <a:ext uri="{FF2B5EF4-FFF2-40B4-BE49-F238E27FC236}">
                <a16:creationId xmlns:a16="http://schemas.microsoft.com/office/drawing/2014/main" id="{40B9A8E4-867D-4BC7-802C-9B657A6D8C9F}"/>
              </a:ext>
            </a:extLst>
          </p:cNvPr>
          <p:cNvPicPr>
            <a:picLocks noChangeAspect="1"/>
          </p:cNvPicPr>
          <p:nvPr/>
        </p:nvPicPr>
        <p:blipFill>
          <a:blip r:embed="rId5"/>
          <a:stretch>
            <a:fillRect/>
          </a:stretch>
        </p:blipFill>
        <p:spPr>
          <a:xfrm>
            <a:off x="1606963" y="3482410"/>
            <a:ext cx="2193980" cy="3238394"/>
          </a:xfrm>
          <a:prstGeom prst="rect">
            <a:avLst/>
          </a:prstGeom>
          <a:ln>
            <a:noFill/>
          </a:ln>
          <a:effectLst>
            <a:outerShdw blurRad="292100" dist="139700" dir="2700000" algn="tl" rotWithShape="0">
              <a:srgbClr val="333333">
                <a:alpha val="65000"/>
              </a:srgbClr>
            </a:outerShdw>
          </a:effectLst>
        </p:spPr>
      </p:pic>
      <p:pic>
        <p:nvPicPr>
          <p:cNvPr id="45" name="Picture 47">
            <a:extLst>
              <a:ext uri="{FF2B5EF4-FFF2-40B4-BE49-F238E27FC236}">
                <a16:creationId xmlns:a16="http://schemas.microsoft.com/office/drawing/2014/main" id="{7D8BF1C8-9E52-4C2F-BA54-210C93E16A0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19078" y="2608773"/>
            <a:ext cx="4916963" cy="415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a:extLst>
              <a:ext uri="{FF2B5EF4-FFF2-40B4-BE49-F238E27FC236}">
                <a16:creationId xmlns:a16="http://schemas.microsoft.com/office/drawing/2014/main" id="{897A6C13-07C0-41B8-9D08-DEC0E2B28B80}"/>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66451" y="1803122"/>
            <a:ext cx="29368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21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965E0779-EB1E-4CD3-A4BA-6391B6294A49}"/>
              </a:ext>
            </a:extLst>
          </p:cNvPr>
          <p:cNvSpPr/>
          <p:nvPr/>
        </p:nvSpPr>
        <p:spPr>
          <a:xfrm>
            <a:off x="-4763" y="228600"/>
            <a:ext cx="9005888"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sp>
        <p:nvSpPr>
          <p:cNvPr id="25" name="Rectangle 126">
            <a:extLst>
              <a:ext uri="{FF2B5EF4-FFF2-40B4-BE49-F238E27FC236}">
                <a16:creationId xmlns:a16="http://schemas.microsoft.com/office/drawing/2014/main" id="{9F838910-6EF5-4108-AA74-89119F9BF368}"/>
              </a:ext>
            </a:extLst>
          </p:cNvPr>
          <p:cNvSpPr/>
          <p:nvPr/>
        </p:nvSpPr>
        <p:spPr>
          <a:xfrm>
            <a:off x="-9526" y="127000"/>
            <a:ext cx="1838355" cy="222286"/>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Homework</a:t>
            </a:r>
          </a:p>
        </p:txBody>
      </p:sp>
      <p:pic>
        <p:nvPicPr>
          <p:cNvPr id="11" name="Picture 10">
            <a:extLst>
              <a:ext uri="{FF2B5EF4-FFF2-40B4-BE49-F238E27FC236}">
                <a16:creationId xmlns:a16="http://schemas.microsoft.com/office/drawing/2014/main" id="{6147D2E0-165D-4BFF-8266-FCDE85C373A5}"/>
              </a:ext>
            </a:extLst>
          </p:cNvPr>
          <p:cNvPicPr>
            <a:picLocks noChangeAspect="1"/>
          </p:cNvPicPr>
          <p:nvPr/>
        </p:nvPicPr>
        <p:blipFill>
          <a:blip r:embed="rId3"/>
          <a:stretch>
            <a:fillRect/>
          </a:stretch>
        </p:blipFill>
        <p:spPr>
          <a:xfrm>
            <a:off x="365806" y="450886"/>
            <a:ext cx="4959843" cy="116776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F73B207F-744D-4CD4-B93E-6E517F6FCB22}"/>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2216723" y="514086"/>
            <a:ext cx="1920219" cy="314024"/>
          </a:xfrm>
          <a:prstGeom prst="rect">
            <a:avLst/>
          </a:prstGeom>
        </p:spPr>
      </p:pic>
      <p:grpSp>
        <p:nvGrpSpPr>
          <p:cNvPr id="16" name="Group 65">
            <a:extLst>
              <a:ext uri="{FF2B5EF4-FFF2-40B4-BE49-F238E27FC236}">
                <a16:creationId xmlns:a16="http://schemas.microsoft.com/office/drawing/2014/main" id="{33EB359B-B290-4563-B4A8-A057FA04AE74}"/>
              </a:ext>
            </a:extLst>
          </p:cNvPr>
          <p:cNvGrpSpPr>
            <a:grpSpLocks/>
          </p:cNvGrpSpPr>
          <p:nvPr/>
        </p:nvGrpSpPr>
        <p:grpSpPr bwMode="auto">
          <a:xfrm>
            <a:off x="91489" y="1723748"/>
            <a:ext cx="8686800" cy="39687"/>
            <a:chOff x="312862" y="969963"/>
            <a:chExt cx="8471606" cy="39687"/>
          </a:xfrm>
        </p:grpSpPr>
        <p:cxnSp>
          <p:nvCxnSpPr>
            <p:cNvPr id="17" name="Straight Connector 16">
              <a:extLst>
                <a:ext uri="{FF2B5EF4-FFF2-40B4-BE49-F238E27FC236}">
                  <a16:creationId xmlns:a16="http://schemas.microsoft.com/office/drawing/2014/main" id="{2E33E2D1-41E6-48EA-9C79-B23F1BB3179E}"/>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1E856A-27A0-4973-9D42-B5BCA1EC1A59}"/>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63">
            <a:extLst>
              <a:ext uri="{FF2B5EF4-FFF2-40B4-BE49-F238E27FC236}">
                <a16:creationId xmlns:a16="http://schemas.microsoft.com/office/drawing/2014/main" id="{632D3316-DD12-41AE-B84D-D30819AF49BF}"/>
              </a:ext>
            </a:extLst>
          </p:cNvPr>
          <p:cNvGrpSpPr>
            <a:grpSpLocks/>
          </p:cNvGrpSpPr>
          <p:nvPr/>
        </p:nvGrpSpPr>
        <p:grpSpPr bwMode="auto">
          <a:xfrm>
            <a:off x="5230160" y="292833"/>
            <a:ext cx="3096995" cy="1366528"/>
            <a:chOff x="6636303" y="947738"/>
            <a:chExt cx="2290212" cy="1367687"/>
          </a:xfrm>
        </p:grpSpPr>
        <p:sp>
          <p:nvSpPr>
            <p:cNvPr id="21" name="Rectangle 20">
              <a:extLst>
                <a:ext uri="{FF2B5EF4-FFF2-40B4-BE49-F238E27FC236}">
                  <a16:creationId xmlns:a16="http://schemas.microsoft.com/office/drawing/2014/main" id="{A87E32CF-3FE4-44E8-B570-216E652018D6}"/>
                </a:ext>
              </a:extLst>
            </p:cNvPr>
            <p:cNvSpPr/>
            <p:nvPr/>
          </p:nvSpPr>
          <p:spPr bwMode="auto">
            <a:xfrm>
              <a:off x="6636304" y="947738"/>
              <a:ext cx="2290211" cy="1367687"/>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301752" rIns="45720">
              <a:spAutoFit/>
            </a:bodyPr>
            <a:lstStyle/>
            <a:p>
              <a:pPr>
                <a:tabLst>
                  <a:tab pos="-57150" algn="l"/>
                </a:tabLst>
                <a:defRPr/>
              </a:pPr>
              <a:r>
                <a:rPr lang="en-US" sz="1050" dirty="0">
                  <a:solidFill>
                    <a:schemeClr val="tx1"/>
                  </a:solidFill>
                  <a:latin typeface="Verdana" pitchFamily="34" charset="0"/>
                </a:rPr>
                <a:t>How did I/you determine the </a:t>
              </a:r>
              <a:r>
                <a:rPr lang="en-US" sz="1050" i="1" dirty="0">
                  <a:solidFill>
                    <a:schemeClr val="tx1"/>
                  </a:solidFill>
                  <a:effectLst>
                    <a:outerShdw blurRad="38100" dist="38100" dir="2700000" algn="tl">
                      <a:srgbClr val="000000">
                        <a:alpha val="43137"/>
                      </a:srgbClr>
                    </a:outerShdw>
                  </a:effectLst>
                  <a:latin typeface="Verdana" pitchFamily="34" charset="0"/>
                </a:rPr>
                <a:t>direction</a:t>
              </a:r>
              <a:r>
                <a:rPr lang="en-US" sz="1050" dirty="0">
                  <a:solidFill>
                    <a:schemeClr val="tx1"/>
                  </a:solidFill>
                  <a:latin typeface="Verdana" pitchFamily="34" charset="0"/>
                </a:rPr>
                <a:t> of the parabola?</a:t>
              </a:r>
            </a:p>
            <a:p>
              <a:pPr>
                <a:tabLst>
                  <a:tab pos="-57150" algn="l"/>
                </a:tabLst>
                <a:defRPr/>
              </a:pPr>
              <a:r>
                <a:rPr lang="en-US" sz="1050" dirty="0">
                  <a:solidFill>
                    <a:schemeClr val="tx1"/>
                  </a:solidFill>
                  <a:latin typeface="Verdana" pitchFamily="34" charset="0"/>
                </a:rPr>
                <a:t>How did I/you determine the </a:t>
              </a:r>
              <a:r>
                <a:rPr lang="en-US" sz="1050" i="1" dirty="0">
                  <a:solidFill>
                    <a:schemeClr val="tx1"/>
                  </a:solidFill>
                  <a:effectLst>
                    <a:outerShdw blurRad="38100" dist="38100" dir="2700000" algn="tl">
                      <a:srgbClr val="000000">
                        <a:alpha val="43137"/>
                      </a:srgbClr>
                    </a:outerShdw>
                  </a:effectLst>
                  <a:latin typeface="Verdana" pitchFamily="34" charset="0"/>
                </a:rPr>
                <a:t>vertex</a:t>
              </a:r>
              <a:r>
                <a:rPr lang="en-US" sz="1050" dirty="0">
                  <a:solidFill>
                    <a:schemeClr val="tx1"/>
                  </a:solidFill>
                  <a:latin typeface="Verdana" pitchFamily="34" charset="0"/>
                </a:rPr>
                <a:t> of the parabola?</a:t>
              </a:r>
            </a:p>
            <a:p>
              <a:pPr>
                <a:tabLst>
                  <a:tab pos="-57150" algn="l"/>
                </a:tabLst>
                <a:defRPr/>
              </a:pPr>
              <a:r>
                <a:rPr lang="en-US" sz="1050" dirty="0">
                  <a:solidFill>
                    <a:schemeClr val="tx1"/>
                  </a:solidFill>
                  <a:latin typeface="Verdana" pitchFamily="34" charset="0"/>
                </a:rPr>
                <a:t>How did I/you identify the </a:t>
              </a:r>
              <a:r>
                <a:rPr lang="en-US" sz="1050" i="1" dirty="0">
                  <a:solidFill>
                    <a:schemeClr val="tx1"/>
                  </a:solidFill>
                  <a:effectLst>
                    <a:outerShdw blurRad="38100" dist="38100" dir="2700000" algn="tl">
                      <a:srgbClr val="000000">
                        <a:alpha val="43137"/>
                      </a:srgbClr>
                    </a:outerShdw>
                  </a:effectLst>
                  <a:latin typeface="Verdana" pitchFamily="34" charset="0"/>
                </a:rPr>
                <a:t>graph</a:t>
              </a:r>
              <a:r>
                <a:rPr lang="en-US" sz="1050" dirty="0">
                  <a:solidFill>
                    <a:schemeClr val="tx1"/>
                  </a:solidFill>
                  <a:latin typeface="Verdana" pitchFamily="34" charset="0"/>
                </a:rPr>
                <a:t> the parabola?</a:t>
              </a:r>
            </a:p>
          </p:txBody>
        </p:sp>
        <p:sp>
          <p:nvSpPr>
            <p:cNvPr id="22" name="Rectangle 21">
              <a:extLst>
                <a:ext uri="{FF2B5EF4-FFF2-40B4-BE49-F238E27FC236}">
                  <a16:creationId xmlns:a16="http://schemas.microsoft.com/office/drawing/2014/main" id="{5955F60B-9932-4707-88B3-EBF6E2C9614A}"/>
                </a:ext>
              </a:extLst>
            </p:cNvPr>
            <p:cNvSpPr/>
            <p:nvPr/>
          </p:nvSpPr>
          <p:spPr bwMode="auto">
            <a:xfrm>
              <a:off x="6636303" y="947738"/>
              <a:ext cx="2290211" cy="231972"/>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cs typeface="Arial" charset="0"/>
                </a:rPr>
                <a:t>CFU</a:t>
              </a:r>
            </a:p>
          </p:txBody>
        </p:sp>
        <p:sp>
          <p:nvSpPr>
            <p:cNvPr id="23" name="Oval 22">
              <a:extLst>
                <a:ext uri="{FF2B5EF4-FFF2-40B4-BE49-F238E27FC236}">
                  <a16:creationId xmlns:a16="http://schemas.microsoft.com/office/drawing/2014/main" id="{32C2C84B-6951-4F03-A4D8-E456A0A937FE}"/>
                </a:ext>
              </a:extLst>
            </p:cNvPr>
            <p:cNvSpPr/>
            <p:nvPr/>
          </p:nvSpPr>
          <p:spPr bwMode="auto">
            <a:xfrm>
              <a:off x="6700814" y="1283872"/>
              <a:ext cx="138345" cy="168192"/>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24" name="Oval 23">
              <a:extLst>
                <a:ext uri="{FF2B5EF4-FFF2-40B4-BE49-F238E27FC236}">
                  <a16:creationId xmlns:a16="http://schemas.microsoft.com/office/drawing/2014/main" id="{E84D57A4-8DF0-4CE4-B6F6-1C7E90525EF9}"/>
                </a:ext>
              </a:extLst>
            </p:cNvPr>
            <p:cNvSpPr/>
            <p:nvPr/>
          </p:nvSpPr>
          <p:spPr bwMode="auto">
            <a:xfrm>
              <a:off x="6700814" y="1599719"/>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26" name="Oval 25">
              <a:extLst>
                <a:ext uri="{FF2B5EF4-FFF2-40B4-BE49-F238E27FC236}">
                  <a16:creationId xmlns:a16="http://schemas.microsoft.com/office/drawing/2014/main" id="{190EE85E-D2C0-4D80-B8FA-3676C56F3E26}"/>
                </a:ext>
              </a:extLst>
            </p:cNvPr>
            <p:cNvSpPr/>
            <p:nvPr/>
          </p:nvSpPr>
          <p:spPr bwMode="auto">
            <a:xfrm>
              <a:off x="6703922" y="1915568"/>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3</a:t>
              </a:r>
            </a:p>
          </p:txBody>
        </p:sp>
      </p:grpSp>
      <p:sp>
        <p:nvSpPr>
          <p:cNvPr id="30" name="Rectangle 29">
            <a:extLst>
              <a:ext uri="{FF2B5EF4-FFF2-40B4-BE49-F238E27FC236}">
                <a16:creationId xmlns:a16="http://schemas.microsoft.com/office/drawing/2014/main" id="{D16197BA-E977-4B19-A59A-72DB668EEE0A}"/>
              </a:ext>
            </a:extLst>
          </p:cNvPr>
          <p:cNvSpPr/>
          <p:nvPr/>
        </p:nvSpPr>
        <p:spPr>
          <a:xfrm>
            <a:off x="126613" y="2123571"/>
            <a:ext cx="1541463" cy="369888"/>
          </a:xfrm>
          <a:prstGeom prst="rect">
            <a:avLst/>
          </a:prstGeom>
        </p:spPr>
        <p:txBody>
          <a:bodyPr wrap="none">
            <a:spAutoFit/>
          </a:bodyPr>
          <a:lstStyle/>
          <a:p>
            <a:pPr>
              <a:defRPr/>
            </a:pPr>
            <a:r>
              <a:rPr lang="en-US" altLang="en-US" b="1" dirty="0">
                <a:solidFill>
                  <a:srgbClr val="0070C0"/>
                </a:solidFill>
                <a:effectLst>
                  <a:outerShdw blurRad="38100" dist="38100" dir="2700000" algn="tl">
                    <a:srgbClr val="000000">
                      <a:alpha val="43137"/>
                    </a:srgbClr>
                  </a:outerShdw>
                </a:effectLst>
                <a:latin typeface="Californian FB" panose="0207040306080B030204" pitchFamily="18" charset="0"/>
              </a:rPr>
              <a:t>(a) </a:t>
            </a:r>
            <a:r>
              <a:rPr lang="en-US" altLang="en-US" b="1" u="sng" dirty="0">
                <a:latin typeface="Californian FB" panose="0207040306080B030204" pitchFamily="18" charset="0"/>
              </a:rPr>
              <a:t>Openness </a:t>
            </a:r>
            <a:endParaRPr lang="en-US" u="sng" dirty="0"/>
          </a:p>
        </p:txBody>
      </p:sp>
      <p:sp>
        <p:nvSpPr>
          <p:cNvPr id="31" name="Rectangle 30">
            <a:extLst>
              <a:ext uri="{FF2B5EF4-FFF2-40B4-BE49-F238E27FC236}">
                <a16:creationId xmlns:a16="http://schemas.microsoft.com/office/drawing/2014/main" id="{C5B1D3A0-FC75-451B-9673-B60FD5B5E1B7}"/>
              </a:ext>
            </a:extLst>
          </p:cNvPr>
          <p:cNvSpPr/>
          <p:nvPr/>
        </p:nvSpPr>
        <p:spPr>
          <a:xfrm>
            <a:off x="124865" y="3006259"/>
            <a:ext cx="226376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(c) </a:t>
            </a:r>
            <a:r>
              <a:rPr lang="en-US" altLang="en-US" b="1" u="sng" dirty="0">
                <a:latin typeface="Californian FB" panose="0207040306080B030204" pitchFamily="18" charset="0"/>
              </a:rPr>
              <a:t>Axis of symmetry</a:t>
            </a:r>
            <a:endParaRPr lang="en-US" u="sng" dirty="0"/>
          </a:p>
        </p:txBody>
      </p:sp>
      <p:sp>
        <p:nvSpPr>
          <p:cNvPr id="32" name="Rectangle 31">
            <a:extLst>
              <a:ext uri="{FF2B5EF4-FFF2-40B4-BE49-F238E27FC236}">
                <a16:creationId xmlns:a16="http://schemas.microsoft.com/office/drawing/2014/main" id="{38F2DB41-CBD3-434B-9F0C-09CBB80071D9}"/>
              </a:ext>
            </a:extLst>
          </p:cNvPr>
          <p:cNvSpPr/>
          <p:nvPr/>
        </p:nvSpPr>
        <p:spPr>
          <a:xfrm>
            <a:off x="126613" y="2554511"/>
            <a:ext cx="122822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(b) </a:t>
            </a:r>
            <a:r>
              <a:rPr lang="en-US" altLang="en-US" b="1" u="sng" dirty="0">
                <a:latin typeface="Californian FB" panose="0207040306080B030204" pitchFamily="18" charset="0"/>
              </a:rPr>
              <a:t>Vertex</a:t>
            </a:r>
            <a:endParaRPr lang="en-US" u="sng" dirty="0"/>
          </a:p>
        </p:txBody>
      </p:sp>
      <p:sp>
        <p:nvSpPr>
          <p:cNvPr id="33" name="Rectangle 32">
            <a:extLst>
              <a:ext uri="{FF2B5EF4-FFF2-40B4-BE49-F238E27FC236}">
                <a16:creationId xmlns:a16="http://schemas.microsoft.com/office/drawing/2014/main" id="{0F29F32A-3364-428E-9EA6-E20C3B95845A}"/>
              </a:ext>
            </a:extLst>
          </p:cNvPr>
          <p:cNvSpPr/>
          <p:nvPr/>
        </p:nvSpPr>
        <p:spPr>
          <a:xfrm>
            <a:off x="61266" y="3611878"/>
            <a:ext cx="1399742"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(d) T-Table</a:t>
            </a:r>
            <a:r>
              <a:rPr lang="en-US" altLang="en-US" b="1" u="sng" dirty="0">
                <a:latin typeface="Californian FB" panose="0207040306080B030204" pitchFamily="18" charset="0"/>
              </a:rPr>
              <a:t> </a:t>
            </a:r>
            <a:endParaRPr lang="en-US" u="sng" dirty="0"/>
          </a:p>
        </p:txBody>
      </p:sp>
      <p:pic>
        <p:nvPicPr>
          <p:cNvPr id="5" name="Picture 4">
            <a:extLst>
              <a:ext uri="{FF2B5EF4-FFF2-40B4-BE49-F238E27FC236}">
                <a16:creationId xmlns:a16="http://schemas.microsoft.com/office/drawing/2014/main" id="{40B9A8E4-867D-4BC7-802C-9B657A6D8C9F}"/>
              </a:ext>
            </a:extLst>
          </p:cNvPr>
          <p:cNvPicPr>
            <a:picLocks noChangeAspect="1"/>
          </p:cNvPicPr>
          <p:nvPr/>
        </p:nvPicPr>
        <p:blipFill>
          <a:blip r:embed="rId5"/>
          <a:stretch>
            <a:fillRect/>
          </a:stretch>
        </p:blipFill>
        <p:spPr>
          <a:xfrm>
            <a:off x="1606963" y="3482410"/>
            <a:ext cx="2193980" cy="3238394"/>
          </a:xfrm>
          <a:prstGeom prst="rect">
            <a:avLst/>
          </a:prstGeom>
          <a:ln>
            <a:noFill/>
          </a:ln>
          <a:effectLst>
            <a:outerShdw blurRad="292100" dist="139700" dir="2700000" algn="tl" rotWithShape="0">
              <a:srgbClr val="333333">
                <a:alpha val="65000"/>
              </a:srgbClr>
            </a:outerShdw>
          </a:effectLst>
        </p:spPr>
      </p:pic>
      <p:pic>
        <p:nvPicPr>
          <p:cNvPr id="45" name="Picture 47">
            <a:extLst>
              <a:ext uri="{FF2B5EF4-FFF2-40B4-BE49-F238E27FC236}">
                <a16:creationId xmlns:a16="http://schemas.microsoft.com/office/drawing/2014/main" id="{7D8BF1C8-9E52-4C2F-BA54-210C93E16A0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19078" y="2608773"/>
            <a:ext cx="4916963" cy="415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9">
            <a:extLst>
              <a:ext uri="{FF2B5EF4-FFF2-40B4-BE49-F238E27FC236}">
                <a16:creationId xmlns:a16="http://schemas.microsoft.com/office/drawing/2014/main" id="{37DE0836-CA74-48EA-9FE0-2FED598FF0FC}"/>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9300" y="1734613"/>
            <a:ext cx="25654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18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965E0779-EB1E-4CD3-A4BA-6391B6294A49}"/>
              </a:ext>
            </a:extLst>
          </p:cNvPr>
          <p:cNvSpPr/>
          <p:nvPr/>
        </p:nvSpPr>
        <p:spPr>
          <a:xfrm>
            <a:off x="-4763" y="228600"/>
            <a:ext cx="9005888"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sp>
        <p:nvSpPr>
          <p:cNvPr id="25" name="Rectangle 126">
            <a:extLst>
              <a:ext uri="{FF2B5EF4-FFF2-40B4-BE49-F238E27FC236}">
                <a16:creationId xmlns:a16="http://schemas.microsoft.com/office/drawing/2014/main" id="{9F838910-6EF5-4108-AA74-89119F9BF368}"/>
              </a:ext>
            </a:extLst>
          </p:cNvPr>
          <p:cNvSpPr/>
          <p:nvPr/>
        </p:nvSpPr>
        <p:spPr>
          <a:xfrm>
            <a:off x="-9526" y="127000"/>
            <a:ext cx="1838355" cy="222286"/>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Homework</a:t>
            </a:r>
          </a:p>
        </p:txBody>
      </p:sp>
      <p:pic>
        <p:nvPicPr>
          <p:cNvPr id="11" name="Picture 10">
            <a:extLst>
              <a:ext uri="{FF2B5EF4-FFF2-40B4-BE49-F238E27FC236}">
                <a16:creationId xmlns:a16="http://schemas.microsoft.com/office/drawing/2014/main" id="{6147D2E0-165D-4BFF-8266-FCDE85C373A5}"/>
              </a:ext>
            </a:extLst>
          </p:cNvPr>
          <p:cNvPicPr>
            <a:picLocks noChangeAspect="1"/>
          </p:cNvPicPr>
          <p:nvPr/>
        </p:nvPicPr>
        <p:blipFill>
          <a:blip r:embed="rId3"/>
          <a:stretch>
            <a:fillRect/>
          </a:stretch>
        </p:blipFill>
        <p:spPr>
          <a:xfrm>
            <a:off x="365806" y="450886"/>
            <a:ext cx="4959843" cy="116776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F73B207F-744D-4CD4-B93E-6E517F6FCB22}"/>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2216723" y="514086"/>
            <a:ext cx="1920219" cy="314024"/>
          </a:xfrm>
          <a:prstGeom prst="rect">
            <a:avLst/>
          </a:prstGeom>
        </p:spPr>
      </p:pic>
      <p:grpSp>
        <p:nvGrpSpPr>
          <p:cNvPr id="16" name="Group 65">
            <a:extLst>
              <a:ext uri="{FF2B5EF4-FFF2-40B4-BE49-F238E27FC236}">
                <a16:creationId xmlns:a16="http://schemas.microsoft.com/office/drawing/2014/main" id="{33EB359B-B290-4563-B4A8-A057FA04AE74}"/>
              </a:ext>
            </a:extLst>
          </p:cNvPr>
          <p:cNvGrpSpPr>
            <a:grpSpLocks/>
          </p:cNvGrpSpPr>
          <p:nvPr/>
        </p:nvGrpSpPr>
        <p:grpSpPr bwMode="auto">
          <a:xfrm>
            <a:off x="91489" y="1723748"/>
            <a:ext cx="8686800" cy="39687"/>
            <a:chOff x="312862" y="969963"/>
            <a:chExt cx="8471606" cy="39687"/>
          </a:xfrm>
        </p:grpSpPr>
        <p:cxnSp>
          <p:nvCxnSpPr>
            <p:cNvPr id="17" name="Straight Connector 16">
              <a:extLst>
                <a:ext uri="{FF2B5EF4-FFF2-40B4-BE49-F238E27FC236}">
                  <a16:creationId xmlns:a16="http://schemas.microsoft.com/office/drawing/2014/main" id="{2E33E2D1-41E6-48EA-9C79-B23F1BB3179E}"/>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1E856A-27A0-4973-9D42-B5BCA1EC1A59}"/>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63">
            <a:extLst>
              <a:ext uri="{FF2B5EF4-FFF2-40B4-BE49-F238E27FC236}">
                <a16:creationId xmlns:a16="http://schemas.microsoft.com/office/drawing/2014/main" id="{632D3316-DD12-41AE-B84D-D30819AF49BF}"/>
              </a:ext>
            </a:extLst>
          </p:cNvPr>
          <p:cNvGrpSpPr>
            <a:grpSpLocks/>
          </p:cNvGrpSpPr>
          <p:nvPr/>
        </p:nvGrpSpPr>
        <p:grpSpPr bwMode="auto">
          <a:xfrm>
            <a:off x="5230160" y="292833"/>
            <a:ext cx="3096995" cy="1366528"/>
            <a:chOff x="6636303" y="947738"/>
            <a:chExt cx="2290212" cy="1367687"/>
          </a:xfrm>
        </p:grpSpPr>
        <p:sp>
          <p:nvSpPr>
            <p:cNvPr id="21" name="Rectangle 20">
              <a:extLst>
                <a:ext uri="{FF2B5EF4-FFF2-40B4-BE49-F238E27FC236}">
                  <a16:creationId xmlns:a16="http://schemas.microsoft.com/office/drawing/2014/main" id="{A87E32CF-3FE4-44E8-B570-216E652018D6}"/>
                </a:ext>
              </a:extLst>
            </p:cNvPr>
            <p:cNvSpPr/>
            <p:nvPr/>
          </p:nvSpPr>
          <p:spPr bwMode="auto">
            <a:xfrm>
              <a:off x="6636304" y="947738"/>
              <a:ext cx="2290211" cy="1367687"/>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301752" rIns="45720">
              <a:spAutoFit/>
            </a:bodyPr>
            <a:lstStyle/>
            <a:p>
              <a:pPr>
                <a:tabLst>
                  <a:tab pos="-57150" algn="l"/>
                </a:tabLst>
                <a:defRPr/>
              </a:pPr>
              <a:r>
                <a:rPr lang="en-US" sz="1050" dirty="0">
                  <a:solidFill>
                    <a:schemeClr val="tx1"/>
                  </a:solidFill>
                  <a:latin typeface="Verdana" pitchFamily="34" charset="0"/>
                </a:rPr>
                <a:t>How did I/you determine the </a:t>
              </a:r>
              <a:r>
                <a:rPr lang="en-US" sz="1050" i="1" dirty="0">
                  <a:solidFill>
                    <a:schemeClr val="tx1"/>
                  </a:solidFill>
                  <a:effectLst>
                    <a:outerShdw blurRad="38100" dist="38100" dir="2700000" algn="tl">
                      <a:srgbClr val="000000">
                        <a:alpha val="43137"/>
                      </a:srgbClr>
                    </a:outerShdw>
                  </a:effectLst>
                  <a:latin typeface="Verdana" pitchFamily="34" charset="0"/>
                </a:rPr>
                <a:t>direction</a:t>
              </a:r>
              <a:r>
                <a:rPr lang="en-US" sz="1050" dirty="0">
                  <a:solidFill>
                    <a:schemeClr val="tx1"/>
                  </a:solidFill>
                  <a:latin typeface="Verdana" pitchFamily="34" charset="0"/>
                </a:rPr>
                <a:t> of the parabola?</a:t>
              </a:r>
            </a:p>
            <a:p>
              <a:pPr>
                <a:tabLst>
                  <a:tab pos="-57150" algn="l"/>
                </a:tabLst>
                <a:defRPr/>
              </a:pPr>
              <a:r>
                <a:rPr lang="en-US" sz="1050" dirty="0">
                  <a:solidFill>
                    <a:schemeClr val="tx1"/>
                  </a:solidFill>
                  <a:latin typeface="Verdana" pitchFamily="34" charset="0"/>
                </a:rPr>
                <a:t>How did I/you determine the </a:t>
              </a:r>
              <a:r>
                <a:rPr lang="en-US" sz="1050" i="1" dirty="0">
                  <a:solidFill>
                    <a:schemeClr val="tx1"/>
                  </a:solidFill>
                  <a:effectLst>
                    <a:outerShdw blurRad="38100" dist="38100" dir="2700000" algn="tl">
                      <a:srgbClr val="000000">
                        <a:alpha val="43137"/>
                      </a:srgbClr>
                    </a:outerShdw>
                  </a:effectLst>
                  <a:latin typeface="Verdana" pitchFamily="34" charset="0"/>
                </a:rPr>
                <a:t>vertex</a:t>
              </a:r>
              <a:r>
                <a:rPr lang="en-US" sz="1050" dirty="0">
                  <a:solidFill>
                    <a:schemeClr val="tx1"/>
                  </a:solidFill>
                  <a:latin typeface="Verdana" pitchFamily="34" charset="0"/>
                </a:rPr>
                <a:t> of the parabola?</a:t>
              </a:r>
            </a:p>
            <a:p>
              <a:pPr>
                <a:tabLst>
                  <a:tab pos="-57150" algn="l"/>
                </a:tabLst>
                <a:defRPr/>
              </a:pPr>
              <a:r>
                <a:rPr lang="en-US" sz="1050" dirty="0">
                  <a:solidFill>
                    <a:schemeClr val="tx1"/>
                  </a:solidFill>
                  <a:latin typeface="Verdana" pitchFamily="34" charset="0"/>
                </a:rPr>
                <a:t>How did I/you identify the </a:t>
              </a:r>
              <a:r>
                <a:rPr lang="en-US" sz="1050" i="1" dirty="0">
                  <a:solidFill>
                    <a:schemeClr val="tx1"/>
                  </a:solidFill>
                  <a:effectLst>
                    <a:outerShdw blurRad="38100" dist="38100" dir="2700000" algn="tl">
                      <a:srgbClr val="000000">
                        <a:alpha val="43137"/>
                      </a:srgbClr>
                    </a:outerShdw>
                  </a:effectLst>
                  <a:latin typeface="Verdana" pitchFamily="34" charset="0"/>
                </a:rPr>
                <a:t>graph</a:t>
              </a:r>
              <a:r>
                <a:rPr lang="en-US" sz="1050" dirty="0">
                  <a:solidFill>
                    <a:schemeClr val="tx1"/>
                  </a:solidFill>
                  <a:latin typeface="Verdana" pitchFamily="34" charset="0"/>
                </a:rPr>
                <a:t> the parabola?</a:t>
              </a:r>
            </a:p>
          </p:txBody>
        </p:sp>
        <p:sp>
          <p:nvSpPr>
            <p:cNvPr id="22" name="Rectangle 21">
              <a:extLst>
                <a:ext uri="{FF2B5EF4-FFF2-40B4-BE49-F238E27FC236}">
                  <a16:creationId xmlns:a16="http://schemas.microsoft.com/office/drawing/2014/main" id="{5955F60B-9932-4707-88B3-EBF6E2C9614A}"/>
                </a:ext>
              </a:extLst>
            </p:cNvPr>
            <p:cNvSpPr/>
            <p:nvPr/>
          </p:nvSpPr>
          <p:spPr bwMode="auto">
            <a:xfrm>
              <a:off x="6636303" y="947738"/>
              <a:ext cx="2290211" cy="231972"/>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cs typeface="Arial" charset="0"/>
                </a:rPr>
                <a:t>CFU</a:t>
              </a:r>
            </a:p>
          </p:txBody>
        </p:sp>
        <p:sp>
          <p:nvSpPr>
            <p:cNvPr id="23" name="Oval 22">
              <a:extLst>
                <a:ext uri="{FF2B5EF4-FFF2-40B4-BE49-F238E27FC236}">
                  <a16:creationId xmlns:a16="http://schemas.microsoft.com/office/drawing/2014/main" id="{32C2C84B-6951-4F03-A4D8-E456A0A937FE}"/>
                </a:ext>
              </a:extLst>
            </p:cNvPr>
            <p:cNvSpPr/>
            <p:nvPr/>
          </p:nvSpPr>
          <p:spPr bwMode="auto">
            <a:xfrm>
              <a:off x="6700814" y="1283872"/>
              <a:ext cx="138345" cy="168192"/>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24" name="Oval 23">
              <a:extLst>
                <a:ext uri="{FF2B5EF4-FFF2-40B4-BE49-F238E27FC236}">
                  <a16:creationId xmlns:a16="http://schemas.microsoft.com/office/drawing/2014/main" id="{E84D57A4-8DF0-4CE4-B6F6-1C7E90525EF9}"/>
                </a:ext>
              </a:extLst>
            </p:cNvPr>
            <p:cNvSpPr/>
            <p:nvPr/>
          </p:nvSpPr>
          <p:spPr bwMode="auto">
            <a:xfrm>
              <a:off x="6700814" y="1599719"/>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26" name="Oval 25">
              <a:extLst>
                <a:ext uri="{FF2B5EF4-FFF2-40B4-BE49-F238E27FC236}">
                  <a16:creationId xmlns:a16="http://schemas.microsoft.com/office/drawing/2014/main" id="{190EE85E-D2C0-4D80-B8FA-3676C56F3E26}"/>
                </a:ext>
              </a:extLst>
            </p:cNvPr>
            <p:cNvSpPr/>
            <p:nvPr/>
          </p:nvSpPr>
          <p:spPr bwMode="auto">
            <a:xfrm>
              <a:off x="6703922" y="1915568"/>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3</a:t>
              </a:r>
            </a:p>
          </p:txBody>
        </p:sp>
      </p:grpSp>
      <p:sp>
        <p:nvSpPr>
          <p:cNvPr id="30" name="Rectangle 29">
            <a:extLst>
              <a:ext uri="{FF2B5EF4-FFF2-40B4-BE49-F238E27FC236}">
                <a16:creationId xmlns:a16="http://schemas.microsoft.com/office/drawing/2014/main" id="{D16197BA-E977-4B19-A59A-72DB668EEE0A}"/>
              </a:ext>
            </a:extLst>
          </p:cNvPr>
          <p:cNvSpPr/>
          <p:nvPr/>
        </p:nvSpPr>
        <p:spPr>
          <a:xfrm>
            <a:off x="126613" y="2123571"/>
            <a:ext cx="1541463" cy="369888"/>
          </a:xfrm>
          <a:prstGeom prst="rect">
            <a:avLst/>
          </a:prstGeom>
        </p:spPr>
        <p:txBody>
          <a:bodyPr wrap="none">
            <a:spAutoFit/>
          </a:bodyPr>
          <a:lstStyle/>
          <a:p>
            <a:pPr>
              <a:defRPr/>
            </a:pPr>
            <a:r>
              <a:rPr lang="en-US" altLang="en-US" b="1" dirty="0">
                <a:solidFill>
                  <a:srgbClr val="0070C0"/>
                </a:solidFill>
                <a:effectLst>
                  <a:outerShdw blurRad="38100" dist="38100" dir="2700000" algn="tl">
                    <a:srgbClr val="000000">
                      <a:alpha val="43137"/>
                    </a:srgbClr>
                  </a:outerShdw>
                </a:effectLst>
                <a:latin typeface="Californian FB" panose="0207040306080B030204" pitchFamily="18" charset="0"/>
              </a:rPr>
              <a:t>(a) </a:t>
            </a:r>
            <a:r>
              <a:rPr lang="en-US" altLang="en-US" b="1" u="sng" dirty="0">
                <a:latin typeface="Californian FB" panose="0207040306080B030204" pitchFamily="18" charset="0"/>
              </a:rPr>
              <a:t>Openness </a:t>
            </a:r>
            <a:endParaRPr lang="en-US" u="sng" dirty="0"/>
          </a:p>
        </p:txBody>
      </p:sp>
      <p:sp>
        <p:nvSpPr>
          <p:cNvPr id="31" name="Rectangle 30">
            <a:extLst>
              <a:ext uri="{FF2B5EF4-FFF2-40B4-BE49-F238E27FC236}">
                <a16:creationId xmlns:a16="http://schemas.microsoft.com/office/drawing/2014/main" id="{C5B1D3A0-FC75-451B-9673-B60FD5B5E1B7}"/>
              </a:ext>
            </a:extLst>
          </p:cNvPr>
          <p:cNvSpPr/>
          <p:nvPr/>
        </p:nvSpPr>
        <p:spPr>
          <a:xfrm>
            <a:off x="124865" y="3006259"/>
            <a:ext cx="226376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(c) </a:t>
            </a:r>
            <a:r>
              <a:rPr lang="en-US" altLang="en-US" b="1" u="sng" dirty="0">
                <a:latin typeface="Californian FB" panose="0207040306080B030204" pitchFamily="18" charset="0"/>
              </a:rPr>
              <a:t>Axis of symmetry</a:t>
            </a:r>
            <a:endParaRPr lang="en-US" u="sng" dirty="0"/>
          </a:p>
        </p:txBody>
      </p:sp>
      <p:sp>
        <p:nvSpPr>
          <p:cNvPr id="32" name="Rectangle 31">
            <a:extLst>
              <a:ext uri="{FF2B5EF4-FFF2-40B4-BE49-F238E27FC236}">
                <a16:creationId xmlns:a16="http://schemas.microsoft.com/office/drawing/2014/main" id="{38F2DB41-CBD3-434B-9F0C-09CBB80071D9}"/>
              </a:ext>
            </a:extLst>
          </p:cNvPr>
          <p:cNvSpPr/>
          <p:nvPr/>
        </p:nvSpPr>
        <p:spPr>
          <a:xfrm>
            <a:off x="126613" y="2554511"/>
            <a:ext cx="122822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(b) </a:t>
            </a:r>
            <a:r>
              <a:rPr lang="en-US" altLang="en-US" b="1" u="sng" dirty="0">
                <a:latin typeface="Californian FB" panose="0207040306080B030204" pitchFamily="18" charset="0"/>
              </a:rPr>
              <a:t>Vertex</a:t>
            </a:r>
            <a:endParaRPr lang="en-US" u="sng" dirty="0"/>
          </a:p>
        </p:txBody>
      </p:sp>
      <p:sp>
        <p:nvSpPr>
          <p:cNvPr id="33" name="Rectangle 32">
            <a:extLst>
              <a:ext uri="{FF2B5EF4-FFF2-40B4-BE49-F238E27FC236}">
                <a16:creationId xmlns:a16="http://schemas.microsoft.com/office/drawing/2014/main" id="{0F29F32A-3364-428E-9EA6-E20C3B95845A}"/>
              </a:ext>
            </a:extLst>
          </p:cNvPr>
          <p:cNvSpPr/>
          <p:nvPr/>
        </p:nvSpPr>
        <p:spPr>
          <a:xfrm>
            <a:off x="61266" y="3611878"/>
            <a:ext cx="1399742"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(d) T-Table</a:t>
            </a:r>
            <a:r>
              <a:rPr lang="en-US" altLang="en-US" b="1" u="sng" dirty="0">
                <a:latin typeface="Californian FB" panose="0207040306080B030204" pitchFamily="18" charset="0"/>
              </a:rPr>
              <a:t> </a:t>
            </a:r>
            <a:endParaRPr lang="en-US" u="sng" dirty="0"/>
          </a:p>
        </p:txBody>
      </p:sp>
      <p:pic>
        <p:nvPicPr>
          <p:cNvPr id="5" name="Picture 4">
            <a:extLst>
              <a:ext uri="{FF2B5EF4-FFF2-40B4-BE49-F238E27FC236}">
                <a16:creationId xmlns:a16="http://schemas.microsoft.com/office/drawing/2014/main" id="{40B9A8E4-867D-4BC7-802C-9B657A6D8C9F}"/>
              </a:ext>
            </a:extLst>
          </p:cNvPr>
          <p:cNvPicPr>
            <a:picLocks noChangeAspect="1"/>
          </p:cNvPicPr>
          <p:nvPr/>
        </p:nvPicPr>
        <p:blipFill>
          <a:blip r:embed="rId5"/>
          <a:stretch>
            <a:fillRect/>
          </a:stretch>
        </p:blipFill>
        <p:spPr>
          <a:xfrm>
            <a:off x="1606963" y="3482410"/>
            <a:ext cx="2193980" cy="3238394"/>
          </a:xfrm>
          <a:prstGeom prst="rect">
            <a:avLst/>
          </a:prstGeom>
          <a:ln>
            <a:noFill/>
          </a:ln>
          <a:effectLst>
            <a:outerShdw blurRad="292100" dist="139700" dir="2700000" algn="tl" rotWithShape="0">
              <a:srgbClr val="333333">
                <a:alpha val="65000"/>
              </a:srgbClr>
            </a:outerShdw>
          </a:effectLst>
        </p:spPr>
      </p:pic>
      <p:pic>
        <p:nvPicPr>
          <p:cNvPr id="45" name="Picture 47">
            <a:extLst>
              <a:ext uri="{FF2B5EF4-FFF2-40B4-BE49-F238E27FC236}">
                <a16:creationId xmlns:a16="http://schemas.microsoft.com/office/drawing/2014/main" id="{7D8BF1C8-9E52-4C2F-BA54-210C93E16A0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19078" y="2608773"/>
            <a:ext cx="4916963" cy="415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6AA83D1-BA62-4411-8D83-346BA0D8FD1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150385" y="1673447"/>
            <a:ext cx="2354092" cy="900744"/>
          </a:xfrm>
          <a:prstGeom prst="rect">
            <a:avLst/>
          </a:prstGeom>
        </p:spPr>
      </p:pic>
    </p:spTree>
    <p:extLst>
      <p:ext uri="{BB962C8B-B14F-4D97-AF65-F5344CB8AC3E}">
        <p14:creationId xmlns:p14="http://schemas.microsoft.com/office/powerpoint/2010/main" val="240305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ound Same Side Corner Rectangle 21">
                <a:extLst>
                  <a:ext uri="{FF2B5EF4-FFF2-40B4-BE49-F238E27FC236}">
                    <a16:creationId xmlns:a16="http://schemas.microsoft.com/office/drawing/2014/main" id="{DD24A7BE-D580-4C9C-9819-B825A391EDC2}"/>
                  </a:ext>
                </a:extLst>
              </p:cNvPr>
              <p:cNvSpPr/>
              <p:nvPr/>
            </p:nvSpPr>
            <p:spPr bwMode="auto">
              <a:xfrm rot="16200000">
                <a:off x="3557861" y="-1699421"/>
                <a:ext cx="1855249" cy="8970970"/>
              </a:xfrm>
              <a:prstGeom prst="round2SameRect">
                <a:avLst>
                  <a:gd name="adj1" fmla="val 0"/>
                  <a:gd name="adj2" fmla="val 5466"/>
                </a:avLst>
              </a:prstGeom>
              <a:solidFill>
                <a:srgbClr val="0171AB"/>
              </a:solidFill>
              <a:ln>
                <a:noFill/>
              </a:ln>
              <a:effectLst/>
              <a:extLst/>
            </p:spPr>
            <p:txBody>
              <a:bodyPr vert="vert" wrap="square" lIns="32903" tIns="444500" rIns="0" bIns="32903">
                <a:spAutoFit/>
              </a:bodyPr>
              <a:lstStyle/>
              <a:p>
                <a:pPr>
                  <a:defRPr/>
                </a:pPr>
                <a:r>
                  <a:rPr lang="en-US" sz="3750" b="1" dirty="0">
                    <a:solidFill>
                      <a:schemeClr val="bg1"/>
                    </a:solidFill>
                    <a:latin typeface="Century Gothic" panose="020B0502020202020204" pitchFamily="34" charset="0"/>
                  </a:rPr>
                  <a:t>We will learn how to use the </a:t>
                </a:r>
                <a:r>
                  <a:rPr lang="en-US" sz="3750" b="1" i="1" dirty="0">
                    <a:solidFill>
                      <a:schemeClr val="bg1"/>
                    </a:solidFill>
                    <a:effectLst>
                      <a:outerShdw blurRad="38100" dist="38100" dir="2700000" algn="tl">
                        <a:srgbClr val="000000">
                          <a:alpha val="43137"/>
                        </a:srgbClr>
                      </a:outerShdw>
                    </a:effectLst>
                    <a:latin typeface="Century Gothic" panose="020B0502020202020204" pitchFamily="34" charset="0"/>
                  </a:rPr>
                  <a:t>Vertex Form</a:t>
                </a:r>
                <a:r>
                  <a:rPr lang="en-US" sz="3750" b="1" dirty="0">
                    <a:solidFill>
                      <a:schemeClr val="bg1"/>
                    </a:solidFill>
                    <a:latin typeface="Century Gothic" panose="020B0502020202020204" pitchFamily="34" charset="0"/>
                  </a:rPr>
                  <a:t>                                    to graph the </a:t>
                </a:r>
                <a14:m>
                  <m:oMath xmlns:m="http://schemas.openxmlformats.org/officeDocument/2006/math">
                    <m:sSub>
                      <m:sSubPr>
                        <m:ctrlPr>
                          <a:rPr lang="en-US" sz="4000" b="1"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m:rPr>
                            <m:nor/>
                          </m:rPr>
                          <a:rPr lang="en-US" sz="4000" b="1" i="1" dirty="0">
                            <a:solidFill>
                              <a:schemeClr val="bg1"/>
                            </a:solidFill>
                            <a:effectLst>
                              <a:outerShdw blurRad="38100" dist="38100" dir="2700000" algn="tl">
                                <a:srgbClr val="000000">
                                  <a:alpha val="43137"/>
                                </a:srgbClr>
                              </a:outerShdw>
                            </a:effectLst>
                            <a:latin typeface="Century Gothic" panose="020B0502020202020204" pitchFamily="34" charset="0"/>
                          </a:rPr>
                          <m:t>Quadratic</m:t>
                        </m:r>
                      </m:e>
                      <m:sub>
                        <m:r>
                          <a:rPr lang="en-US" sz="4000" b="1" i="1" smtClean="0">
                            <a:solidFill>
                              <a:schemeClr val="bg1"/>
                            </a:solidFill>
                            <a:effectLst>
                              <a:outerShdw blurRad="38100" dist="38100" dir="2700000" algn="tl">
                                <a:srgbClr val="000000">
                                  <a:alpha val="43137"/>
                                </a:srgbClr>
                              </a:outerShdw>
                            </a:effectLst>
                            <a:latin typeface="Cambria Math" panose="02040503050406030204" pitchFamily="18" charset="0"/>
                          </a:rPr>
                          <m:t>𝟏</m:t>
                        </m:r>
                      </m:sub>
                    </m:sSub>
                  </m:oMath>
                </a14:m>
                <a:r>
                  <a:rPr lang="en-US" sz="4000" b="1" i="1" dirty="0">
                    <a:solidFill>
                      <a:schemeClr val="bg1"/>
                    </a:solidFill>
                    <a:effectLst>
                      <a:outerShdw blurRad="38100" dist="38100" dir="2700000" algn="tl">
                        <a:srgbClr val="000000">
                          <a:alpha val="43137"/>
                        </a:srgbClr>
                      </a:outerShdw>
                    </a:effectLst>
                    <a:latin typeface="Century Gothic" panose="020B0502020202020204" pitchFamily="34" charset="0"/>
                  </a:rPr>
                  <a:t> Functions</a:t>
                </a:r>
                <a:r>
                  <a:rPr lang="en-US" sz="4000" b="1" dirty="0">
                    <a:solidFill>
                      <a:schemeClr val="bg1"/>
                    </a:solidFill>
                    <a:latin typeface="Century Gothic" panose="020B0502020202020204" pitchFamily="34" charset="0"/>
                  </a:rPr>
                  <a:t>. </a:t>
                </a:r>
              </a:p>
            </p:txBody>
          </p:sp>
        </mc:Choice>
        <mc:Fallback xmlns="">
          <p:sp>
            <p:nvSpPr>
              <p:cNvPr id="10" name="Round Same Side Corner Rectangle 21">
                <a:extLst>
                  <a:ext uri="{FF2B5EF4-FFF2-40B4-BE49-F238E27FC236}">
                    <a16:creationId xmlns:a16="http://schemas.microsoft.com/office/drawing/2014/main" id="{DD24A7BE-D580-4C9C-9819-B825A391EDC2}"/>
                  </a:ext>
                </a:extLst>
              </p:cNvPr>
              <p:cNvSpPr>
                <a:spLocks noRot="1" noChangeAspect="1" noMove="1" noResize="1" noEditPoints="1" noAdjustHandles="1" noChangeArrowheads="1" noChangeShapeType="1" noTextEdit="1"/>
              </p:cNvSpPr>
              <p:nvPr/>
            </p:nvSpPr>
            <p:spPr bwMode="auto">
              <a:xfrm rot="16200000">
                <a:off x="3557861" y="-1699421"/>
                <a:ext cx="1855249" cy="8970970"/>
              </a:xfrm>
              <a:prstGeom prst="round2SameRect">
                <a:avLst>
                  <a:gd name="adj1" fmla="val 0"/>
                  <a:gd name="adj2" fmla="val 5466"/>
                </a:avLst>
              </a:prstGeom>
              <a:blipFill>
                <a:blip r:embed="rId3"/>
                <a:stretch>
                  <a:fillRect t="-6579" b="-14803"/>
                </a:stretch>
              </a:blipFill>
              <a:ln>
                <a:noFill/>
              </a:ln>
              <a:effectLst/>
              <a:extLst/>
            </p:spPr>
            <p:txBody>
              <a:bodyPr/>
              <a:lstStyle/>
              <a:p>
                <a:r>
                  <a:rPr lang="en-US">
                    <a:noFill/>
                  </a:rPr>
                  <a:t> </a:t>
                </a:r>
              </a:p>
            </p:txBody>
          </p:sp>
        </mc:Fallback>
      </mc:AlternateContent>
      <p:sp>
        <p:nvSpPr>
          <p:cNvPr id="22" name="Google Shape;22;p4"/>
          <p:cNvSpPr/>
          <p:nvPr/>
        </p:nvSpPr>
        <p:spPr>
          <a:xfrm rot="-5400000">
            <a:off x="-602425" y="2639997"/>
            <a:ext cx="1358036" cy="192872"/>
          </a:xfrm>
          <a:prstGeom prst="round2SameRect">
            <a:avLst>
              <a:gd name="adj1" fmla="val 0"/>
              <a:gd name="adj2" fmla="val 15814"/>
            </a:avLst>
          </a:prstGeom>
          <a:solidFill>
            <a:srgbClr val="FFFFFF"/>
          </a:solidFill>
          <a:ln>
            <a:noFill/>
          </a:ln>
          <a:effectLst>
            <a:outerShdw blurRad="50800" algn="ctr" rotWithShape="0">
              <a:srgbClr val="000000">
                <a:alpha val="40000"/>
              </a:srgbClr>
            </a:outerShdw>
          </a:effectLst>
        </p:spPr>
        <p:txBody>
          <a:bodyPr spcFirstLastPara="1" wrap="square" lIns="76188" tIns="39479" rIns="76188" bIns="39479" anchor="t" anchorCtr="0">
            <a:noAutofit/>
          </a:bodyPr>
          <a:lstStyle/>
          <a:p>
            <a:pPr>
              <a:buSzPts val="1000"/>
            </a:pPr>
            <a:r>
              <a:rPr lang="en-US" sz="833" b="1">
                <a:solidFill>
                  <a:srgbClr val="0171AB"/>
                </a:solidFill>
                <a:latin typeface="Century Gothic"/>
                <a:ea typeface="Century Gothic"/>
                <a:cs typeface="Century Gothic"/>
                <a:sym typeface="Century Gothic"/>
              </a:rPr>
              <a:t>LEARNING OBJECTIVE</a:t>
            </a:r>
            <a:endParaRPr sz="1167"/>
          </a:p>
        </p:txBody>
      </p:sp>
      <p:graphicFrame>
        <p:nvGraphicFramePr>
          <p:cNvPr id="23" name="Google Shape;23;p4"/>
          <p:cNvGraphicFramePr/>
          <p:nvPr>
            <p:extLst/>
          </p:nvPr>
        </p:nvGraphicFramePr>
        <p:xfrm>
          <a:off x="4937756" y="4090122"/>
          <a:ext cx="3702008" cy="792496"/>
        </p:xfrm>
        <a:graphic>
          <a:graphicData uri="http://schemas.openxmlformats.org/drawingml/2006/table">
            <a:tbl>
              <a:tblPr firstRow="1" bandRow="1">
                <a:noFill/>
              </a:tblPr>
              <a:tblGrid>
                <a:gridCol w="3702008">
                  <a:extLst>
                    <a:ext uri="{9D8B030D-6E8A-4147-A177-3AD203B41FA5}">
                      <a16:colId xmlns:a16="http://schemas.microsoft.com/office/drawing/2014/main" val="20000"/>
                    </a:ext>
                  </a:extLst>
                </a:gridCol>
              </a:tblGrid>
              <a:tr h="254008">
                <a:tc>
                  <a:txBody>
                    <a:bodyPr/>
                    <a:lstStyle/>
                    <a:p>
                      <a:pPr marL="228600" marR="0" lvl="0" indent="0" algn="l" rtl="0">
                        <a:lnSpc>
                          <a:spcPct val="100000"/>
                        </a:lnSpc>
                        <a:spcBef>
                          <a:spcPts val="0"/>
                        </a:spcBef>
                        <a:spcAft>
                          <a:spcPts val="0"/>
                        </a:spcAft>
                        <a:buClr>
                          <a:srgbClr val="FFFFFF"/>
                        </a:buClr>
                        <a:buSzPts val="1200"/>
                        <a:buFont typeface="Century Gothic"/>
                        <a:buNone/>
                      </a:pPr>
                      <a:r>
                        <a:rPr lang="en-US" sz="1400" b="1" u="none" strike="noStrike" cap="none">
                          <a:solidFill>
                            <a:srgbClr val="FFFFFF"/>
                          </a:solidFill>
                          <a:latin typeface="Century Gothic"/>
                          <a:ea typeface="Century Gothic"/>
                          <a:cs typeface="Century Gothic"/>
                          <a:sym typeface="Century Gothic"/>
                        </a:rPr>
                        <a:t>Definition</a:t>
                      </a:r>
                      <a:endParaRPr sz="1400" u="none" strike="noStrike" cap="none"/>
                    </a:p>
                  </a:txBody>
                  <a:tcPr marL="76208" marR="76208" marT="38104" marB="38104">
                    <a:lnL w="12700" cap="flat" cmpd="sng">
                      <a:solidFill>
                        <a:srgbClr val="0171AB"/>
                      </a:solidFill>
                      <a:prstDash val="solid"/>
                      <a:round/>
                      <a:headEnd type="none" w="sm" len="sm"/>
                      <a:tailEnd type="none" w="sm" len="sm"/>
                    </a:lnL>
                    <a:lnR w="12700" cap="flat" cmpd="sng">
                      <a:solidFill>
                        <a:srgbClr val="0171AB"/>
                      </a:solidFill>
                      <a:prstDash val="solid"/>
                      <a:round/>
                      <a:headEnd type="none" w="sm" len="sm"/>
                      <a:tailEnd type="none" w="sm" len="sm"/>
                    </a:lnR>
                    <a:lnT w="12700" cap="flat" cmpd="sng">
                      <a:solidFill>
                        <a:srgbClr val="0171AB"/>
                      </a:solidFill>
                      <a:prstDash val="solid"/>
                      <a:round/>
                      <a:headEnd type="none" w="sm" len="sm"/>
                      <a:tailEnd type="none" w="sm" len="sm"/>
                    </a:lnT>
                    <a:lnB w="12700" cap="flat" cmpd="sng">
                      <a:solidFill>
                        <a:srgbClr val="0171AB"/>
                      </a:solidFill>
                      <a:prstDash val="solid"/>
                      <a:round/>
                      <a:headEnd type="none" w="sm" len="sm"/>
                      <a:tailEnd type="none" w="sm" len="sm"/>
                    </a:lnB>
                    <a:solidFill>
                      <a:srgbClr val="0171AB"/>
                    </a:solidFill>
                  </a:tcPr>
                </a:tc>
                <a:extLst>
                  <a:ext uri="{0D108BD9-81ED-4DB2-BD59-A6C34878D82A}">
                    <a16:rowId xmlns:a16="http://schemas.microsoft.com/office/drawing/2014/main" val="10000"/>
                  </a:ext>
                </a:extLst>
              </a:tr>
              <a:tr h="431808">
                <a:tc>
                  <a:txBody>
                    <a:bodyPr/>
                    <a:lstStyle/>
                    <a:p>
                      <a:pPr marL="0" marR="0" lvl="0" indent="0" algn="l" rtl="0">
                        <a:lnSpc>
                          <a:spcPct val="100000"/>
                        </a:lnSpc>
                        <a:spcBef>
                          <a:spcPts val="0"/>
                        </a:spcBef>
                        <a:spcAft>
                          <a:spcPts val="0"/>
                        </a:spcAft>
                        <a:buClr>
                          <a:srgbClr val="000000"/>
                        </a:buClr>
                        <a:buSzPts val="1200"/>
                        <a:buFont typeface="Arial"/>
                        <a:buNone/>
                      </a:pPr>
                      <a:r>
                        <a:rPr lang="en-US" sz="1400" u="none" strike="noStrike" cap="none" baseline="30000" dirty="0">
                          <a:solidFill>
                            <a:schemeClr val="dk1"/>
                          </a:solidFill>
                          <a:latin typeface="Century Gothic"/>
                          <a:ea typeface="Century Gothic"/>
                          <a:cs typeface="Century Gothic"/>
                          <a:sym typeface="Century Gothic"/>
                        </a:rPr>
                        <a:t>1</a:t>
                      </a:r>
                      <a:r>
                        <a:rPr lang="en-US" sz="1400" u="none" strike="noStrike" cap="none" dirty="0">
                          <a:solidFill>
                            <a:schemeClr val="dk1"/>
                          </a:solidFill>
                          <a:latin typeface="Century Gothic"/>
                          <a:ea typeface="Century Gothic"/>
                          <a:cs typeface="Century Gothic"/>
                          <a:sym typeface="Century Gothic"/>
                        </a:rPr>
                        <a:t> involving a variable that is </a:t>
                      </a:r>
                      <a:r>
                        <a:rPr lang="en-US" sz="1400" b="1" i="1" u="none" strike="noStrike" cap="none" dirty="0">
                          <a:solidFill>
                            <a:schemeClr val="dk1"/>
                          </a:solidFill>
                          <a:effectLst>
                            <a:outerShdw blurRad="38100" dist="38100" dir="2700000" algn="tl">
                              <a:srgbClr val="000000">
                                <a:alpha val="43137"/>
                              </a:srgbClr>
                            </a:outerShdw>
                          </a:effectLst>
                          <a:latin typeface="Century Gothic"/>
                          <a:ea typeface="Century Gothic"/>
                          <a:cs typeface="Century Gothic"/>
                          <a:sym typeface="Century Gothic"/>
                        </a:rPr>
                        <a:t>squared</a:t>
                      </a:r>
                      <a:r>
                        <a:rPr lang="en-US" sz="1400" u="none" strike="noStrike" cap="none" dirty="0">
                          <a:solidFill>
                            <a:schemeClr val="dk1"/>
                          </a:solidFill>
                          <a:latin typeface="Century Gothic"/>
                          <a:ea typeface="Century Gothic"/>
                          <a:cs typeface="Century Gothic"/>
                          <a:sym typeface="Century Gothic"/>
                        </a:rPr>
                        <a:t>, or raised to a power of two.</a:t>
                      </a:r>
                      <a:endParaRPr sz="1400" u="none" strike="noStrike" cap="none" dirty="0"/>
                    </a:p>
                  </a:txBody>
                  <a:tcPr marL="76208" marR="76208" marT="38104" marB="38104">
                    <a:lnL w="12700" cap="flat" cmpd="sng">
                      <a:solidFill>
                        <a:srgbClr val="0171AB"/>
                      </a:solidFill>
                      <a:prstDash val="solid"/>
                      <a:round/>
                      <a:headEnd type="none" w="sm" len="sm"/>
                      <a:tailEnd type="none" w="sm" len="sm"/>
                    </a:lnL>
                    <a:lnR w="12700" cap="flat" cmpd="sng">
                      <a:solidFill>
                        <a:srgbClr val="0171AB"/>
                      </a:solidFill>
                      <a:prstDash val="solid"/>
                      <a:round/>
                      <a:headEnd type="none" w="sm" len="sm"/>
                      <a:tailEnd type="none" w="sm" len="sm"/>
                    </a:lnR>
                    <a:lnT w="12700" cap="flat" cmpd="sng">
                      <a:solidFill>
                        <a:srgbClr val="0171AB"/>
                      </a:solidFill>
                      <a:prstDash val="solid"/>
                      <a:round/>
                      <a:headEnd type="none" w="sm" len="sm"/>
                      <a:tailEnd type="none" w="sm" len="sm"/>
                    </a:lnT>
                    <a:lnB w="12700" cap="flat" cmpd="sng">
                      <a:solidFill>
                        <a:srgbClr val="0171AB"/>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pic>
        <p:nvPicPr>
          <p:cNvPr id="24" name="Google Shape;24;p4" descr="C:\Users\Stephen\Downloads\Vocab.png"/>
          <p:cNvPicPr preferRelativeResize="0"/>
          <p:nvPr/>
        </p:nvPicPr>
        <p:blipFill rotWithShape="1">
          <a:blip r:embed="rId4">
            <a:alphaModFix/>
          </a:blip>
          <a:srcRect/>
          <a:stretch/>
        </p:blipFill>
        <p:spPr>
          <a:xfrm>
            <a:off x="5029195" y="4169882"/>
            <a:ext cx="182868" cy="124358"/>
          </a:xfrm>
          <a:prstGeom prst="rect">
            <a:avLst/>
          </a:prstGeom>
          <a:noFill/>
          <a:ln>
            <a:noFill/>
          </a:ln>
        </p:spPr>
      </p:pic>
      <p:grpSp>
        <p:nvGrpSpPr>
          <p:cNvPr id="9" name="Group 4">
            <a:extLst>
              <a:ext uri="{FF2B5EF4-FFF2-40B4-BE49-F238E27FC236}">
                <a16:creationId xmlns:a16="http://schemas.microsoft.com/office/drawing/2014/main" id="{B190759F-FE46-4383-B1A0-75438F079F4F}"/>
              </a:ext>
            </a:extLst>
          </p:cNvPr>
          <p:cNvGrpSpPr>
            <a:grpSpLocks/>
          </p:cNvGrpSpPr>
          <p:nvPr/>
        </p:nvGrpSpPr>
        <p:grpSpPr bwMode="auto">
          <a:xfrm>
            <a:off x="365806" y="4069073"/>
            <a:ext cx="2337202" cy="927946"/>
            <a:chOff x="6748463" y="523875"/>
            <a:chExt cx="1643363" cy="927616"/>
          </a:xfrm>
        </p:grpSpPr>
        <p:sp>
          <p:nvSpPr>
            <p:cNvPr id="11" name="Rectangle 10">
              <a:extLst>
                <a:ext uri="{FF2B5EF4-FFF2-40B4-BE49-F238E27FC236}">
                  <a16:creationId xmlns:a16="http://schemas.microsoft.com/office/drawing/2014/main" id="{21F009EB-B11C-4BDF-9EAE-DA5A538BF757}"/>
                </a:ext>
              </a:extLst>
            </p:cNvPr>
            <p:cNvSpPr/>
            <p:nvPr/>
          </p:nvSpPr>
          <p:spPr bwMode="auto">
            <a:xfrm>
              <a:off x="6750051" y="523875"/>
              <a:ext cx="1641775" cy="927616"/>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301752" rIns="9144">
              <a:spAutoFit/>
            </a:bodyPr>
            <a:lstStyle/>
            <a:p>
              <a:pPr eaLnBrk="0" hangingPunct="0">
                <a:tabLst>
                  <a:tab pos="-57150" algn="l"/>
                </a:tabLst>
                <a:defRPr/>
              </a:pPr>
              <a:r>
                <a:rPr lang="en-US" sz="1050" dirty="0">
                  <a:solidFill>
                    <a:schemeClr val="tx1"/>
                  </a:solidFill>
                  <a:latin typeface="Verdana" pitchFamily="34" charset="0"/>
                  <a:ea typeface="Times New Roman" pitchFamily="18" charset="0"/>
                  <a:cs typeface="Arial" charset="0"/>
                </a:rPr>
                <a:t>What is our Learning Objective?</a:t>
              </a:r>
            </a:p>
            <a:p>
              <a:pPr eaLnBrk="0" hangingPunct="0">
                <a:spcAft>
                  <a:spcPct val="50000"/>
                </a:spcAft>
                <a:tabLst>
                  <a:tab pos="-57150" algn="l"/>
                </a:tabLst>
                <a:defRPr/>
              </a:pPr>
              <a:endParaRPr lang="en-US" sz="400" dirty="0">
                <a:solidFill>
                  <a:schemeClr val="tx1"/>
                </a:solidFill>
                <a:latin typeface="Verdana" pitchFamily="34" charset="0"/>
                <a:ea typeface="Times New Roman" pitchFamily="18" charset="0"/>
                <a:cs typeface="Arial" charset="0"/>
              </a:endParaRPr>
            </a:p>
            <a:p>
              <a:pPr eaLnBrk="0" hangingPunct="0">
                <a:spcAft>
                  <a:spcPct val="50000"/>
                </a:spcAft>
                <a:tabLst>
                  <a:tab pos="-57150" algn="l"/>
                </a:tabLst>
                <a:defRPr/>
              </a:pPr>
              <a:r>
                <a:rPr lang="en-US" sz="1050" dirty="0">
                  <a:solidFill>
                    <a:schemeClr val="tx1"/>
                  </a:solidFill>
                  <a:latin typeface="Verdana" pitchFamily="34" charset="0"/>
                  <a:ea typeface="Times New Roman" pitchFamily="18" charset="0"/>
                  <a:cs typeface="Arial" charset="0"/>
                </a:rPr>
                <a:t>What does “</a:t>
              </a:r>
              <a:r>
                <a:rPr lang="en-US" sz="1050" b="1" i="1" dirty="0">
                  <a:solidFill>
                    <a:schemeClr val="tx1"/>
                  </a:solidFill>
                  <a:latin typeface="Verdana" pitchFamily="34" charset="0"/>
                  <a:ea typeface="Times New Roman" pitchFamily="18" charset="0"/>
                  <a:cs typeface="Arial" charset="0"/>
                </a:rPr>
                <a:t>Quadratic</a:t>
              </a:r>
              <a:r>
                <a:rPr lang="en-US" sz="1050" dirty="0">
                  <a:solidFill>
                    <a:schemeClr val="tx1"/>
                  </a:solidFill>
                  <a:latin typeface="Verdana" pitchFamily="34" charset="0"/>
                  <a:ea typeface="Times New Roman" pitchFamily="18" charset="0"/>
                  <a:cs typeface="Arial" charset="0"/>
                </a:rPr>
                <a:t>” mean?                 </a:t>
              </a:r>
              <a:r>
                <a:rPr lang="en-US" sz="1050" i="1" dirty="0">
                  <a:solidFill>
                    <a:schemeClr val="tx1"/>
                  </a:solidFill>
                  <a:latin typeface="Verdana" pitchFamily="34" charset="0"/>
                  <a:ea typeface="Times New Roman" pitchFamily="18" charset="0"/>
                  <a:cs typeface="Arial" charset="0"/>
                </a:rPr>
                <a:t>Quadratic</a:t>
              </a:r>
              <a:r>
                <a:rPr lang="en-US" sz="1050" dirty="0">
                  <a:solidFill>
                    <a:schemeClr val="tx1"/>
                  </a:solidFill>
                  <a:latin typeface="Verdana" pitchFamily="34" charset="0"/>
                  <a:ea typeface="Times New Roman" pitchFamily="18" charset="0"/>
                  <a:cs typeface="Arial" charset="0"/>
                </a:rPr>
                <a:t> means _________.</a:t>
              </a:r>
            </a:p>
          </p:txBody>
        </p:sp>
        <p:sp>
          <p:nvSpPr>
            <p:cNvPr id="12" name="Rectangle 11">
              <a:extLst>
                <a:ext uri="{FF2B5EF4-FFF2-40B4-BE49-F238E27FC236}">
                  <a16:creationId xmlns:a16="http://schemas.microsoft.com/office/drawing/2014/main" id="{BF65353C-FDFF-43CF-B84B-92496B2A119E}"/>
                </a:ext>
              </a:extLst>
            </p:cNvPr>
            <p:cNvSpPr/>
            <p:nvPr/>
          </p:nvSpPr>
          <p:spPr bwMode="auto">
            <a:xfrm>
              <a:off x="6748463" y="530223"/>
              <a:ext cx="1641776" cy="204044"/>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50" b="1" dirty="0">
                  <a:solidFill>
                    <a:schemeClr val="bg1"/>
                  </a:solidFill>
                  <a:latin typeface="Gill Sans MT" pitchFamily="34" charset="0"/>
                </a:rPr>
                <a:t>CFU</a:t>
              </a:r>
            </a:p>
          </p:txBody>
        </p:sp>
      </p:grpSp>
      <p:pic>
        <p:nvPicPr>
          <p:cNvPr id="13" name="Picture 12">
            <a:extLst>
              <a:ext uri="{FF2B5EF4-FFF2-40B4-BE49-F238E27FC236}">
                <a16:creationId xmlns:a16="http://schemas.microsoft.com/office/drawing/2014/main" id="{2904B945-002B-49C5-941D-5F24BA947206}"/>
              </a:ext>
            </a:extLst>
          </p:cNvPr>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645952" y="2354101"/>
            <a:ext cx="4675819" cy="764664"/>
          </a:xfrm>
          <a:prstGeom prst="rect">
            <a:avLst/>
          </a:prstGeom>
        </p:spPr>
      </p:pic>
    </p:spTree>
    <p:extLst>
      <p:ext uri="{BB962C8B-B14F-4D97-AF65-F5344CB8AC3E}">
        <p14:creationId xmlns:p14="http://schemas.microsoft.com/office/powerpoint/2010/main" val="3831884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ound Same Side Corner Rectangle 21">
                <a:extLst>
                  <a:ext uri="{FF2B5EF4-FFF2-40B4-BE49-F238E27FC236}">
                    <a16:creationId xmlns:a16="http://schemas.microsoft.com/office/drawing/2014/main" id="{DD24A7BE-D580-4C9C-9819-B825A391EDC2}"/>
                  </a:ext>
                </a:extLst>
              </p:cNvPr>
              <p:cNvSpPr/>
              <p:nvPr/>
            </p:nvSpPr>
            <p:spPr bwMode="auto">
              <a:xfrm rot="16200000">
                <a:off x="3557861" y="-1699421"/>
                <a:ext cx="1855249" cy="8970970"/>
              </a:xfrm>
              <a:prstGeom prst="round2SameRect">
                <a:avLst>
                  <a:gd name="adj1" fmla="val 0"/>
                  <a:gd name="adj2" fmla="val 5466"/>
                </a:avLst>
              </a:prstGeom>
              <a:solidFill>
                <a:srgbClr val="0171AB"/>
              </a:solidFill>
              <a:ln>
                <a:noFill/>
              </a:ln>
              <a:effectLst/>
              <a:extLst/>
            </p:spPr>
            <p:txBody>
              <a:bodyPr vert="vert" wrap="square" lIns="32903" tIns="444500" rIns="0" bIns="32903">
                <a:spAutoFit/>
              </a:bodyPr>
              <a:lstStyle/>
              <a:p>
                <a:pPr>
                  <a:defRPr/>
                </a:pPr>
                <a:r>
                  <a:rPr lang="en-US" sz="3750" b="1" dirty="0">
                    <a:solidFill>
                      <a:schemeClr val="bg1"/>
                    </a:solidFill>
                    <a:latin typeface="Century Gothic" panose="020B0502020202020204" pitchFamily="34" charset="0"/>
                  </a:rPr>
                  <a:t>We will learn how to use the </a:t>
                </a:r>
                <a:r>
                  <a:rPr lang="en-US" sz="3750" b="1" i="1" dirty="0">
                    <a:solidFill>
                      <a:schemeClr val="bg1"/>
                    </a:solidFill>
                    <a:effectLst>
                      <a:outerShdw blurRad="38100" dist="38100" dir="2700000" algn="tl">
                        <a:srgbClr val="000000">
                          <a:alpha val="43137"/>
                        </a:srgbClr>
                      </a:outerShdw>
                    </a:effectLst>
                    <a:latin typeface="Century Gothic" panose="020B0502020202020204" pitchFamily="34" charset="0"/>
                  </a:rPr>
                  <a:t>Vertex Form</a:t>
                </a:r>
                <a:r>
                  <a:rPr lang="en-US" sz="3750" b="1" dirty="0">
                    <a:solidFill>
                      <a:schemeClr val="bg1"/>
                    </a:solidFill>
                    <a:latin typeface="Century Gothic" panose="020B0502020202020204" pitchFamily="34" charset="0"/>
                  </a:rPr>
                  <a:t>                                    to graph the </a:t>
                </a:r>
                <a14:m>
                  <m:oMath xmlns:m="http://schemas.openxmlformats.org/officeDocument/2006/math">
                    <m:sSub>
                      <m:sSubPr>
                        <m:ctrlPr>
                          <a:rPr lang="en-US" sz="4000" b="1"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m:rPr>
                            <m:nor/>
                          </m:rPr>
                          <a:rPr lang="en-US" sz="4000" b="1" i="1" dirty="0">
                            <a:solidFill>
                              <a:schemeClr val="bg1"/>
                            </a:solidFill>
                            <a:effectLst>
                              <a:outerShdw blurRad="38100" dist="38100" dir="2700000" algn="tl">
                                <a:srgbClr val="000000">
                                  <a:alpha val="43137"/>
                                </a:srgbClr>
                              </a:outerShdw>
                            </a:effectLst>
                            <a:latin typeface="Century Gothic" panose="020B0502020202020204" pitchFamily="34" charset="0"/>
                          </a:rPr>
                          <m:t>Quadratic</m:t>
                        </m:r>
                      </m:e>
                      <m:sub>
                        <m:r>
                          <a:rPr lang="en-US" sz="4000" b="1" i="1" smtClean="0">
                            <a:solidFill>
                              <a:schemeClr val="bg1"/>
                            </a:solidFill>
                            <a:effectLst>
                              <a:outerShdw blurRad="38100" dist="38100" dir="2700000" algn="tl">
                                <a:srgbClr val="000000">
                                  <a:alpha val="43137"/>
                                </a:srgbClr>
                              </a:outerShdw>
                            </a:effectLst>
                            <a:latin typeface="Cambria Math" panose="02040503050406030204" pitchFamily="18" charset="0"/>
                          </a:rPr>
                          <m:t>𝟏</m:t>
                        </m:r>
                      </m:sub>
                    </m:sSub>
                  </m:oMath>
                </a14:m>
                <a:r>
                  <a:rPr lang="en-US" sz="4000" b="1" i="1" dirty="0">
                    <a:solidFill>
                      <a:schemeClr val="bg1"/>
                    </a:solidFill>
                    <a:effectLst>
                      <a:outerShdw blurRad="38100" dist="38100" dir="2700000" algn="tl">
                        <a:srgbClr val="000000">
                          <a:alpha val="43137"/>
                        </a:srgbClr>
                      </a:outerShdw>
                    </a:effectLst>
                    <a:latin typeface="Century Gothic" panose="020B0502020202020204" pitchFamily="34" charset="0"/>
                  </a:rPr>
                  <a:t> Functions</a:t>
                </a:r>
                <a:r>
                  <a:rPr lang="en-US" sz="4000" b="1" dirty="0">
                    <a:solidFill>
                      <a:schemeClr val="bg1"/>
                    </a:solidFill>
                    <a:latin typeface="Century Gothic" panose="020B0502020202020204" pitchFamily="34" charset="0"/>
                  </a:rPr>
                  <a:t>. </a:t>
                </a:r>
              </a:p>
            </p:txBody>
          </p:sp>
        </mc:Choice>
        <mc:Fallback xmlns="">
          <p:sp>
            <p:nvSpPr>
              <p:cNvPr id="10" name="Round Same Side Corner Rectangle 21">
                <a:extLst>
                  <a:ext uri="{FF2B5EF4-FFF2-40B4-BE49-F238E27FC236}">
                    <a16:creationId xmlns:a16="http://schemas.microsoft.com/office/drawing/2014/main" id="{DD24A7BE-D580-4C9C-9819-B825A391EDC2}"/>
                  </a:ext>
                </a:extLst>
              </p:cNvPr>
              <p:cNvSpPr>
                <a:spLocks noRot="1" noChangeAspect="1" noMove="1" noResize="1" noEditPoints="1" noAdjustHandles="1" noChangeArrowheads="1" noChangeShapeType="1" noTextEdit="1"/>
              </p:cNvSpPr>
              <p:nvPr/>
            </p:nvSpPr>
            <p:spPr bwMode="auto">
              <a:xfrm rot="16200000">
                <a:off x="3557861" y="-1699421"/>
                <a:ext cx="1855249" cy="8970970"/>
              </a:xfrm>
              <a:prstGeom prst="round2SameRect">
                <a:avLst>
                  <a:gd name="adj1" fmla="val 0"/>
                  <a:gd name="adj2" fmla="val 5466"/>
                </a:avLst>
              </a:prstGeom>
              <a:blipFill>
                <a:blip r:embed="rId3"/>
                <a:stretch>
                  <a:fillRect t="-6579" b="-14803"/>
                </a:stretch>
              </a:blipFill>
              <a:ln>
                <a:noFill/>
              </a:ln>
              <a:effectLst/>
              <a:extLst/>
            </p:spPr>
            <p:txBody>
              <a:bodyPr/>
              <a:lstStyle/>
              <a:p>
                <a:r>
                  <a:rPr lang="en-US">
                    <a:noFill/>
                  </a:rPr>
                  <a:t> </a:t>
                </a:r>
              </a:p>
            </p:txBody>
          </p:sp>
        </mc:Fallback>
      </mc:AlternateContent>
      <p:sp>
        <p:nvSpPr>
          <p:cNvPr id="22" name="Google Shape;22;p4"/>
          <p:cNvSpPr/>
          <p:nvPr/>
        </p:nvSpPr>
        <p:spPr>
          <a:xfrm rot="-5400000">
            <a:off x="-602425" y="2639997"/>
            <a:ext cx="1358036" cy="192872"/>
          </a:xfrm>
          <a:prstGeom prst="round2SameRect">
            <a:avLst>
              <a:gd name="adj1" fmla="val 0"/>
              <a:gd name="adj2" fmla="val 15814"/>
            </a:avLst>
          </a:prstGeom>
          <a:solidFill>
            <a:srgbClr val="FFFFFF"/>
          </a:solidFill>
          <a:ln>
            <a:noFill/>
          </a:ln>
          <a:effectLst>
            <a:outerShdw blurRad="50800" algn="ctr" rotWithShape="0">
              <a:srgbClr val="000000">
                <a:alpha val="40000"/>
              </a:srgbClr>
            </a:outerShdw>
          </a:effectLst>
        </p:spPr>
        <p:txBody>
          <a:bodyPr spcFirstLastPara="1" wrap="square" lIns="76188" tIns="39479" rIns="76188" bIns="39479" anchor="t" anchorCtr="0">
            <a:noAutofit/>
          </a:bodyPr>
          <a:lstStyle/>
          <a:p>
            <a:pPr>
              <a:buSzPts val="1000"/>
            </a:pPr>
            <a:r>
              <a:rPr lang="en-US" sz="833" b="1">
                <a:solidFill>
                  <a:srgbClr val="0171AB"/>
                </a:solidFill>
                <a:latin typeface="Century Gothic"/>
                <a:ea typeface="Century Gothic"/>
                <a:cs typeface="Century Gothic"/>
                <a:sym typeface="Century Gothic"/>
              </a:rPr>
              <a:t>LEARNING OBJECTIVE</a:t>
            </a:r>
            <a:endParaRPr sz="1167"/>
          </a:p>
        </p:txBody>
      </p:sp>
      <p:graphicFrame>
        <p:nvGraphicFramePr>
          <p:cNvPr id="23" name="Google Shape;23;p4"/>
          <p:cNvGraphicFramePr/>
          <p:nvPr>
            <p:extLst>
              <p:ext uri="{D42A27DB-BD31-4B8C-83A1-F6EECF244321}">
                <p14:modId xmlns:p14="http://schemas.microsoft.com/office/powerpoint/2010/main" val="2898347486"/>
              </p:ext>
            </p:extLst>
          </p:nvPr>
        </p:nvGraphicFramePr>
        <p:xfrm>
          <a:off x="4937756" y="4090122"/>
          <a:ext cx="3702008" cy="792496"/>
        </p:xfrm>
        <a:graphic>
          <a:graphicData uri="http://schemas.openxmlformats.org/drawingml/2006/table">
            <a:tbl>
              <a:tblPr firstRow="1" bandRow="1">
                <a:noFill/>
              </a:tblPr>
              <a:tblGrid>
                <a:gridCol w="3702008">
                  <a:extLst>
                    <a:ext uri="{9D8B030D-6E8A-4147-A177-3AD203B41FA5}">
                      <a16:colId xmlns:a16="http://schemas.microsoft.com/office/drawing/2014/main" val="20000"/>
                    </a:ext>
                  </a:extLst>
                </a:gridCol>
              </a:tblGrid>
              <a:tr h="254008">
                <a:tc>
                  <a:txBody>
                    <a:bodyPr/>
                    <a:lstStyle/>
                    <a:p>
                      <a:pPr marL="228600" marR="0" lvl="0" indent="0" algn="l" rtl="0">
                        <a:lnSpc>
                          <a:spcPct val="100000"/>
                        </a:lnSpc>
                        <a:spcBef>
                          <a:spcPts val="0"/>
                        </a:spcBef>
                        <a:spcAft>
                          <a:spcPts val="0"/>
                        </a:spcAft>
                        <a:buClr>
                          <a:srgbClr val="FFFFFF"/>
                        </a:buClr>
                        <a:buSzPts val="1200"/>
                        <a:buFont typeface="Century Gothic"/>
                        <a:buNone/>
                      </a:pPr>
                      <a:r>
                        <a:rPr lang="en-US" sz="1400" b="1" u="none" strike="noStrike" cap="none">
                          <a:solidFill>
                            <a:srgbClr val="FFFFFF"/>
                          </a:solidFill>
                          <a:latin typeface="Century Gothic"/>
                          <a:ea typeface="Century Gothic"/>
                          <a:cs typeface="Century Gothic"/>
                          <a:sym typeface="Century Gothic"/>
                        </a:rPr>
                        <a:t>Definition</a:t>
                      </a:r>
                      <a:endParaRPr sz="1400" u="none" strike="noStrike" cap="none"/>
                    </a:p>
                  </a:txBody>
                  <a:tcPr marL="76208" marR="76208" marT="38104" marB="38104">
                    <a:lnL w="12700" cap="flat" cmpd="sng">
                      <a:solidFill>
                        <a:srgbClr val="0171AB"/>
                      </a:solidFill>
                      <a:prstDash val="solid"/>
                      <a:round/>
                      <a:headEnd type="none" w="sm" len="sm"/>
                      <a:tailEnd type="none" w="sm" len="sm"/>
                    </a:lnL>
                    <a:lnR w="12700" cap="flat" cmpd="sng">
                      <a:solidFill>
                        <a:srgbClr val="0171AB"/>
                      </a:solidFill>
                      <a:prstDash val="solid"/>
                      <a:round/>
                      <a:headEnd type="none" w="sm" len="sm"/>
                      <a:tailEnd type="none" w="sm" len="sm"/>
                    </a:lnR>
                    <a:lnT w="12700" cap="flat" cmpd="sng">
                      <a:solidFill>
                        <a:srgbClr val="0171AB"/>
                      </a:solidFill>
                      <a:prstDash val="solid"/>
                      <a:round/>
                      <a:headEnd type="none" w="sm" len="sm"/>
                      <a:tailEnd type="none" w="sm" len="sm"/>
                    </a:lnT>
                    <a:lnB w="12700" cap="flat" cmpd="sng">
                      <a:solidFill>
                        <a:srgbClr val="0171AB"/>
                      </a:solidFill>
                      <a:prstDash val="solid"/>
                      <a:round/>
                      <a:headEnd type="none" w="sm" len="sm"/>
                      <a:tailEnd type="none" w="sm" len="sm"/>
                    </a:lnB>
                    <a:solidFill>
                      <a:srgbClr val="0171AB"/>
                    </a:solidFill>
                  </a:tcPr>
                </a:tc>
                <a:extLst>
                  <a:ext uri="{0D108BD9-81ED-4DB2-BD59-A6C34878D82A}">
                    <a16:rowId xmlns:a16="http://schemas.microsoft.com/office/drawing/2014/main" val="10000"/>
                  </a:ext>
                </a:extLst>
              </a:tr>
              <a:tr h="431808">
                <a:tc>
                  <a:txBody>
                    <a:bodyPr/>
                    <a:lstStyle/>
                    <a:p>
                      <a:pPr marL="0" marR="0" lvl="0" indent="0" algn="l" rtl="0">
                        <a:lnSpc>
                          <a:spcPct val="100000"/>
                        </a:lnSpc>
                        <a:spcBef>
                          <a:spcPts val="0"/>
                        </a:spcBef>
                        <a:spcAft>
                          <a:spcPts val="0"/>
                        </a:spcAft>
                        <a:buClr>
                          <a:srgbClr val="000000"/>
                        </a:buClr>
                        <a:buSzPts val="1200"/>
                        <a:buFont typeface="Arial"/>
                        <a:buNone/>
                      </a:pPr>
                      <a:r>
                        <a:rPr lang="en-US" sz="1400" u="none" strike="noStrike" cap="none" baseline="30000" dirty="0">
                          <a:solidFill>
                            <a:schemeClr val="dk1"/>
                          </a:solidFill>
                          <a:latin typeface="Century Gothic"/>
                          <a:ea typeface="Century Gothic"/>
                          <a:cs typeface="Century Gothic"/>
                          <a:sym typeface="Century Gothic"/>
                        </a:rPr>
                        <a:t>1</a:t>
                      </a:r>
                      <a:r>
                        <a:rPr lang="en-US" sz="1400" u="none" strike="noStrike" cap="none" dirty="0">
                          <a:solidFill>
                            <a:schemeClr val="dk1"/>
                          </a:solidFill>
                          <a:latin typeface="Century Gothic"/>
                          <a:ea typeface="Century Gothic"/>
                          <a:cs typeface="Century Gothic"/>
                          <a:sym typeface="Century Gothic"/>
                        </a:rPr>
                        <a:t> involving a variable that is </a:t>
                      </a:r>
                      <a:r>
                        <a:rPr lang="en-US" sz="1400" b="1" i="1" u="none" strike="noStrike" cap="none" dirty="0">
                          <a:solidFill>
                            <a:schemeClr val="dk1"/>
                          </a:solidFill>
                          <a:effectLst>
                            <a:outerShdw blurRad="38100" dist="38100" dir="2700000" algn="tl">
                              <a:srgbClr val="000000">
                                <a:alpha val="43137"/>
                              </a:srgbClr>
                            </a:outerShdw>
                          </a:effectLst>
                          <a:latin typeface="Century Gothic"/>
                          <a:ea typeface="Century Gothic"/>
                          <a:cs typeface="Century Gothic"/>
                          <a:sym typeface="Century Gothic"/>
                        </a:rPr>
                        <a:t>squared</a:t>
                      </a:r>
                      <a:r>
                        <a:rPr lang="en-US" sz="1400" u="none" strike="noStrike" cap="none" dirty="0">
                          <a:solidFill>
                            <a:schemeClr val="dk1"/>
                          </a:solidFill>
                          <a:latin typeface="Century Gothic"/>
                          <a:ea typeface="Century Gothic"/>
                          <a:cs typeface="Century Gothic"/>
                          <a:sym typeface="Century Gothic"/>
                        </a:rPr>
                        <a:t>, or raised to a power of two.</a:t>
                      </a:r>
                      <a:endParaRPr sz="1400" u="none" strike="noStrike" cap="none" dirty="0"/>
                    </a:p>
                  </a:txBody>
                  <a:tcPr marL="76208" marR="76208" marT="38104" marB="38104">
                    <a:lnL w="12700" cap="flat" cmpd="sng">
                      <a:solidFill>
                        <a:srgbClr val="0171AB"/>
                      </a:solidFill>
                      <a:prstDash val="solid"/>
                      <a:round/>
                      <a:headEnd type="none" w="sm" len="sm"/>
                      <a:tailEnd type="none" w="sm" len="sm"/>
                    </a:lnL>
                    <a:lnR w="12700" cap="flat" cmpd="sng">
                      <a:solidFill>
                        <a:srgbClr val="0171AB"/>
                      </a:solidFill>
                      <a:prstDash val="solid"/>
                      <a:round/>
                      <a:headEnd type="none" w="sm" len="sm"/>
                      <a:tailEnd type="none" w="sm" len="sm"/>
                    </a:lnR>
                    <a:lnT w="12700" cap="flat" cmpd="sng">
                      <a:solidFill>
                        <a:srgbClr val="0171AB"/>
                      </a:solidFill>
                      <a:prstDash val="solid"/>
                      <a:round/>
                      <a:headEnd type="none" w="sm" len="sm"/>
                      <a:tailEnd type="none" w="sm" len="sm"/>
                    </a:lnT>
                    <a:lnB w="12700" cap="flat" cmpd="sng">
                      <a:solidFill>
                        <a:srgbClr val="0171AB"/>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pic>
        <p:nvPicPr>
          <p:cNvPr id="24" name="Google Shape;24;p4" descr="C:\Users\Stephen\Downloads\Vocab.png"/>
          <p:cNvPicPr preferRelativeResize="0"/>
          <p:nvPr/>
        </p:nvPicPr>
        <p:blipFill rotWithShape="1">
          <a:blip r:embed="rId4">
            <a:alphaModFix/>
          </a:blip>
          <a:srcRect/>
          <a:stretch/>
        </p:blipFill>
        <p:spPr>
          <a:xfrm>
            <a:off x="5029195" y="4169882"/>
            <a:ext cx="182868" cy="124358"/>
          </a:xfrm>
          <a:prstGeom prst="rect">
            <a:avLst/>
          </a:prstGeom>
          <a:noFill/>
          <a:ln>
            <a:noFill/>
          </a:ln>
        </p:spPr>
      </p:pic>
      <p:grpSp>
        <p:nvGrpSpPr>
          <p:cNvPr id="9" name="Group 4">
            <a:extLst>
              <a:ext uri="{FF2B5EF4-FFF2-40B4-BE49-F238E27FC236}">
                <a16:creationId xmlns:a16="http://schemas.microsoft.com/office/drawing/2014/main" id="{B190759F-FE46-4383-B1A0-75438F079F4F}"/>
              </a:ext>
            </a:extLst>
          </p:cNvPr>
          <p:cNvGrpSpPr>
            <a:grpSpLocks/>
          </p:cNvGrpSpPr>
          <p:nvPr/>
        </p:nvGrpSpPr>
        <p:grpSpPr bwMode="auto">
          <a:xfrm>
            <a:off x="365806" y="4069073"/>
            <a:ext cx="2337202" cy="927946"/>
            <a:chOff x="6748463" y="523875"/>
            <a:chExt cx="1643363" cy="927616"/>
          </a:xfrm>
        </p:grpSpPr>
        <p:sp>
          <p:nvSpPr>
            <p:cNvPr id="11" name="Rectangle 10">
              <a:extLst>
                <a:ext uri="{FF2B5EF4-FFF2-40B4-BE49-F238E27FC236}">
                  <a16:creationId xmlns:a16="http://schemas.microsoft.com/office/drawing/2014/main" id="{21F009EB-B11C-4BDF-9EAE-DA5A538BF757}"/>
                </a:ext>
              </a:extLst>
            </p:cNvPr>
            <p:cNvSpPr/>
            <p:nvPr/>
          </p:nvSpPr>
          <p:spPr bwMode="auto">
            <a:xfrm>
              <a:off x="6750051" y="523875"/>
              <a:ext cx="1641775" cy="927616"/>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301752" rIns="9144">
              <a:spAutoFit/>
            </a:bodyPr>
            <a:lstStyle/>
            <a:p>
              <a:pPr eaLnBrk="0" hangingPunct="0">
                <a:tabLst>
                  <a:tab pos="-57150" algn="l"/>
                </a:tabLst>
                <a:defRPr/>
              </a:pPr>
              <a:r>
                <a:rPr lang="en-US" sz="1050" dirty="0">
                  <a:solidFill>
                    <a:schemeClr val="tx1"/>
                  </a:solidFill>
                  <a:latin typeface="Verdana" pitchFamily="34" charset="0"/>
                  <a:ea typeface="Times New Roman" pitchFamily="18" charset="0"/>
                  <a:cs typeface="Arial" charset="0"/>
                </a:rPr>
                <a:t>What is our Learning Objective?</a:t>
              </a:r>
            </a:p>
            <a:p>
              <a:pPr eaLnBrk="0" hangingPunct="0">
                <a:spcAft>
                  <a:spcPct val="50000"/>
                </a:spcAft>
                <a:tabLst>
                  <a:tab pos="-57150" algn="l"/>
                </a:tabLst>
                <a:defRPr/>
              </a:pPr>
              <a:endParaRPr lang="en-US" sz="400" dirty="0">
                <a:solidFill>
                  <a:schemeClr val="tx1"/>
                </a:solidFill>
                <a:latin typeface="Verdana" pitchFamily="34" charset="0"/>
                <a:ea typeface="Times New Roman" pitchFamily="18" charset="0"/>
                <a:cs typeface="Arial" charset="0"/>
              </a:endParaRPr>
            </a:p>
            <a:p>
              <a:pPr eaLnBrk="0" hangingPunct="0">
                <a:spcAft>
                  <a:spcPct val="50000"/>
                </a:spcAft>
                <a:tabLst>
                  <a:tab pos="-57150" algn="l"/>
                </a:tabLst>
                <a:defRPr/>
              </a:pPr>
              <a:r>
                <a:rPr lang="en-US" sz="1050" dirty="0">
                  <a:solidFill>
                    <a:schemeClr val="tx1"/>
                  </a:solidFill>
                  <a:latin typeface="Verdana" pitchFamily="34" charset="0"/>
                  <a:ea typeface="Times New Roman" pitchFamily="18" charset="0"/>
                  <a:cs typeface="Arial" charset="0"/>
                </a:rPr>
                <a:t>What does “</a:t>
              </a:r>
              <a:r>
                <a:rPr lang="en-US" sz="1050" b="1" i="1" dirty="0">
                  <a:solidFill>
                    <a:schemeClr val="tx1"/>
                  </a:solidFill>
                  <a:latin typeface="Verdana" pitchFamily="34" charset="0"/>
                  <a:ea typeface="Times New Roman" pitchFamily="18" charset="0"/>
                  <a:cs typeface="Arial" charset="0"/>
                </a:rPr>
                <a:t>Quadratic</a:t>
              </a:r>
              <a:r>
                <a:rPr lang="en-US" sz="1050" dirty="0">
                  <a:solidFill>
                    <a:schemeClr val="tx1"/>
                  </a:solidFill>
                  <a:latin typeface="Verdana" pitchFamily="34" charset="0"/>
                  <a:ea typeface="Times New Roman" pitchFamily="18" charset="0"/>
                  <a:cs typeface="Arial" charset="0"/>
                </a:rPr>
                <a:t>” mean?                 </a:t>
              </a:r>
              <a:r>
                <a:rPr lang="en-US" sz="1050" i="1" dirty="0">
                  <a:solidFill>
                    <a:schemeClr val="tx1"/>
                  </a:solidFill>
                  <a:latin typeface="Verdana" pitchFamily="34" charset="0"/>
                  <a:ea typeface="Times New Roman" pitchFamily="18" charset="0"/>
                  <a:cs typeface="Arial" charset="0"/>
                </a:rPr>
                <a:t>Quadratic</a:t>
              </a:r>
              <a:r>
                <a:rPr lang="en-US" sz="1050" dirty="0">
                  <a:solidFill>
                    <a:schemeClr val="tx1"/>
                  </a:solidFill>
                  <a:latin typeface="Verdana" pitchFamily="34" charset="0"/>
                  <a:ea typeface="Times New Roman" pitchFamily="18" charset="0"/>
                  <a:cs typeface="Arial" charset="0"/>
                </a:rPr>
                <a:t> means _________.</a:t>
              </a:r>
            </a:p>
          </p:txBody>
        </p:sp>
        <p:sp>
          <p:nvSpPr>
            <p:cNvPr id="12" name="Rectangle 11">
              <a:extLst>
                <a:ext uri="{FF2B5EF4-FFF2-40B4-BE49-F238E27FC236}">
                  <a16:creationId xmlns:a16="http://schemas.microsoft.com/office/drawing/2014/main" id="{BF65353C-FDFF-43CF-B84B-92496B2A119E}"/>
                </a:ext>
              </a:extLst>
            </p:cNvPr>
            <p:cNvSpPr/>
            <p:nvPr/>
          </p:nvSpPr>
          <p:spPr bwMode="auto">
            <a:xfrm>
              <a:off x="6748463" y="530223"/>
              <a:ext cx="1641776" cy="204044"/>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50" b="1" dirty="0">
                  <a:solidFill>
                    <a:schemeClr val="bg1"/>
                  </a:solidFill>
                  <a:latin typeface="Gill Sans MT" pitchFamily="34" charset="0"/>
                </a:rPr>
                <a:t>CFU</a:t>
              </a:r>
            </a:p>
          </p:txBody>
        </p:sp>
      </p:grpSp>
      <p:pic>
        <p:nvPicPr>
          <p:cNvPr id="13" name="Picture 12">
            <a:extLst>
              <a:ext uri="{FF2B5EF4-FFF2-40B4-BE49-F238E27FC236}">
                <a16:creationId xmlns:a16="http://schemas.microsoft.com/office/drawing/2014/main" id="{2904B945-002B-49C5-941D-5F24BA947206}"/>
              </a:ext>
            </a:extLst>
          </p:cNvPr>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645952" y="2354101"/>
            <a:ext cx="4675819" cy="76466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965E0779-EB1E-4CD3-A4BA-6391B6294A49}"/>
              </a:ext>
            </a:extLst>
          </p:cNvPr>
          <p:cNvSpPr/>
          <p:nvPr/>
        </p:nvSpPr>
        <p:spPr>
          <a:xfrm>
            <a:off x="-4763" y="228600"/>
            <a:ext cx="9005888"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sp>
        <p:nvSpPr>
          <p:cNvPr id="25" name="Rectangle 126">
            <a:extLst>
              <a:ext uri="{FF2B5EF4-FFF2-40B4-BE49-F238E27FC236}">
                <a16:creationId xmlns:a16="http://schemas.microsoft.com/office/drawing/2014/main" id="{9F838910-6EF5-4108-AA74-89119F9BF368}"/>
              </a:ext>
            </a:extLst>
          </p:cNvPr>
          <p:cNvSpPr/>
          <p:nvPr/>
        </p:nvSpPr>
        <p:spPr>
          <a:xfrm>
            <a:off x="-9526" y="127000"/>
            <a:ext cx="1838355" cy="222286"/>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Concept Development</a:t>
            </a:r>
          </a:p>
        </p:txBody>
      </p:sp>
      <p:pic>
        <p:nvPicPr>
          <p:cNvPr id="3" name="Picture 2">
            <a:extLst>
              <a:ext uri="{FF2B5EF4-FFF2-40B4-BE49-F238E27FC236}">
                <a16:creationId xmlns:a16="http://schemas.microsoft.com/office/drawing/2014/main" id="{C5CCF3DB-0265-4986-AC1C-2F5A8B24FE90}"/>
              </a:ext>
            </a:extLst>
          </p:cNvPr>
          <p:cNvPicPr>
            <a:picLocks noChangeAspect="1"/>
          </p:cNvPicPr>
          <p:nvPr/>
        </p:nvPicPr>
        <p:blipFill>
          <a:blip r:embed="rId3"/>
          <a:stretch>
            <a:fillRect/>
          </a:stretch>
        </p:blipFill>
        <p:spPr>
          <a:xfrm>
            <a:off x="365806" y="933450"/>
            <a:ext cx="2562225" cy="185737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147D2E0-165D-4BFF-8266-FCDE85C373A5}"/>
              </a:ext>
            </a:extLst>
          </p:cNvPr>
          <p:cNvPicPr>
            <a:picLocks noChangeAspect="1"/>
          </p:cNvPicPr>
          <p:nvPr/>
        </p:nvPicPr>
        <p:blipFill>
          <a:blip r:embed="rId4"/>
          <a:stretch>
            <a:fillRect/>
          </a:stretch>
        </p:blipFill>
        <p:spPr>
          <a:xfrm>
            <a:off x="214208" y="3047965"/>
            <a:ext cx="7524750" cy="177165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F73B207F-744D-4CD4-B93E-6E517F6FCB22}"/>
              </a:ext>
            </a:extLst>
          </p:cNvPr>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3108976" y="3068611"/>
            <a:ext cx="3460360" cy="565893"/>
          </a:xfrm>
          <a:prstGeom prst="rect">
            <a:avLst/>
          </a:prstGeom>
        </p:spPr>
      </p:pic>
      <p:grpSp>
        <p:nvGrpSpPr>
          <p:cNvPr id="16" name="Group 65">
            <a:extLst>
              <a:ext uri="{FF2B5EF4-FFF2-40B4-BE49-F238E27FC236}">
                <a16:creationId xmlns:a16="http://schemas.microsoft.com/office/drawing/2014/main" id="{33EB359B-B290-4563-B4A8-A057FA04AE74}"/>
              </a:ext>
            </a:extLst>
          </p:cNvPr>
          <p:cNvGrpSpPr>
            <a:grpSpLocks/>
          </p:cNvGrpSpPr>
          <p:nvPr/>
        </p:nvGrpSpPr>
        <p:grpSpPr bwMode="auto">
          <a:xfrm>
            <a:off x="69850" y="627063"/>
            <a:ext cx="8686800" cy="39687"/>
            <a:chOff x="312862" y="969963"/>
            <a:chExt cx="8471606" cy="39687"/>
          </a:xfrm>
        </p:grpSpPr>
        <p:cxnSp>
          <p:nvCxnSpPr>
            <p:cNvPr id="17" name="Straight Connector 16">
              <a:extLst>
                <a:ext uri="{FF2B5EF4-FFF2-40B4-BE49-F238E27FC236}">
                  <a16:creationId xmlns:a16="http://schemas.microsoft.com/office/drawing/2014/main" id="{2E33E2D1-41E6-48EA-9C79-B23F1BB3179E}"/>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1E856A-27A0-4973-9D42-B5BCA1EC1A59}"/>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B2C343D5-A383-4700-B2F2-A115D5128426}"/>
              </a:ext>
            </a:extLst>
          </p:cNvPr>
          <p:cNvSpPr/>
          <p:nvPr/>
        </p:nvSpPr>
        <p:spPr>
          <a:xfrm>
            <a:off x="1153020" y="276200"/>
            <a:ext cx="6690321" cy="400110"/>
          </a:xfrm>
          <a:prstGeom prst="rect">
            <a:avLst/>
          </a:prstGeom>
        </p:spPr>
        <p:txBody>
          <a:bodyPr wrap="square">
            <a:spAutoFit/>
          </a:bodyPr>
          <a:lstStyle/>
          <a:p>
            <a:pPr eaLnBrk="1" hangingPunct="1">
              <a:defRPr/>
            </a:pPr>
            <a:r>
              <a:rPr lang="en-US" altLang="en-US" sz="2000" b="1" i="1" dirty="0">
                <a:effectLst>
                  <a:outerShdw blurRad="38100" dist="38100" dir="2700000" algn="tl">
                    <a:srgbClr val="000000">
                      <a:alpha val="43137"/>
                    </a:srgbClr>
                  </a:outerShdw>
                </a:effectLst>
                <a:latin typeface="Californian FB" panose="0207040306080B030204" pitchFamily="18" charset="0"/>
              </a:rPr>
              <a:t>Now, we will learn how to </a:t>
            </a:r>
            <a:r>
              <a:rPr lang="en-US" altLang="en-US" sz="2000" b="1" i="1" u="sng" dirty="0">
                <a:solidFill>
                  <a:srgbClr val="00B0F0"/>
                </a:solidFill>
                <a:effectLst>
                  <a:outerShdw blurRad="38100" dist="38100" dir="2700000" algn="tl">
                    <a:srgbClr val="000000">
                      <a:alpha val="43137"/>
                    </a:srgbClr>
                  </a:outerShdw>
                </a:effectLst>
                <a:latin typeface="Californian FB" panose="0207040306080B030204" pitchFamily="18" charset="0"/>
              </a:rPr>
              <a:t>graph</a:t>
            </a:r>
            <a:r>
              <a:rPr lang="en-US" altLang="en-US" sz="2000" b="1" i="1" dirty="0">
                <a:effectLst>
                  <a:outerShdw blurRad="38100" dist="38100" dir="2700000" algn="tl">
                    <a:srgbClr val="000000">
                      <a:alpha val="43137"/>
                    </a:srgbClr>
                  </a:outerShdw>
                </a:effectLst>
                <a:latin typeface="Californian FB" panose="0207040306080B030204" pitchFamily="18" charset="0"/>
              </a:rPr>
              <a:t> quadratic functions.</a:t>
            </a:r>
          </a:p>
        </p:txBody>
      </p:sp>
      <p:grpSp>
        <p:nvGrpSpPr>
          <p:cNvPr id="20" name="Group 63">
            <a:extLst>
              <a:ext uri="{FF2B5EF4-FFF2-40B4-BE49-F238E27FC236}">
                <a16:creationId xmlns:a16="http://schemas.microsoft.com/office/drawing/2014/main" id="{632D3316-DD12-41AE-B84D-D30819AF49BF}"/>
              </a:ext>
            </a:extLst>
          </p:cNvPr>
          <p:cNvGrpSpPr>
            <a:grpSpLocks/>
          </p:cNvGrpSpPr>
          <p:nvPr/>
        </p:nvGrpSpPr>
        <p:grpSpPr bwMode="auto">
          <a:xfrm>
            <a:off x="3291854" y="1219045"/>
            <a:ext cx="4285751" cy="1197251"/>
            <a:chOff x="6636303" y="947738"/>
            <a:chExt cx="2290211" cy="1198267"/>
          </a:xfrm>
        </p:grpSpPr>
        <p:sp>
          <p:nvSpPr>
            <p:cNvPr id="21" name="Rectangle 20">
              <a:extLst>
                <a:ext uri="{FF2B5EF4-FFF2-40B4-BE49-F238E27FC236}">
                  <a16:creationId xmlns:a16="http://schemas.microsoft.com/office/drawing/2014/main" id="{A87E32CF-3FE4-44E8-B570-216E652018D6}"/>
                </a:ext>
              </a:extLst>
            </p:cNvPr>
            <p:cNvSpPr/>
            <p:nvPr/>
          </p:nvSpPr>
          <p:spPr bwMode="auto">
            <a:xfrm>
              <a:off x="6636303" y="947738"/>
              <a:ext cx="2290211" cy="1198267"/>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301752" rIns="45720">
              <a:spAutoFit/>
            </a:bodyPr>
            <a:lstStyle/>
            <a:p>
              <a:pPr>
                <a:tabLst>
                  <a:tab pos="-57150" algn="l"/>
                </a:tabLst>
                <a:defRPr/>
              </a:pPr>
              <a:r>
                <a:rPr lang="en-US" sz="1100" dirty="0">
                  <a:solidFill>
                    <a:schemeClr val="tx1"/>
                  </a:solidFill>
                  <a:latin typeface="Verdana" pitchFamily="34" charset="0"/>
                </a:rPr>
                <a:t>How did I/you determine the </a:t>
              </a:r>
              <a:r>
                <a:rPr lang="en-US" sz="1100" i="1" dirty="0">
                  <a:solidFill>
                    <a:schemeClr val="tx1"/>
                  </a:solidFill>
                  <a:effectLst>
                    <a:outerShdw blurRad="38100" dist="38100" dir="2700000" algn="tl">
                      <a:srgbClr val="000000">
                        <a:alpha val="43137"/>
                      </a:srgbClr>
                    </a:outerShdw>
                  </a:effectLst>
                  <a:latin typeface="Verdana" pitchFamily="34" charset="0"/>
                </a:rPr>
                <a:t>direction</a:t>
              </a:r>
              <a:r>
                <a:rPr lang="en-US" sz="1100" dirty="0">
                  <a:solidFill>
                    <a:schemeClr val="tx1"/>
                  </a:solidFill>
                  <a:latin typeface="Verdana" pitchFamily="34" charset="0"/>
                </a:rPr>
                <a:t> of the parabola?</a:t>
              </a:r>
            </a:p>
            <a:p>
              <a:pPr>
                <a:tabLst>
                  <a:tab pos="-57150" algn="l"/>
                </a:tabLst>
                <a:defRPr/>
              </a:pPr>
              <a:r>
                <a:rPr lang="en-US" sz="1100" dirty="0">
                  <a:solidFill>
                    <a:schemeClr val="tx1"/>
                  </a:solidFill>
                  <a:latin typeface="Verdana" pitchFamily="34" charset="0"/>
                </a:rPr>
                <a:t> </a:t>
              </a:r>
            </a:p>
            <a:p>
              <a:pPr>
                <a:tabLst>
                  <a:tab pos="-57150" algn="l"/>
                </a:tabLst>
                <a:defRPr/>
              </a:pPr>
              <a:r>
                <a:rPr lang="en-US" sz="1100" dirty="0">
                  <a:solidFill>
                    <a:schemeClr val="tx1"/>
                  </a:solidFill>
                  <a:latin typeface="Verdana" pitchFamily="34" charset="0"/>
                </a:rPr>
                <a:t>How did I/you determine the </a:t>
              </a:r>
              <a:r>
                <a:rPr lang="en-US" sz="1100" i="1" dirty="0">
                  <a:solidFill>
                    <a:schemeClr val="tx1"/>
                  </a:solidFill>
                  <a:effectLst>
                    <a:outerShdw blurRad="38100" dist="38100" dir="2700000" algn="tl">
                      <a:srgbClr val="000000">
                        <a:alpha val="43137"/>
                      </a:srgbClr>
                    </a:outerShdw>
                  </a:effectLst>
                  <a:latin typeface="Verdana" pitchFamily="34" charset="0"/>
                </a:rPr>
                <a:t>vertex</a:t>
              </a:r>
              <a:r>
                <a:rPr lang="en-US" sz="1100" dirty="0">
                  <a:solidFill>
                    <a:schemeClr val="tx1"/>
                  </a:solidFill>
                  <a:latin typeface="Verdana" pitchFamily="34" charset="0"/>
                </a:rPr>
                <a:t> of the parabola?</a:t>
              </a:r>
            </a:p>
            <a:p>
              <a:pPr>
                <a:tabLst>
                  <a:tab pos="-57150" algn="l"/>
                </a:tabLst>
                <a:defRPr/>
              </a:pPr>
              <a:endParaRPr lang="en-US" sz="1100" dirty="0">
                <a:solidFill>
                  <a:schemeClr val="tx1"/>
                </a:solidFill>
                <a:latin typeface="Verdana" pitchFamily="34" charset="0"/>
              </a:endParaRPr>
            </a:p>
            <a:p>
              <a:pPr>
                <a:tabLst>
                  <a:tab pos="-57150" algn="l"/>
                </a:tabLst>
                <a:defRPr/>
              </a:pPr>
              <a:r>
                <a:rPr lang="en-US" sz="1100" dirty="0">
                  <a:solidFill>
                    <a:schemeClr val="tx1"/>
                  </a:solidFill>
                  <a:latin typeface="Verdana" pitchFamily="34" charset="0"/>
                </a:rPr>
                <a:t>How did I/you identify the </a:t>
              </a:r>
              <a:r>
                <a:rPr lang="en-US" sz="1100" i="1" dirty="0">
                  <a:solidFill>
                    <a:schemeClr val="tx1"/>
                  </a:solidFill>
                  <a:effectLst>
                    <a:outerShdw blurRad="38100" dist="38100" dir="2700000" algn="tl">
                      <a:srgbClr val="000000">
                        <a:alpha val="43137"/>
                      </a:srgbClr>
                    </a:outerShdw>
                  </a:effectLst>
                  <a:latin typeface="Verdana" pitchFamily="34" charset="0"/>
                </a:rPr>
                <a:t>graph</a:t>
              </a:r>
              <a:r>
                <a:rPr lang="en-US" sz="1100" dirty="0">
                  <a:solidFill>
                    <a:schemeClr val="tx1"/>
                  </a:solidFill>
                  <a:latin typeface="Verdana" pitchFamily="34" charset="0"/>
                </a:rPr>
                <a:t> the parabola?</a:t>
              </a:r>
            </a:p>
          </p:txBody>
        </p:sp>
        <p:sp>
          <p:nvSpPr>
            <p:cNvPr id="22" name="Rectangle 21">
              <a:extLst>
                <a:ext uri="{FF2B5EF4-FFF2-40B4-BE49-F238E27FC236}">
                  <a16:creationId xmlns:a16="http://schemas.microsoft.com/office/drawing/2014/main" id="{5955F60B-9932-4707-88B3-EBF6E2C9614A}"/>
                </a:ext>
              </a:extLst>
            </p:cNvPr>
            <p:cNvSpPr/>
            <p:nvPr/>
          </p:nvSpPr>
          <p:spPr bwMode="auto">
            <a:xfrm>
              <a:off x="6636303" y="947738"/>
              <a:ext cx="2290211" cy="231972"/>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cs typeface="Arial" charset="0"/>
                </a:rPr>
                <a:t>CFU</a:t>
              </a:r>
            </a:p>
          </p:txBody>
        </p:sp>
        <p:sp>
          <p:nvSpPr>
            <p:cNvPr id="23" name="Oval 22">
              <a:extLst>
                <a:ext uri="{FF2B5EF4-FFF2-40B4-BE49-F238E27FC236}">
                  <a16:creationId xmlns:a16="http://schemas.microsoft.com/office/drawing/2014/main" id="{32C2C84B-6951-4F03-A4D8-E456A0A937FE}"/>
                </a:ext>
              </a:extLst>
            </p:cNvPr>
            <p:cNvSpPr/>
            <p:nvPr/>
          </p:nvSpPr>
          <p:spPr bwMode="auto">
            <a:xfrm>
              <a:off x="6685165" y="1242435"/>
              <a:ext cx="71829" cy="141938"/>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24" name="Oval 23">
              <a:extLst>
                <a:ext uri="{FF2B5EF4-FFF2-40B4-BE49-F238E27FC236}">
                  <a16:creationId xmlns:a16="http://schemas.microsoft.com/office/drawing/2014/main" id="{E84D57A4-8DF0-4CE4-B6F6-1C7E90525EF9}"/>
                </a:ext>
              </a:extLst>
            </p:cNvPr>
            <p:cNvSpPr/>
            <p:nvPr/>
          </p:nvSpPr>
          <p:spPr bwMode="auto">
            <a:xfrm>
              <a:off x="6685166" y="1579520"/>
              <a:ext cx="71828"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26" name="Oval 25">
              <a:extLst>
                <a:ext uri="{FF2B5EF4-FFF2-40B4-BE49-F238E27FC236}">
                  <a16:creationId xmlns:a16="http://schemas.microsoft.com/office/drawing/2014/main" id="{190EE85E-D2C0-4D80-B8FA-3676C56F3E26}"/>
                </a:ext>
              </a:extLst>
            </p:cNvPr>
            <p:cNvSpPr/>
            <p:nvPr/>
          </p:nvSpPr>
          <p:spPr bwMode="auto">
            <a:xfrm>
              <a:off x="6687641" y="1925445"/>
              <a:ext cx="71829" cy="13686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3</a:t>
              </a:r>
            </a:p>
          </p:txBody>
        </p:sp>
      </p:grpSp>
      <p:sp>
        <p:nvSpPr>
          <p:cNvPr id="27" name="Rectangle 26">
            <a:extLst>
              <a:ext uri="{FF2B5EF4-FFF2-40B4-BE49-F238E27FC236}">
                <a16:creationId xmlns:a16="http://schemas.microsoft.com/office/drawing/2014/main" id="{7925814A-9643-4633-A90A-9A0DEBCE573E}"/>
              </a:ext>
            </a:extLst>
          </p:cNvPr>
          <p:cNvSpPr/>
          <p:nvPr/>
        </p:nvSpPr>
        <p:spPr>
          <a:xfrm>
            <a:off x="291987" y="5290211"/>
            <a:ext cx="8412388" cy="646331"/>
          </a:xfrm>
          <a:prstGeom prst="rect">
            <a:avLst/>
          </a:prstGeom>
        </p:spPr>
        <p:txBody>
          <a:bodyPr wrap="square">
            <a:spAutoFit/>
          </a:bodyPr>
          <a:lstStyle/>
          <a:p>
            <a:r>
              <a:rPr lang="en-US" b="1" dirty="0">
                <a:latin typeface="Ink Free" panose="03080402000500000000" pitchFamily="66" charset="0"/>
              </a:rPr>
              <a:t>* “The parabola opens </a:t>
            </a:r>
            <a:r>
              <a:rPr lang="en-US" b="1" dirty="0">
                <a:effectLst>
                  <a:outerShdw blurRad="38100" dist="38100" dir="2700000" algn="tl">
                    <a:srgbClr val="000000">
                      <a:alpha val="43137"/>
                    </a:srgbClr>
                  </a:outerShdw>
                </a:effectLst>
                <a:latin typeface="Ink Free" panose="03080402000500000000" pitchFamily="66" charset="0"/>
              </a:rPr>
              <a:t>upward/downward</a:t>
            </a:r>
            <a:r>
              <a:rPr lang="en-US" b="1" dirty="0">
                <a:latin typeface="Ink Free" panose="03080402000500000000" pitchFamily="66" charset="0"/>
              </a:rPr>
              <a:t>. Its axis of </a:t>
            </a:r>
            <a:r>
              <a:rPr lang="en-US" b="1" dirty="0">
                <a:effectLst>
                  <a:outerShdw blurRad="38100" dist="38100" dir="2700000" algn="tl">
                    <a:srgbClr val="000000">
                      <a:alpha val="43137"/>
                    </a:srgbClr>
                  </a:outerShdw>
                </a:effectLst>
                <a:latin typeface="Ink Free" panose="03080402000500000000" pitchFamily="66" charset="0"/>
              </a:rPr>
              <a:t>symmetry</a:t>
            </a:r>
            <a:r>
              <a:rPr lang="en-US" b="1" dirty="0">
                <a:latin typeface="Ink Free" panose="03080402000500000000" pitchFamily="66" charset="0"/>
              </a:rPr>
              <a:t> is _____; the </a:t>
            </a:r>
            <a:r>
              <a:rPr lang="en-US" b="1" dirty="0">
                <a:effectLst>
                  <a:outerShdw blurRad="38100" dist="38100" dir="2700000" algn="tl">
                    <a:srgbClr val="000000">
                      <a:alpha val="43137"/>
                    </a:srgbClr>
                  </a:outerShdw>
                </a:effectLst>
                <a:latin typeface="Ink Free" panose="03080402000500000000" pitchFamily="66" charset="0"/>
              </a:rPr>
              <a:t>vertex </a:t>
            </a:r>
            <a:r>
              <a:rPr lang="en-US" b="1" dirty="0">
                <a:latin typeface="Ink Free" panose="03080402000500000000" pitchFamily="66" charset="0"/>
              </a:rPr>
              <a:t>is at the point _____.”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965E0779-EB1E-4CD3-A4BA-6391B6294A49}"/>
              </a:ext>
            </a:extLst>
          </p:cNvPr>
          <p:cNvSpPr/>
          <p:nvPr/>
        </p:nvSpPr>
        <p:spPr>
          <a:xfrm>
            <a:off x="-4763" y="228600"/>
            <a:ext cx="9005888"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sp>
        <p:nvSpPr>
          <p:cNvPr id="25" name="Rectangle 126">
            <a:extLst>
              <a:ext uri="{FF2B5EF4-FFF2-40B4-BE49-F238E27FC236}">
                <a16:creationId xmlns:a16="http://schemas.microsoft.com/office/drawing/2014/main" id="{9F838910-6EF5-4108-AA74-89119F9BF368}"/>
              </a:ext>
            </a:extLst>
          </p:cNvPr>
          <p:cNvSpPr/>
          <p:nvPr/>
        </p:nvSpPr>
        <p:spPr>
          <a:xfrm>
            <a:off x="-9526" y="127000"/>
            <a:ext cx="1838355" cy="222286"/>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Homework</a:t>
            </a:r>
          </a:p>
        </p:txBody>
      </p:sp>
      <p:pic>
        <p:nvPicPr>
          <p:cNvPr id="11" name="Picture 10">
            <a:extLst>
              <a:ext uri="{FF2B5EF4-FFF2-40B4-BE49-F238E27FC236}">
                <a16:creationId xmlns:a16="http://schemas.microsoft.com/office/drawing/2014/main" id="{6147D2E0-165D-4BFF-8266-FCDE85C373A5}"/>
              </a:ext>
            </a:extLst>
          </p:cNvPr>
          <p:cNvPicPr>
            <a:picLocks noChangeAspect="1"/>
          </p:cNvPicPr>
          <p:nvPr/>
        </p:nvPicPr>
        <p:blipFill>
          <a:blip r:embed="rId3"/>
          <a:stretch>
            <a:fillRect/>
          </a:stretch>
        </p:blipFill>
        <p:spPr>
          <a:xfrm>
            <a:off x="365806" y="450886"/>
            <a:ext cx="4959843" cy="116776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F73B207F-744D-4CD4-B93E-6E517F6FCB22}"/>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2216723" y="514086"/>
            <a:ext cx="1920219" cy="314024"/>
          </a:xfrm>
          <a:prstGeom prst="rect">
            <a:avLst/>
          </a:prstGeom>
        </p:spPr>
      </p:pic>
      <p:grpSp>
        <p:nvGrpSpPr>
          <p:cNvPr id="16" name="Group 65">
            <a:extLst>
              <a:ext uri="{FF2B5EF4-FFF2-40B4-BE49-F238E27FC236}">
                <a16:creationId xmlns:a16="http://schemas.microsoft.com/office/drawing/2014/main" id="{33EB359B-B290-4563-B4A8-A057FA04AE74}"/>
              </a:ext>
            </a:extLst>
          </p:cNvPr>
          <p:cNvGrpSpPr>
            <a:grpSpLocks/>
          </p:cNvGrpSpPr>
          <p:nvPr/>
        </p:nvGrpSpPr>
        <p:grpSpPr bwMode="auto">
          <a:xfrm>
            <a:off x="91489" y="1723748"/>
            <a:ext cx="8686800" cy="39687"/>
            <a:chOff x="312862" y="969963"/>
            <a:chExt cx="8471606" cy="39687"/>
          </a:xfrm>
        </p:grpSpPr>
        <p:cxnSp>
          <p:nvCxnSpPr>
            <p:cNvPr id="17" name="Straight Connector 16">
              <a:extLst>
                <a:ext uri="{FF2B5EF4-FFF2-40B4-BE49-F238E27FC236}">
                  <a16:creationId xmlns:a16="http://schemas.microsoft.com/office/drawing/2014/main" id="{2E33E2D1-41E6-48EA-9C79-B23F1BB3179E}"/>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1E856A-27A0-4973-9D42-B5BCA1EC1A59}"/>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63">
            <a:extLst>
              <a:ext uri="{FF2B5EF4-FFF2-40B4-BE49-F238E27FC236}">
                <a16:creationId xmlns:a16="http://schemas.microsoft.com/office/drawing/2014/main" id="{632D3316-DD12-41AE-B84D-D30819AF49BF}"/>
              </a:ext>
            </a:extLst>
          </p:cNvPr>
          <p:cNvGrpSpPr>
            <a:grpSpLocks/>
          </p:cNvGrpSpPr>
          <p:nvPr/>
        </p:nvGrpSpPr>
        <p:grpSpPr bwMode="auto">
          <a:xfrm>
            <a:off x="5230160" y="292833"/>
            <a:ext cx="3096995" cy="1366528"/>
            <a:chOff x="6636303" y="947738"/>
            <a:chExt cx="2290212" cy="1367687"/>
          </a:xfrm>
        </p:grpSpPr>
        <p:sp>
          <p:nvSpPr>
            <p:cNvPr id="21" name="Rectangle 20">
              <a:extLst>
                <a:ext uri="{FF2B5EF4-FFF2-40B4-BE49-F238E27FC236}">
                  <a16:creationId xmlns:a16="http://schemas.microsoft.com/office/drawing/2014/main" id="{A87E32CF-3FE4-44E8-B570-216E652018D6}"/>
                </a:ext>
              </a:extLst>
            </p:cNvPr>
            <p:cNvSpPr/>
            <p:nvPr/>
          </p:nvSpPr>
          <p:spPr bwMode="auto">
            <a:xfrm>
              <a:off x="6636304" y="947738"/>
              <a:ext cx="2290211" cy="1367687"/>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301752" rIns="45720">
              <a:spAutoFit/>
            </a:bodyPr>
            <a:lstStyle/>
            <a:p>
              <a:pPr>
                <a:tabLst>
                  <a:tab pos="-57150" algn="l"/>
                </a:tabLst>
                <a:defRPr/>
              </a:pPr>
              <a:r>
                <a:rPr lang="en-US" sz="1050" dirty="0">
                  <a:solidFill>
                    <a:schemeClr val="tx1"/>
                  </a:solidFill>
                  <a:latin typeface="Verdana" pitchFamily="34" charset="0"/>
                </a:rPr>
                <a:t>How did I/you determine the </a:t>
              </a:r>
              <a:r>
                <a:rPr lang="en-US" sz="1050" i="1" dirty="0">
                  <a:solidFill>
                    <a:schemeClr val="tx1"/>
                  </a:solidFill>
                  <a:effectLst>
                    <a:outerShdw blurRad="38100" dist="38100" dir="2700000" algn="tl">
                      <a:srgbClr val="000000">
                        <a:alpha val="43137"/>
                      </a:srgbClr>
                    </a:outerShdw>
                  </a:effectLst>
                  <a:latin typeface="Verdana" pitchFamily="34" charset="0"/>
                </a:rPr>
                <a:t>direction</a:t>
              </a:r>
              <a:r>
                <a:rPr lang="en-US" sz="1050" dirty="0">
                  <a:solidFill>
                    <a:schemeClr val="tx1"/>
                  </a:solidFill>
                  <a:latin typeface="Verdana" pitchFamily="34" charset="0"/>
                </a:rPr>
                <a:t> of the parabola?</a:t>
              </a:r>
            </a:p>
            <a:p>
              <a:pPr>
                <a:tabLst>
                  <a:tab pos="-57150" algn="l"/>
                </a:tabLst>
                <a:defRPr/>
              </a:pPr>
              <a:r>
                <a:rPr lang="en-US" sz="1050" dirty="0">
                  <a:solidFill>
                    <a:schemeClr val="tx1"/>
                  </a:solidFill>
                  <a:latin typeface="Verdana" pitchFamily="34" charset="0"/>
                </a:rPr>
                <a:t>How did I/you determine the </a:t>
              </a:r>
              <a:r>
                <a:rPr lang="en-US" sz="1050" i="1" dirty="0">
                  <a:solidFill>
                    <a:schemeClr val="tx1"/>
                  </a:solidFill>
                  <a:effectLst>
                    <a:outerShdw blurRad="38100" dist="38100" dir="2700000" algn="tl">
                      <a:srgbClr val="000000">
                        <a:alpha val="43137"/>
                      </a:srgbClr>
                    </a:outerShdw>
                  </a:effectLst>
                  <a:latin typeface="Verdana" pitchFamily="34" charset="0"/>
                </a:rPr>
                <a:t>vertex</a:t>
              </a:r>
              <a:r>
                <a:rPr lang="en-US" sz="1050" dirty="0">
                  <a:solidFill>
                    <a:schemeClr val="tx1"/>
                  </a:solidFill>
                  <a:latin typeface="Verdana" pitchFamily="34" charset="0"/>
                </a:rPr>
                <a:t> of the parabola?</a:t>
              </a:r>
            </a:p>
            <a:p>
              <a:pPr>
                <a:tabLst>
                  <a:tab pos="-57150" algn="l"/>
                </a:tabLst>
                <a:defRPr/>
              </a:pPr>
              <a:r>
                <a:rPr lang="en-US" sz="1050" dirty="0">
                  <a:solidFill>
                    <a:schemeClr val="tx1"/>
                  </a:solidFill>
                  <a:latin typeface="Verdana" pitchFamily="34" charset="0"/>
                </a:rPr>
                <a:t>How did I/you identify the </a:t>
              </a:r>
              <a:r>
                <a:rPr lang="en-US" sz="1050" i="1" dirty="0">
                  <a:solidFill>
                    <a:schemeClr val="tx1"/>
                  </a:solidFill>
                  <a:effectLst>
                    <a:outerShdw blurRad="38100" dist="38100" dir="2700000" algn="tl">
                      <a:srgbClr val="000000">
                        <a:alpha val="43137"/>
                      </a:srgbClr>
                    </a:outerShdw>
                  </a:effectLst>
                  <a:latin typeface="Verdana" pitchFamily="34" charset="0"/>
                </a:rPr>
                <a:t>graph</a:t>
              </a:r>
              <a:r>
                <a:rPr lang="en-US" sz="1050" dirty="0">
                  <a:solidFill>
                    <a:schemeClr val="tx1"/>
                  </a:solidFill>
                  <a:latin typeface="Verdana" pitchFamily="34" charset="0"/>
                </a:rPr>
                <a:t> the parabola?</a:t>
              </a:r>
            </a:p>
          </p:txBody>
        </p:sp>
        <p:sp>
          <p:nvSpPr>
            <p:cNvPr id="22" name="Rectangle 21">
              <a:extLst>
                <a:ext uri="{FF2B5EF4-FFF2-40B4-BE49-F238E27FC236}">
                  <a16:creationId xmlns:a16="http://schemas.microsoft.com/office/drawing/2014/main" id="{5955F60B-9932-4707-88B3-EBF6E2C9614A}"/>
                </a:ext>
              </a:extLst>
            </p:cNvPr>
            <p:cNvSpPr/>
            <p:nvPr/>
          </p:nvSpPr>
          <p:spPr bwMode="auto">
            <a:xfrm>
              <a:off x="6636303" y="947738"/>
              <a:ext cx="2290211" cy="231972"/>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cs typeface="Arial" charset="0"/>
                </a:rPr>
                <a:t>CFU</a:t>
              </a:r>
            </a:p>
          </p:txBody>
        </p:sp>
        <p:sp>
          <p:nvSpPr>
            <p:cNvPr id="23" name="Oval 22">
              <a:extLst>
                <a:ext uri="{FF2B5EF4-FFF2-40B4-BE49-F238E27FC236}">
                  <a16:creationId xmlns:a16="http://schemas.microsoft.com/office/drawing/2014/main" id="{32C2C84B-6951-4F03-A4D8-E456A0A937FE}"/>
                </a:ext>
              </a:extLst>
            </p:cNvPr>
            <p:cNvSpPr/>
            <p:nvPr/>
          </p:nvSpPr>
          <p:spPr bwMode="auto">
            <a:xfrm>
              <a:off x="6700814" y="1283872"/>
              <a:ext cx="138345" cy="168192"/>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1</a:t>
              </a:r>
            </a:p>
          </p:txBody>
        </p:sp>
        <p:sp>
          <p:nvSpPr>
            <p:cNvPr id="24" name="Oval 23">
              <a:extLst>
                <a:ext uri="{FF2B5EF4-FFF2-40B4-BE49-F238E27FC236}">
                  <a16:creationId xmlns:a16="http://schemas.microsoft.com/office/drawing/2014/main" id="{E84D57A4-8DF0-4CE4-B6F6-1C7E90525EF9}"/>
                </a:ext>
              </a:extLst>
            </p:cNvPr>
            <p:cNvSpPr/>
            <p:nvPr/>
          </p:nvSpPr>
          <p:spPr bwMode="auto">
            <a:xfrm>
              <a:off x="6700814" y="1599719"/>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2</a:t>
              </a:r>
            </a:p>
          </p:txBody>
        </p:sp>
        <p:sp>
          <p:nvSpPr>
            <p:cNvPr id="26" name="Oval 25">
              <a:extLst>
                <a:ext uri="{FF2B5EF4-FFF2-40B4-BE49-F238E27FC236}">
                  <a16:creationId xmlns:a16="http://schemas.microsoft.com/office/drawing/2014/main" id="{190EE85E-D2C0-4D80-B8FA-3676C56F3E26}"/>
                </a:ext>
              </a:extLst>
            </p:cNvPr>
            <p:cNvSpPr/>
            <p:nvPr/>
          </p:nvSpPr>
          <p:spPr bwMode="auto">
            <a:xfrm>
              <a:off x="6703922" y="1915568"/>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63" fontAlgn="auto">
                <a:spcBef>
                  <a:spcPts val="0"/>
                </a:spcBef>
                <a:spcAft>
                  <a:spcPts val="0"/>
                </a:spcAft>
                <a:defRPr/>
              </a:pPr>
              <a:r>
                <a:rPr lang="en-US" sz="1200" b="1" dirty="0">
                  <a:latin typeface="Gill Sans MT" pitchFamily="34" charset="0"/>
                </a:rPr>
                <a:t>3</a:t>
              </a:r>
            </a:p>
          </p:txBody>
        </p:sp>
      </p:grpSp>
      <p:sp>
        <p:nvSpPr>
          <p:cNvPr id="30" name="Rectangle 29">
            <a:extLst>
              <a:ext uri="{FF2B5EF4-FFF2-40B4-BE49-F238E27FC236}">
                <a16:creationId xmlns:a16="http://schemas.microsoft.com/office/drawing/2014/main" id="{D16197BA-E977-4B19-A59A-72DB668EEE0A}"/>
              </a:ext>
            </a:extLst>
          </p:cNvPr>
          <p:cNvSpPr/>
          <p:nvPr/>
        </p:nvSpPr>
        <p:spPr>
          <a:xfrm>
            <a:off x="126613" y="2123571"/>
            <a:ext cx="1541463" cy="369888"/>
          </a:xfrm>
          <a:prstGeom prst="rect">
            <a:avLst/>
          </a:prstGeom>
        </p:spPr>
        <p:txBody>
          <a:bodyPr wrap="none">
            <a:spAutoFit/>
          </a:bodyPr>
          <a:lstStyle/>
          <a:p>
            <a:pPr>
              <a:defRPr/>
            </a:pPr>
            <a:r>
              <a:rPr lang="en-US" altLang="en-US" b="1" dirty="0">
                <a:solidFill>
                  <a:srgbClr val="0070C0"/>
                </a:solidFill>
                <a:effectLst>
                  <a:outerShdw blurRad="38100" dist="38100" dir="2700000" algn="tl">
                    <a:srgbClr val="000000">
                      <a:alpha val="43137"/>
                    </a:srgbClr>
                  </a:outerShdw>
                </a:effectLst>
                <a:latin typeface="Californian FB" panose="0207040306080B030204" pitchFamily="18" charset="0"/>
              </a:rPr>
              <a:t>(a) </a:t>
            </a:r>
            <a:r>
              <a:rPr lang="en-US" altLang="en-US" b="1" u="sng" dirty="0">
                <a:latin typeface="Californian FB" panose="0207040306080B030204" pitchFamily="18" charset="0"/>
              </a:rPr>
              <a:t>Openness </a:t>
            </a:r>
            <a:endParaRPr lang="en-US" u="sng" dirty="0"/>
          </a:p>
        </p:txBody>
      </p:sp>
      <p:sp>
        <p:nvSpPr>
          <p:cNvPr id="31" name="Rectangle 30">
            <a:extLst>
              <a:ext uri="{FF2B5EF4-FFF2-40B4-BE49-F238E27FC236}">
                <a16:creationId xmlns:a16="http://schemas.microsoft.com/office/drawing/2014/main" id="{C5B1D3A0-FC75-451B-9673-B60FD5B5E1B7}"/>
              </a:ext>
            </a:extLst>
          </p:cNvPr>
          <p:cNvSpPr/>
          <p:nvPr/>
        </p:nvSpPr>
        <p:spPr>
          <a:xfrm>
            <a:off x="124865" y="3006259"/>
            <a:ext cx="226376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(c) </a:t>
            </a:r>
            <a:r>
              <a:rPr lang="en-US" altLang="en-US" b="1" u="sng" dirty="0">
                <a:latin typeface="Californian FB" panose="0207040306080B030204" pitchFamily="18" charset="0"/>
              </a:rPr>
              <a:t>Axis of symmetry</a:t>
            </a:r>
            <a:endParaRPr lang="en-US" u="sng" dirty="0"/>
          </a:p>
        </p:txBody>
      </p:sp>
      <p:sp>
        <p:nvSpPr>
          <p:cNvPr id="32" name="Rectangle 31">
            <a:extLst>
              <a:ext uri="{FF2B5EF4-FFF2-40B4-BE49-F238E27FC236}">
                <a16:creationId xmlns:a16="http://schemas.microsoft.com/office/drawing/2014/main" id="{38F2DB41-CBD3-434B-9F0C-09CBB80071D9}"/>
              </a:ext>
            </a:extLst>
          </p:cNvPr>
          <p:cNvSpPr/>
          <p:nvPr/>
        </p:nvSpPr>
        <p:spPr>
          <a:xfrm>
            <a:off x="126613" y="2554511"/>
            <a:ext cx="122822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(b) </a:t>
            </a:r>
            <a:r>
              <a:rPr lang="en-US" altLang="en-US" b="1" u="sng" dirty="0">
                <a:latin typeface="Californian FB" panose="0207040306080B030204" pitchFamily="18" charset="0"/>
              </a:rPr>
              <a:t>Vertex</a:t>
            </a:r>
            <a:endParaRPr lang="en-US" u="sng" dirty="0"/>
          </a:p>
        </p:txBody>
      </p:sp>
      <p:sp>
        <p:nvSpPr>
          <p:cNvPr id="33" name="Rectangle 32">
            <a:extLst>
              <a:ext uri="{FF2B5EF4-FFF2-40B4-BE49-F238E27FC236}">
                <a16:creationId xmlns:a16="http://schemas.microsoft.com/office/drawing/2014/main" id="{0F29F32A-3364-428E-9EA6-E20C3B95845A}"/>
              </a:ext>
            </a:extLst>
          </p:cNvPr>
          <p:cNvSpPr/>
          <p:nvPr/>
        </p:nvSpPr>
        <p:spPr>
          <a:xfrm>
            <a:off x="61266" y="3611878"/>
            <a:ext cx="1399742"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(d) T-Table</a:t>
            </a:r>
            <a:r>
              <a:rPr lang="en-US" altLang="en-US" b="1" u="sng" dirty="0">
                <a:latin typeface="Californian FB" panose="0207040306080B030204" pitchFamily="18" charset="0"/>
              </a:rPr>
              <a:t> </a:t>
            </a:r>
            <a:endParaRPr lang="en-US" u="sng" dirty="0"/>
          </a:p>
        </p:txBody>
      </p:sp>
      <p:pic>
        <p:nvPicPr>
          <p:cNvPr id="5" name="Picture 4">
            <a:extLst>
              <a:ext uri="{FF2B5EF4-FFF2-40B4-BE49-F238E27FC236}">
                <a16:creationId xmlns:a16="http://schemas.microsoft.com/office/drawing/2014/main" id="{40B9A8E4-867D-4BC7-802C-9B657A6D8C9F}"/>
              </a:ext>
            </a:extLst>
          </p:cNvPr>
          <p:cNvPicPr>
            <a:picLocks noChangeAspect="1"/>
          </p:cNvPicPr>
          <p:nvPr/>
        </p:nvPicPr>
        <p:blipFill>
          <a:blip r:embed="rId5"/>
          <a:stretch>
            <a:fillRect/>
          </a:stretch>
        </p:blipFill>
        <p:spPr>
          <a:xfrm>
            <a:off x="1606963" y="3482410"/>
            <a:ext cx="2193980" cy="3238394"/>
          </a:xfrm>
          <a:prstGeom prst="rect">
            <a:avLst/>
          </a:prstGeom>
          <a:ln>
            <a:noFill/>
          </a:ln>
          <a:effectLst>
            <a:outerShdw blurRad="292100" dist="139700" dir="2700000" algn="tl" rotWithShape="0">
              <a:srgbClr val="333333">
                <a:alpha val="65000"/>
              </a:srgbClr>
            </a:outerShdw>
          </a:effectLst>
        </p:spPr>
      </p:pic>
      <p:pic>
        <p:nvPicPr>
          <p:cNvPr id="45" name="Picture 47">
            <a:extLst>
              <a:ext uri="{FF2B5EF4-FFF2-40B4-BE49-F238E27FC236}">
                <a16:creationId xmlns:a16="http://schemas.microsoft.com/office/drawing/2014/main" id="{7D8BF1C8-9E52-4C2F-BA54-210C93E16A0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19078" y="2608773"/>
            <a:ext cx="4916963" cy="415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E11EC7B-D708-45A1-B760-E3D08610EFDA}"/>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795571" y="1776699"/>
            <a:ext cx="2708906" cy="677227"/>
          </a:xfrm>
          <a:prstGeom prst="rect">
            <a:avLst/>
          </a:prstGeom>
        </p:spPr>
      </p:pic>
    </p:spTree>
    <p:extLst>
      <p:ext uri="{BB962C8B-B14F-4D97-AF65-F5344CB8AC3E}">
        <p14:creationId xmlns:p14="http://schemas.microsoft.com/office/powerpoint/2010/main" val="288307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2" descr="https://www.hunter-ed.com/images/graphics/muzzleloader_trajectory.gif">
            <a:extLst>
              <a:ext uri="{FF2B5EF4-FFF2-40B4-BE49-F238E27FC236}">
                <a16:creationId xmlns:a16="http://schemas.microsoft.com/office/drawing/2014/main" id="{197FADB8-1260-4E1F-8CB0-567E821BFEF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38" y="4724400"/>
            <a:ext cx="88201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69333CD-E58D-410A-BEF4-A5F14C68C023}"/>
              </a:ext>
            </a:extLst>
          </p:cNvPr>
          <p:cNvSpPr/>
          <p:nvPr/>
        </p:nvSpPr>
        <p:spPr>
          <a:xfrm>
            <a:off x="93663" y="122238"/>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sp>
        <p:nvSpPr>
          <p:cNvPr id="5" name="Rectangle 126">
            <a:extLst>
              <a:ext uri="{FF2B5EF4-FFF2-40B4-BE49-F238E27FC236}">
                <a16:creationId xmlns:a16="http://schemas.microsoft.com/office/drawing/2014/main" id="{3B76A115-58A5-4811-A9E3-A32F49CDA1AC}"/>
              </a:ext>
            </a:extLst>
          </p:cNvPr>
          <p:cNvSpPr/>
          <p:nvPr/>
        </p:nvSpPr>
        <p:spPr>
          <a:xfrm>
            <a:off x="0" y="0"/>
            <a:ext cx="1735138" cy="247650"/>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eaLnBrk="1" hangingPunct="1">
              <a:defRPr/>
            </a:pPr>
            <a:r>
              <a:rPr lang="en-US" sz="1200" b="1" dirty="0">
                <a:solidFill>
                  <a:schemeClr val="bg1"/>
                </a:solidFill>
                <a:latin typeface="Gill Sans MT" pitchFamily="34" charset="0"/>
              </a:rPr>
              <a:t>Relevance</a:t>
            </a:r>
          </a:p>
        </p:txBody>
      </p:sp>
      <p:sp>
        <p:nvSpPr>
          <p:cNvPr id="2" name="Rectangle 1">
            <a:extLst>
              <a:ext uri="{FF2B5EF4-FFF2-40B4-BE49-F238E27FC236}">
                <a16:creationId xmlns:a16="http://schemas.microsoft.com/office/drawing/2014/main" id="{6305627E-8559-4931-9BCB-1AB1E7D3A017}"/>
              </a:ext>
            </a:extLst>
          </p:cNvPr>
          <p:cNvSpPr/>
          <p:nvPr/>
        </p:nvSpPr>
        <p:spPr>
          <a:xfrm>
            <a:off x="15875" y="336550"/>
            <a:ext cx="9083675" cy="2032000"/>
          </a:xfrm>
          <a:prstGeom prst="rect">
            <a:avLst/>
          </a:prstGeom>
        </p:spPr>
        <p:txBody>
          <a:bodyPr>
            <a:spAutoFit/>
          </a:bodyPr>
          <a:lstStyle/>
          <a:p>
            <a:pPr>
              <a:defRPr/>
            </a:pPr>
            <a:r>
              <a:rPr lang="en-US" b="1" i="1" dirty="0">
                <a:solidFill>
                  <a:srgbClr val="C00000"/>
                </a:solidFill>
                <a:effectLst>
                  <a:outerShdw blurRad="38100" dist="38100" dir="2700000" algn="tl">
                    <a:srgbClr val="000000">
                      <a:alpha val="43137"/>
                    </a:srgbClr>
                  </a:outerShdw>
                </a:effectLst>
                <a:latin typeface="Californian FB" panose="0207040306080B030204" pitchFamily="18" charset="0"/>
              </a:rPr>
              <a:t>Quadratic functions </a:t>
            </a:r>
            <a:r>
              <a:rPr lang="en-US" dirty="0">
                <a:solidFill>
                  <a:srgbClr val="000000"/>
                </a:solidFill>
                <a:latin typeface="Californian FB" panose="0207040306080B030204" pitchFamily="18" charset="0"/>
              </a:rPr>
              <a:t>are more than algebraic curiosities—they are widely used in science, business, and engineering. The U-shape of a parabola can describe the trajectories of angry birds in a game, a bouncing ball, or be incorporated into structures like the parabolic reflectors that form the base of satellite dishes and car headlights. Quadratic functions help forecast business profit and loss, plot the course of moving objects, and assist in determining minimum and maximum values. Most of the objects we use every day, from cars to clocks, would not exist if someone, somewhere hadn't applied quadratic functions to their design.</a:t>
            </a:r>
            <a:endParaRPr lang="en-US" dirty="0">
              <a:latin typeface="Californian FB" panose="0207040306080B030204" pitchFamily="18" charset="0"/>
            </a:endParaRPr>
          </a:p>
        </p:txBody>
      </p:sp>
      <p:pic>
        <p:nvPicPr>
          <p:cNvPr id="30726" name="Picture 14" descr="http://w3.shorecrest.org/~Lisa_Peck/Physics/All_Projects/photojournal/shelby/straightup.gif">
            <a:extLst>
              <a:ext uri="{FF2B5EF4-FFF2-40B4-BE49-F238E27FC236}">
                <a16:creationId xmlns:a16="http://schemas.microsoft.com/office/drawing/2014/main" id="{82BBFA3A-4104-42EA-8F35-0FE27C3D8E9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775" y="2474913"/>
            <a:ext cx="44672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75799F0-BCAB-4E38-B3E1-D3C4F8C5EDE4}"/>
              </a:ext>
            </a:extLst>
          </p:cNvPr>
          <p:cNvPicPr>
            <a:picLocks noChangeAspect="1"/>
          </p:cNvPicPr>
          <p:nvPr/>
        </p:nvPicPr>
        <p:blipFill>
          <a:blip r:embed="rId4"/>
          <a:stretch>
            <a:fillRect/>
          </a:stretch>
        </p:blipFill>
        <p:spPr>
          <a:xfrm>
            <a:off x="4558052" y="2368555"/>
            <a:ext cx="4461665" cy="2215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fade">
                                      <p:cBhvr>
                                        <p:cTn id="7" dur="1000"/>
                                        <p:tgtEl>
                                          <p:spTgt spid="30726"/>
                                        </p:tgtEl>
                                      </p:cBhvr>
                                    </p:animEffect>
                                    <p:anim calcmode="lin" valueType="num">
                                      <p:cBhvr>
                                        <p:cTn id="8" dur="1000" fill="hold"/>
                                        <p:tgtEl>
                                          <p:spTgt spid="30726"/>
                                        </p:tgtEl>
                                        <p:attrNameLst>
                                          <p:attrName>ppt_x</p:attrName>
                                        </p:attrNameLst>
                                      </p:cBhvr>
                                      <p:tavLst>
                                        <p:tav tm="0">
                                          <p:val>
                                            <p:strVal val="#ppt_x"/>
                                          </p:val>
                                        </p:tav>
                                        <p:tav tm="100000">
                                          <p:val>
                                            <p:strVal val="#ppt_x"/>
                                          </p:val>
                                        </p:tav>
                                      </p:tavLst>
                                    </p:anim>
                                    <p:anim calcmode="lin" valueType="num">
                                      <p:cBhvr>
                                        <p:cTn id="9" dur="1000" fill="hold"/>
                                        <p:tgtEl>
                                          <p:spTgt spid="3072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0722"/>
                                        </p:tgtEl>
                                        <p:attrNameLst>
                                          <p:attrName>style.visibility</p:attrName>
                                        </p:attrNameLst>
                                      </p:cBhvr>
                                      <p:to>
                                        <p:strVal val="visible"/>
                                      </p:to>
                                    </p:set>
                                    <p:anim calcmode="lin" valueType="num">
                                      <p:cBhvr additive="base">
                                        <p:cTn id="20" dur="500" fill="hold"/>
                                        <p:tgtEl>
                                          <p:spTgt spid="30722"/>
                                        </p:tgtEl>
                                        <p:attrNameLst>
                                          <p:attrName>ppt_x</p:attrName>
                                        </p:attrNameLst>
                                      </p:cBhvr>
                                      <p:tavLst>
                                        <p:tav tm="0">
                                          <p:val>
                                            <p:strVal val="#ppt_x"/>
                                          </p:val>
                                        </p:tav>
                                        <p:tav tm="100000">
                                          <p:val>
                                            <p:strVal val="#ppt_x"/>
                                          </p:val>
                                        </p:tav>
                                      </p:tavLst>
                                    </p:anim>
                                    <p:anim calcmode="lin" valueType="num">
                                      <p:cBhvr additive="base">
                                        <p:cTn id="21"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12"/>
          <p:cNvSpPr/>
          <p:nvPr/>
        </p:nvSpPr>
        <p:spPr>
          <a:xfrm rot="-5400000">
            <a:off x="3455225" y="-2089290"/>
            <a:ext cx="1959182" cy="8869635"/>
          </a:xfrm>
          <a:prstGeom prst="round2SameRect">
            <a:avLst>
              <a:gd name="adj1" fmla="val 0"/>
              <a:gd name="adj2" fmla="val 5466"/>
            </a:avLst>
          </a:prstGeom>
          <a:solidFill>
            <a:srgbClr val="0171AB"/>
          </a:solidFill>
          <a:ln>
            <a:noFill/>
          </a:ln>
        </p:spPr>
        <p:txBody>
          <a:bodyPr spcFirstLastPara="1" wrap="square" lIns="76188" tIns="76188" rIns="76188" bIns="76188" anchor="ctr" anchorCtr="0">
            <a:noAutofit/>
          </a:bodyPr>
          <a:lstStyle/>
          <a:p>
            <a:pPr>
              <a:buSzPts val="1400"/>
            </a:pPr>
            <a:endParaRPr sz="1167"/>
          </a:p>
        </p:txBody>
      </p:sp>
      <mc:AlternateContent xmlns:mc="http://schemas.openxmlformats.org/markup-compatibility/2006" xmlns:a14="http://schemas.microsoft.com/office/drawing/2010/main">
        <mc:Choice Requires="a14">
          <p:sp>
            <p:nvSpPr>
              <p:cNvPr id="158" name="Google Shape;158;p12"/>
              <p:cNvSpPr txBox="1"/>
              <p:nvPr/>
            </p:nvSpPr>
            <p:spPr>
              <a:xfrm>
                <a:off x="365806" y="1482783"/>
                <a:ext cx="8261780" cy="1287630"/>
              </a:xfrm>
              <a:prstGeom prst="rect">
                <a:avLst/>
              </a:prstGeom>
              <a:noFill/>
              <a:ln>
                <a:noFill/>
              </a:ln>
            </p:spPr>
            <p:txBody>
              <a:bodyPr spcFirstLastPara="1" wrap="square" lIns="39479" tIns="533396" rIns="0" bIns="39479" anchor="ctr" anchorCtr="0">
                <a:noAutofit/>
              </a:bodyPr>
              <a:lstStyle/>
              <a:p>
                <a:pPr>
                  <a:defRPr/>
                </a:pPr>
                <a:r>
                  <a:rPr lang="en-US" sz="3200" dirty="0">
                    <a:solidFill>
                      <a:schemeClr val="bg1"/>
                    </a:solidFill>
                    <a:latin typeface="Ink Free" panose="03080402000500000000" pitchFamily="66" charset="0"/>
                  </a:rPr>
                  <a:t>How do you graph a Quadratic Function of the </a:t>
                </a:r>
                <a14:m>
                  <m:oMath xmlns:m="http://schemas.openxmlformats.org/officeDocument/2006/math">
                    <m:r>
                      <a:rPr lang="en-US" sz="3200" b="1" i="1" smtClean="0">
                        <a:solidFill>
                          <a:schemeClr val="bg1"/>
                        </a:solidFill>
                        <a:effectLst>
                          <a:outerShdw blurRad="38100" dist="38100" dir="2700000" algn="tl">
                            <a:srgbClr val="000000">
                              <a:alpha val="43137"/>
                            </a:srgbClr>
                          </a:outerShdw>
                        </a:effectLst>
                        <a:latin typeface="Cambria Math" panose="02040503050406030204" pitchFamily="18" charset="0"/>
                      </a:rPr>
                      <m:t>𝒇</m:t>
                    </m:r>
                    <m:d>
                      <m:dPr>
                        <m:ctrlPr>
                          <a:rPr lang="en-US" sz="3200" b="1" i="1" smtClean="0">
                            <a:solidFill>
                              <a:schemeClr val="bg1"/>
                            </a:solidFill>
                            <a:effectLst>
                              <a:outerShdw blurRad="38100" dist="38100" dir="2700000" algn="tl">
                                <a:srgbClr val="000000">
                                  <a:alpha val="43137"/>
                                </a:srgbClr>
                              </a:outerShdw>
                            </a:effectLst>
                            <a:latin typeface="Cambria Math" panose="02040503050406030204" pitchFamily="18" charset="0"/>
                          </a:rPr>
                        </m:ctrlPr>
                      </m:dPr>
                      <m:e>
                        <m:r>
                          <a:rPr lang="en-US" sz="3200" b="1" i="1" smtClean="0">
                            <a:solidFill>
                              <a:schemeClr val="bg1"/>
                            </a:solidFill>
                            <a:effectLst>
                              <a:outerShdw blurRad="38100" dist="38100" dir="2700000" algn="tl">
                                <a:srgbClr val="000000">
                                  <a:alpha val="43137"/>
                                </a:srgbClr>
                              </a:outerShdw>
                            </a:effectLst>
                            <a:latin typeface="Cambria Math" panose="02040503050406030204" pitchFamily="18" charset="0"/>
                          </a:rPr>
                          <m:t>𝒙</m:t>
                        </m:r>
                      </m:e>
                    </m:d>
                    <m:r>
                      <a:rPr lang="en-US" sz="3200" b="1" i="1" smtClean="0">
                        <a:solidFill>
                          <a:schemeClr val="bg1"/>
                        </a:solidFill>
                        <a:effectLst>
                          <a:outerShdw blurRad="38100" dist="38100" dir="2700000" algn="tl">
                            <a:srgbClr val="000000">
                              <a:alpha val="43137"/>
                            </a:srgbClr>
                          </a:outerShdw>
                        </a:effectLst>
                        <a:latin typeface="Cambria Math" panose="02040503050406030204" pitchFamily="18" charset="0"/>
                      </a:rPr>
                      <m:t>=</m:t>
                    </m:r>
                    <m:r>
                      <a:rPr lang="en-US" sz="3200" b="1" i="1" smtClean="0">
                        <a:solidFill>
                          <a:schemeClr val="bg1"/>
                        </a:solidFill>
                        <a:effectLst>
                          <a:outerShdw blurRad="38100" dist="38100" dir="2700000" algn="tl">
                            <a:srgbClr val="000000">
                              <a:alpha val="43137"/>
                            </a:srgbClr>
                          </a:outerShdw>
                        </a:effectLst>
                        <a:latin typeface="Cambria Math" panose="02040503050406030204" pitchFamily="18" charset="0"/>
                      </a:rPr>
                      <m:t>𝒂</m:t>
                    </m:r>
                    <m:sSup>
                      <m:sSupPr>
                        <m:ctrlPr>
                          <a:rPr lang="en-US" sz="3200" b="1" i="1" smtClean="0">
                            <a:solidFill>
                              <a:schemeClr val="bg1"/>
                            </a:solidFill>
                            <a:effectLst>
                              <a:outerShdw blurRad="38100" dist="38100" dir="2700000" algn="tl">
                                <a:srgbClr val="000000">
                                  <a:alpha val="43137"/>
                                </a:srgbClr>
                              </a:outerShdw>
                            </a:effectLst>
                            <a:latin typeface="Cambria Math" panose="02040503050406030204" pitchFamily="18" charset="0"/>
                          </a:rPr>
                        </m:ctrlPr>
                      </m:sSupPr>
                      <m:e>
                        <m:r>
                          <a:rPr lang="en-US" sz="3200" b="1" i="1" smtClean="0">
                            <a:solidFill>
                              <a:schemeClr val="bg1"/>
                            </a:solidFill>
                            <a:effectLst>
                              <a:outerShdw blurRad="38100" dist="38100" dir="2700000" algn="tl">
                                <a:srgbClr val="000000">
                                  <a:alpha val="43137"/>
                                </a:srgbClr>
                              </a:outerShdw>
                            </a:effectLst>
                            <a:latin typeface="Cambria Math" panose="02040503050406030204" pitchFamily="18" charset="0"/>
                          </a:rPr>
                          <m:t>(</m:t>
                        </m:r>
                        <m:r>
                          <a:rPr lang="en-US" sz="3200" b="1" i="1" smtClean="0">
                            <a:solidFill>
                              <a:schemeClr val="bg1"/>
                            </a:solidFill>
                            <a:effectLst>
                              <a:outerShdw blurRad="38100" dist="38100" dir="2700000" algn="tl">
                                <a:srgbClr val="000000">
                                  <a:alpha val="43137"/>
                                </a:srgbClr>
                              </a:outerShdw>
                            </a:effectLst>
                            <a:latin typeface="Cambria Math" panose="02040503050406030204" pitchFamily="18" charset="0"/>
                          </a:rPr>
                          <m:t>𝒙</m:t>
                        </m:r>
                        <m:r>
                          <a:rPr lang="en-US" sz="3200" b="1" i="1" smtClean="0">
                            <a:solidFill>
                              <a:schemeClr val="bg1"/>
                            </a:solidFill>
                            <a:effectLst>
                              <a:outerShdw blurRad="38100" dist="38100" dir="2700000" algn="tl">
                                <a:srgbClr val="000000">
                                  <a:alpha val="43137"/>
                                </a:srgbClr>
                              </a:outerShdw>
                            </a:effectLst>
                            <a:latin typeface="Cambria Math" panose="02040503050406030204" pitchFamily="18" charset="0"/>
                          </a:rPr>
                          <m:t>−</m:t>
                        </m:r>
                        <m:r>
                          <a:rPr lang="en-US" sz="3200" b="1" i="1" smtClean="0">
                            <a:solidFill>
                              <a:schemeClr val="bg1"/>
                            </a:solidFill>
                            <a:effectLst>
                              <a:outerShdw blurRad="38100" dist="38100" dir="2700000" algn="tl">
                                <a:srgbClr val="000000">
                                  <a:alpha val="43137"/>
                                </a:srgbClr>
                              </a:outerShdw>
                            </a:effectLst>
                            <a:latin typeface="Cambria Math" panose="02040503050406030204" pitchFamily="18" charset="0"/>
                          </a:rPr>
                          <m:t>𝒉</m:t>
                        </m:r>
                        <m:r>
                          <a:rPr lang="en-US" sz="3200" b="1" i="1" smtClean="0">
                            <a:solidFill>
                              <a:schemeClr val="bg1"/>
                            </a:solidFill>
                            <a:effectLst>
                              <a:outerShdw blurRad="38100" dist="38100" dir="2700000" algn="tl">
                                <a:srgbClr val="000000">
                                  <a:alpha val="43137"/>
                                </a:srgbClr>
                              </a:outerShdw>
                            </a:effectLst>
                            <a:latin typeface="Cambria Math" panose="02040503050406030204" pitchFamily="18" charset="0"/>
                          </a:rPr>
                          <m:t>)</m:t>
                        </m:r>
                      </m:e>
                      <m:sup>
                        <m:r>
                          <a:rPr lang="en-US" sz="3200" b="1" i="1" smtClean="0">
                            <a:solidFill>
                              <a:schemeClr val="bg1"/>
                            </a:solidFill>
                            <a:effectLst>
                              <a:outerShdw blurRad="38100" dist="38100" dir="2700000" algn="tl">
                                <a:srgbClr val="000000">
                                  <a:alpha val="43137"/>
                                </a:srgbClr>
                              </a:outerShdw>
                            </a:effectLst>
                            <a:latin typeface="Cambria Math" panose="02040503050406030204" pitchFamily="18" charset="0"/>
                          </a:rPr>
                          <m:t>𝟐</m:t>
                        </m:r>
                      </m:sup>
                    </m:sSup>
                    <m:r>
                      <a:rPr lang="en-US" sz="3200" b="1" i="1" smtClean="0">
                        <a:solidFill>
                          <a:schemeClr val="bg1"/>
                        </a:solidFill>
                        <a:effectLst>
                          <a:outerShdw blurRad="38100" dist="38100" dir="2700000" algn="tl">
                            <a:srgbClr val="000000">
                              <a:alpha val="43137"/>
                            </a:srgbClr>
                          </a:outerShdw>
                        </a:effectLst>
                        <a:latin typeface="Cambria Math" panose="02040503050406030204" pitchFamily="18" charset="0"/>
                      </a:rPr>
                      <m:t>+</m:t>
                    </m:r>
                    <m:r>
                      <a:rPr lang="en-US" sz="3200" b="1" i="1" smtClean="0">
                        <a:solidFill>
                          <a:schemeClr val="bg1"/>
                        </a:solidFill>
                        <a:effectLst>
                          <a:outerShdw blurRad="38100" dist="38100" dir="2700000" algn="tl">
                            <a:srgbClr val="000000">
                              <a:alpha val="43137"/>
                            </a:srgbClr>
                          </a:outerShdw>
                        </a:effectLst>
                        <a:latin typeface="Cambria Math" panose="02040503050406030204" pitchFamily="18" charset="0"/>
                      </a:rPr>
                      <m:t>𝒌</m:t>
                    </m:r>
                  </m:oMath>
                </a14:m>
                <a:r>
                  <a:rPr lang="en-US" sz="3200" dirty="0">
                    <a:solidFill>
                      <a:schemeClr val="bg1"/>
                    </a:solidFill>
                    <a:latin typeface="Ink Free" panose="03080402000500000000" pitchFamily="66" charset="0"/>
                  </a:rPr>
                  <a:t>? </a:t>
                </a:r>
                <a:endParaRPr lang="en-US" sz="3200" b="1" dirty="0">
                  <a:solidFill>
                    <a:schemeClr val="bg1"/>
                  </a:solidFill>
                  <a:latin typeface="Ink Free" panose="03080402000500000000" pitchFamily="66" charset="0"/>
                </a:endParaRPr>
              </a:p>
            </p:txBody>
          </p:sp>
        </mc:Choice>
        <mc:Fallback xmlns="">
          <p:sp>
            <p:nvSpPr>
              <p:cNvPr id="158" name="Google Shape;158;p12"/>
              <p:cNvSpPr txBox="1">
                <a:spLocks noRot="1" noChangeAspect="1" noMove="1" noResize="1" noEditPoints="1" noAdjustHandles="1" noChangeArrowheads="1" noChangeShapeType="1" noTextEdit="1"/>
              </p:cNvSpPr>
              <p:nvPr/>
            </p:nvSpPr>
            <p:spPr>
              <a:xfrm>
                <a:off x="365806" y="1482783"/>
                <a:ext cx="8261780" cy="1287630"/>
              </a:xfrm>
              <a:prstGeom prst="rect">
                <a:avLst/>
              </a:prstGeom>
              <a:blipFill>
                <a:blip r:embed="rId3"/>
                <a:stretch>
                  <a:fillRect l="-2509" b="-27488"/>
                </a:stretch>
              </a:blipFill>
              <a:ln>
                <a:noFill/>
              </a:ln>
            </p:spPr>
            <p:txBody>
              <a:bodyPr/>
              <a:lstStyle/>
              <a:p>
                <a:r>
                  <a:rPr lang="en-US">
                    <a:noFill/>
                  </a:rPr>
                  <a:t> </a:t>
                </a:r>
              </a:p>
            </p:txBody>
          </p:sp>
        </mc:Fallback>
      </mc:AlternateContent>
      <p:sp>
        <p:nvSpPr>
          <p:cNvPr id="159" name="Google Shape;159;p12"/>
          <p:cNvSpPr/>
          <p:nvPr/>
        </p:nvSpPr>
        <p:spPr>
          <a:xfrm rot="-5400000">
            <a:off x="-574041" y="2296832"/>
            <a:ext cx="1371924" cy="223842"/>
          </a:xfrm>
          <a:prstGeom prst="round2SameRect">
            <a:avLst>
              <a:gd name="adj1" fmla="val 0"/>
              <a:gd name="adj2" fmla="val 15814"/>
            </a:avLst>
          </a:prstGeom>
          <a:solidFill>
            <a:srgbClr val="FFFFFF"/>
          </a:solidFill>
          <a:ln>
            <a:noFill/>
          </a:ln>
          <a:effectLst>
            <a:outerShdw blurRad="50800" algn="ctr" rotWithShape="0">
              <a:srgbClr val="000000">
                <a:alpha val="40000"/>
              </a:srgbClr>
            </a:outerShdw>
          </a:effectLst>
        </p:spPr>
        <p:txBody>
          <a:bodyPr spcFirstLastPara="1" wrap="square" lIns="76188" tIns="39479" rIns="76188" bIns="39479" anchor="t" anchorCtr="0">
            <a:noAutofit/>
          </a:bodyPr>
          <a:lstStyle/>
          <a:p>
            <a:pPr>
              <a:buSzPts val="1000"/>
            </a:pPr>
            <a:r>
              <a:rPr lang="en-US" sz="833" b="1" dirty="0">
                <a:solidFill>
                  <a:srgbClr val="0171AB"/>
                </a:solidFill>
                <a:latin typeface="Century Gothic"/>
                <a:ea typeface="Century Gothic"/>
                <a:cs typeface="Century Gothic"/>
                <a:sym typeface="Century Gothic"/>
              </a:rPr>
              <a:t>SUMMARY CLOSURE</a:t>
            </a:r>
            <a:endParaRPr sz="1167" dirty="0"/>
          </a:p>
        </p:txBody>
      </p:sp>
      <p:sp>
        <p:nvSpPr>
          <p:cNvPr id="11" name="Rectangle 4">
            <a:extLst>
              <a:ext uri="{FF2B5EF4-FFF2-40B4-BE49-F238E27FC236}">
                <a16:creationId xmlns:a16="http://schemas.microsoft.com/office/drawing/2014/main" id="{BD740FA0-6944-49C2-98BA-52AC61122C58}"/>
              </a:ext>
            </a:extLst>
          </p:cNvPr>
          <p:cNvSpPr>
            <a:spLocks noChangeArrowheads="1"/>
          </p:cNvSpPr>
          <p:nvPr/>
        </p:nvSpPr>
        <p:spPr bwMode="auto">
          <a:xfrm>
            <a:off x="-1" y="3879825"/>
            <a:ext cx="86867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b="1" dirty="0">
                <a:latin typeface="Handlee" panose="02000000000000000000" pitchFamily="2" charset="0"/>
              </a:rPr>
              <a:t>To obtain the graph using vertex form, you ______________ _________________________________________________________________.</a:t>
            </a:r>
          </a:p>
        </p:txBody>
      </p:sp>
      <p:sp>
        <p:nvSpPr>
          <p:cNvPr id="2" name="Rectangle 1">
            <a:extLst>
              <a:ext uri="{FF2B5EF4-FFF2-40B4-BE49-F238E27FC236}">
                <a16:creationId xmlns:a16="http://schemas.microsoft.com/office/drawing/2014/main" id="{EEAB9D3D-14BC-4759-A1BD-3936C269CBDB}"/>
              </a:ext>
            </a:extLst>
          </p:cNvPr>
          <p:cNvSpPr/>
          <p:nvPr/>
        </p:nvSpPr>
        <p:spPr>
          <a:xfrm>
            <a:off x="365806" y="1509730"/>
            <a:ext cx="2172390" cy="369332"/>
          </a:xfrm>
          <a:prstGeom prst="rect">
            <a:avLst/>
          </a:prstGeom>
        </p:spPr>
        <p:txBody>
          <a:bodyPr wrap="none">
            <a:spAutoFit/>
          </a:bodyPr>
          <a:lstStyle/>
          <a:p>
            <a:r>
              <a:rPr lang="en-US" dirty="0">
                <a:solidFill>
                  <a:schemeClr val="bg1"/>
                </a:solidFill>
                <a:latin typeface="Berlin Sans FB" panose="020B0604020202020204" pitchFamily="34" charset="0"/>
              </a:rPr>
              <a:t>Essential Question:</a:t>
            </a:r>
          </a:p>
        </p:txBody>
      </p:sp>
      <p:sp>
        <p:nvSpPr>
          <p:cNvPr id="3" name="Rectangle 2">
            <a:extLst>
              <a:ext uri="{FF2B5EF4-FFF2-40B4-BE49-F238E27FC236}">
                <a16:creationId xmlns:a16="http://schemas.microsoft.com/office/drawing/2014/main" id="{181BC013-4021-4BCF-8CC0-8AD7C50542C6}"/>
              </a:ext>
            </a:extLst>
          </p:cNvPr>
          <p:cNvSpPr/>
          <p:nvPr/>
        </p:nvSpPr>
        <p:spPr>
          <a:xfrm>
            <a:off x="137183" y="5080154"/>
            <a:ext cx="8412388" cy="923330"/>
          </a:xfrm>
          <a:prstGeom prst="rect">
            <a:avLst/>
          </a:prstGeom>
        </p:spPr>
        <p:txBody>
          <a:bodyPr wrap="square">
            <a:spAutoFit/>
          </a:bodyPr>
          <a:lstStyle/>
          <a:p>
            <a:r>
              <a:rPr lang="en-US" b="1" dirty="0">
                <a:latin typeface="Bradley Hand ITC" panose="03070402050302030203" pitchFamily="66" charset="0"/>
              </a:rPr>
              <a:t>*Identify the </a:t>
            </a:r>
            <a:r>
              <a:rPr lang="en-US" b="1" i="1" dirty="0">
                <a:effectLst>
                  <a:outerShdw blurRad="38100" dist="38100" dir="2700000" algn="tl">
                    <a:srgbClr val="000000">
                      <a:alpha val="43137"/>
                    </a:srgbClr>
                  </a:outerShdw>
                </a:effectLst>
                <a:latin typeface="Bradley Hand ITC" panose="03070402050302030203" pitchFamily="66" charset="0"/>
              </a:rPr>
              <a:t>vertex(h, k) </a:t>
            </a:r>
            <a:r>
              <a:rPr lang="en-US" b="1" dirty="0">
                <a:latin typeface="Bradley Hand ITC" panose="03070402050302030203" pitchFamily="66" charset="0"/>
              </a:rPr>
              <a:t>and use the sign of a to determine whether the graph </a:t>
            </a:r>
            <a:r>
              <a:rPr lang="en-US" b="1" i="1" dirty="0">
                <a:effectLst>
                  <a:outerShdw blurRad="38100" dist="38100" dir="2700000" algn="tl">
                    <a:srgbClr val="000000">
                      <a:alpha val="43137"/>
                    </a:srgbClr>
                  </a:outerShdw>
                </a:effectLst>
                <a:latin typeface="Bradley Hand ITC" panose="03070402050302030203" pitchFamily="66" charset="0"/>
              </a:rPr>
              <a:t>opens up or down</a:t>
            </a:r>
            <a:r>
              <a:rPr lang="en-US" b="1" dirty="0">
                <a:latin typeface="Bradley Hand ITC" panose="03070402050302030203" pitchFamily="66" charset="0"/>
              </a:rPr>
              <a:t>. Generate a </a:t>
            </a:r>
            <a:r>
              <a:rPr lang="en-US" b="1" i="1" dirty="0">
                <a:effectLst>
                  <a:outerShdw blurRad="38100" dist="38100" dir="2700000" algn="tl">
                    <a:srgbClr val="000000">
                      <a:alpha val="43137"/>
                    </a:srgbClr>
                  </a:outerShdw>
                </a:effectLst>
                <a:latin typeface="Bradley Hand ITC" panose="03070402050302030203" pitchFamily="66" charset="0"/>
              </a:rPr>
              <a:t>few points </a:t>
            </a:r>
            <a:r>
              <a:rPr lang="en-US" b="1" dirty="0">
                <a:latin typeface="Bradley Hand ITC" panose="03070402050302030203" pitchFamily="66" charset="0"/>
              </a:rPr>
              <a:t>on one side of the vertex and sketch the </a:t>
            </a:r>
            <a:r>
              <a:rPr lang="en-US" b="1" i="1" dirty="0">
                <a:effectLst>
                  <a:outerShdw blurRad="38100" dist="38100" dir="2700000" algn="tl">
                    <a:srgbClr val="000000">
                      <a:alpha val="43137"/>
                    </a:srgbClr>
                  </a:outerShdw>
                </a:effectLst>
                <a:latin typeface="Bradley Hand ITC" panose="03070402050302030203" pitchFamily="66" charset="0"/>
              </a:rPr>
              <a:t>graph </a:t>
            </a:r>
            <a:r>
              <a:rPr lang="en-US" b="1" dirty="0">
                <a:latin typeface="Bradley Hand ITC" panose="03070402050302030203" pitchFamily="66" charset="0"/>
              </a:rPr>
              <a:t>using those points and symmetry.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889" y="1063218"/>
            <a:ext cx="962025" cy="323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9" name="Rectangle 28"/>
          <p:cNvSpPr/>
          <p:nvPr/>
        </p:nvSpPr>
        <p:spPr>
          <a:xfrm>
            <a:off x="-32172" y="1631644"/>
            <a:ext cx="6456029" cy="677639"/>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sp>
        <p:nvSpPr>
          <p:cNvPr id="30" name="Rectangle 29"/>
          <p:cNvSpPr/>
          <p:nvPr/>
        </p:nvSpPr>
        <p:spPr>
          <a:xfrm flipV="1">
            <a:off x="-8226" y="2355930"/>
            <a:ext cx="6314318" cy="45719"/>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pic>
        <p:nvPicPr>
          <p:cNvPr id="31" name="Picture 2" descr="Image result for What do you ne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96" y="1658537"/>
            <a:ext cx="5933915" cy="7591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663" y="173038"/>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pic>
        <p:nvPicPr>
          <p:cNvPr id="5125" name="Picture 4" descr="Image result for bullet poi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763" y="2380817"/>
            <a:ext cx="621446" cy="62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Image result for bullet poi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309" y="3151335"/>
            <a:ext cx="621446" cy="62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Image result for bullet poi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287" y="3919666"/>
            <a:ext cx="621446" cy="62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No cell phone or gam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0085" y="3008452"/>
            <a:ext cx="1636670" cy="1767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0085" y="4931228"/>
            <a:ext cx="1563926" cy="11031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19160" y="5749314"/>
            <a:ext cx="6759229" cy="646331"/>
          </a:xfrm>
          <a:prstGeom prst="rect">
            <a:avLst/>
          </a:prstGeom>
        </p:spPr>
        <p:txBody>
          <a:bodyPr wrap="square">
            <a:spAutoFit/>
          </a:bodyPr>
          <a:lstStyle/>
          <a:p>
            <a:pPr>
              <a:spcBef>
                <a:spcPct val="20000"/>
              </a:spcBef>
              <a:defRPr/>
            </a:pPr>
            <a:r>
              <a:rPr lang="en-US" b="1" i="1" dirty="0">
                <a:solidFill>
                  <a:srgbClr val="7030A0"/>
                </a:solidFill>
                <a:effectLst>
                  <a:outerShdw blurRad="38100" dist="38100" dir="2700000" algn="tl">
                    <a:srgbClr val="000000">
                      <a:alpha val="43137"/>
                    </a:srgbClr>
                  </a:outerShdw>
                </a:effectLst>
                <a:latin typeface="Handlee" panose="02000000000000000000" pitchFamily="2" charset="0"/>
              </a:rPr>
              <a:t>*If accuracy of 70% or higher is not achieved, the student(s) will be required to retake it. </a:t>
            </a:r>
          </a:p>
        </p:txBody>
      </p:sp>
      <p:sp>
        <p:nvSpPr>
          <p:cNvPr id="32" name="Rectangle 31"/>
          <p:cNvSpPr/>
          <p:nvPr/>
        </p:nvSpPr>
        <p:spPr>
          <a:xfrm>
            <a:off x="896627" y="3926781"/>
            <a:ext cx="5506636" cy="707886"/>
          </a:xfrm>
          <a:prstGeom prst="rect">
            <a:avLst/>
          </a:prstGeom>
        </p:spPr>
        <p:txBody>
          <a:bodyPr wrap="none">
            <a:spAutoFit/>
          </a:bodyPr>
          <a:lstStyle/>
          <a:p>
            <a:pPr>
              <a:defRPr/>
            </a:pPr>
            <a:r>
              <a:rPr lang="en-US" altLang="en-US" sz="4000" b="1" i="1" dirty="0" smtClean="0">
                <a:solidFill>
                  <a:srgbClr val="00B050"/>
                </a:solidFill>
                <a:effectLst>
                  <a:outerShdw blurRad="38100" dist="38100" dir="2700000" algn="tl">
                    <a:srgbClr val="000000">
                      <a:alpha val="43137"/>
                    </a:srgbClr>
                  </a:outerShdw>
                </a:effectLst>
                <a:latin typeface="Handlee" panose="02000000000000000000" pitchFamily="2" charset="0"/>
              </a:rPr>
              <a:t>Chromebook</a:t>
            </a:r>
            <a:r>
              <a:rPr lang="en-US" altLang="en-US" sz="4000" b="1" i="1" dirty="0" smtClean="0">
                <a:effectLst>
                  <a:outerShdw blurRad="38100" dist="38100" dir="2700000" algn="tl">
                    <a:srgbClr val="000000">
                      <a:alpha val="43137"/>
                    </a:srgbClr>
                  </a:outerShdw>
                </a:effectLst>
                <a:latin typeface="Handlee" panose="02000000000000000000" pitchFamily="2" charset="0"/>
              </a:rPr>
              <a:t>: my.hrw.com</a:t>
            </a:r>
            <a:endParaRPr lang="en-US" sz="4000" dirty="0">
              <a:latin typeface="Handlee" panose="02000000000000000000" pitchFamily="2" charset="0"/>
            </a:endParaRPr>
          </a:p>
        </p:txBody>
      </p:sp>
      <p:pic>
        <p:nvPicPr>
          <p:cNvPr id="26" name="Picture 4" descr="Image result for bullet poi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309" y="4700563"/>
            <a:ext cx="621446" cy="62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42887" y="221764"/>
            <a:ext cx="9278986" cy="769441"/>
          </a:xfrm>
          <a:prstGeom prst="rect">
            <a:avLst/>
          </a:prstGeom>
        </p:spPr>
        <p:txBody>
          <a:bodyPr wrap="square">
            <a:spAutoFit/>
          </a:bodyPr>
          <a:lstStyle/>
          <a:p>
            <a:pPr>
              <a:spcBef>
                <a:spcPct val="20000"/>
              </a:spcBef>
              <a:defRPr/>
            </a:pPr>
            <a:r>
              <a:rPr lang="en-US" sz="2200" b="1" dirty="0">
                <a:solidFill>
                  <a:srgbClr val="0070C0"/>
                </a:solidFill>
                <a:effectLst>
                  <a:outerShdw blurRad="38100" dist="38100" dir="2700000" algn="tl">
                    <a:srgbClr val="000000">
                      <a:alpha val="43137"/>
                    </a:srgbClr>
                  </a:outerShdw>
                </a:effectLst>
                <a:latin typeface="Handlee" panose="02000000000000000000" pitchFamily="2" charset="0"/>
              </a:rPr>
              <a:t>Objective: </a:t>
            </a:r>
            <a:r>
              <a:rPr lang="en-US" sz="2200" b="1" i="1" dirty="0">
                <a:effectLst>
                  <a:outerShdw blurRad="38100" dist="38100" dir="2700000" algn="tl">
                    <a:srgbClr val="000000">
                      <a:alpha val="43137"/>
                    </a:srgbClr>
                  </a:outerShdw>
                </a:effectLst>
                <a:latin typeface="Handlee" panose="02000000000000000000" pitchFamily="2" charset="0"/>
              </a:rPr>
              <a:t>The students will </a:t>
            </a:r>
            <a:r>
              <a:rPr lang="en-US" sz="2200" b="1" i="1" dirty="0" smtClean="0">
                <a:effectLst>
                  <a:outerShdw blurRad="38100" dist="38100" dir="2700000" algn="tl">
                    <a:srgbClr val="000000">
                      <a:alpha val="43137"/>
                    </a:srgbClr>
                  </a:outerShdw>
                </a:effectLst>
                <a:latin typeface="Handlee" panose="02000000000000000000" pitchFamily="2" charset="0"/>
              </a:rPr>
              <a:t>take </a:t>
            </a:r>
            <a:r>
              <a:rPr lang="en-US" sz="2200" b="1" i="1" u="sng" dirty="0" smtClean="0">
                <a:solidFill>
                  <a:srgbClr val="FF0000"/>
                </a:solidFill>
                <a:effectLst>
                  <a:outerShdw blurRad="38100" dist="38100" dir="2700000" algn="tl">
                    <a:srgbClr val="000000">
                      <a:alpha val="43137"/>
                    </a:srgbClr>
                  </a:outerShdw>
                </a:effectLst>
                <a:latin typeface="Handlee" panose="02000000000000000000" pitchFamily="2" charset="0"/>
              </a:rPr>
              <a:t>Quiz-2</a:t>
            </a:r>
            <a:r>
              <a:rPr lang="en-US" sz="2200" b="1" i="1" dirty="0" smtClean="0">
                <a:effectLst>
                  <a:outerShdw blurRad="38100" dist="38100" dir="2700000" algn="tl">
                    <a:srgbClr val="000000">
                      <a:alpha val="43137"/>
                    </a:srgbClr>
                  </a:outerShdw>
                </a:effectLst>
                <a:latin typeface="Handlee" panose="02000000000000000000" pitchFamily="2" charset="0"/>
              </a:rPr>
              <a:t> </a:t>
            </a:r>
            <a:r>
              <a:rPr lang="en-US" sz="2200" b="1" i="1" dirty="0" smtClean="0">
                <a:effectLst>
                  <a:outerShdw blurRad="38100" dist="38100" dir="2700000" algn="tl">
                    <a:srgbClr val="000000">
                      <a:alpha val="43137"/>
                    </a:srgbClr>
                  </a:outerShdw>
                </a:effectLst>
                <a:latin typeface="Handlee" panose="02000000000000000000" pitchFamily="2" charset="0"/>
              </a:rPr>
              <a:t>to demonstrate </a:t>
            </a:r>
            <a:r>
              <a:rPr lang="en-US" sz="2200" b="1" i="1" dirty="0">
                <a:effectLst>
                  <a:outerShdw blurRad="38100" dist="38100" dir="2700000" algn="tl">
                    <a:srgbClr val="000000">
                      <a:alpha val="43137"/>
                    </a:srgbClr>
                  </a:outerShdw>
                </a:effectLst>
                <a:latin typeface="Handlee" panose="02000000000000000000" pitchFamily="2" charset="0"/>
              </a:rPr>
              <a:t>their understanding </a:t>
            </a:r>
            <a:r>
              <a:rPr lang="en-US" sz="2200" b="1" i="1" dirty="0" smtClean="0">
                <a:effectLst>
                  <a:outerShdw blurRad="38100" dist="38100" dir="2700000" algn="tl">
                    <a:srgbClr val="000000">
                      <a:alpha val="43137"/>
                    </a:srgbClr>
                  </a:outerShdw>
                </a:effectLst>
                <a:latin typeface="Handlee" panose="02000000000000000000" pitchFamily="2" charset="0"/>
              </a:rPr>
              <a:t>of </a:t>
            </a:r>
            <a:r>
              <a:rPr lang="en-US" sz="2200" b="1" i="1" dirty="0" smtClean="0">
                <a:solidFill>
                  <a:srgbClr val="FF0000"/>
                </a:solidFill>
                <a:effectLst>
                  <a:outerShdw blurRad="38100" dist="38100" dir="2700000" algn="tl">
                    <a:srgbClr val="000000">
                      <a:alpha val="43137"/>
                    </a:srgbClr>
                  </a:outerShdw>
                </a:effectLst>
                <a:latin typeface="Handlee" panose="02000000000000000000" pitchFamily="2" charset="0"/>
              </a:rPr>
              <a:t>Transforming Quadratic Function </a:t>
            </a:r>
            <a:r>
              <a:rPr lang="en-US" sz="2200" b="1" i="1" dirty="0" smtClean="0">
                <a:effectLst>
                  <a:outerShdw blurRad="38100" dist="38100" dir="2700000" algn="tl">
                    <a:srgbClr val="000000">
                      <a:alpha val="43137"/>
                    </a:srgbClr>
                  </a:outerShdw>
                </a:effectLst>
                <a:latin typeface="Handlee" panose="02000000000000000000" pitchFamily="2" charset="0"/>
              </a:rPr>
              <a:t>by </a:t>
            </a:r>
            <a:r>
              <a:rPr lang="en-US" sz="2200" b="1" i="1" dirty="0" smtClean="0">
                <a:effectLst>
                  <a:outerShdw blurRad="38100" dist="38100" dir="2700000" algn="tl">
                    <a:srgbClr val="000000">
                      <a:alpha val="43137"/>
                    </a:srgbClr>
                  </a:outerShdw>
                </a:effectLst>
                <a:latin typeface="Handlee" panose="02000000000000000000" pitchFamily="2" charset="0"/>
              </a:rPr>
              <a:t>achieving an </a:t>
            </a:r>
            <a:r>
              <a:rPr lang="en-US" sz="2200" b="1" i="1" dirty="0">
                <a:effectLst>
                  <a:outerShdw blurRad="38100" dist="38100" dir="2700000" algn="tl">
                    <a:srgbClr val="000000">
                      <a:alpha val="43137"/>
                    </a:srgbClr>
                  </a:outerShdw>
                </a:effectLst>
                <a:latin typeface="Handlee" panose="02000000000000000000" pitchFamily="2" charset="0"/>
              </a:rPr>
              <a:t>accuracy rate of 70% or </a:t>
            </a:r>
            <a:r>
              <a:rPr lang="en-US" sz="2200" b="1" i="1" dirty="0" smtClean="0">
                <a:effectLst>
                  <a:outerShdw blurRad="38100" dist="38100" dir="2700000" algn="tl">
                    <a:srgbClr val="000000">
                      <a:alpha val="43137"/>
                    </a:srgbClr>
                  </a:outerShdw>
                </a:effectLst>
                <a:latin typeface="Handlee" panose="02000000000000000000" pitchFamily="2" charset="0"/>
              </a:rPr>
              <a:t>higher.</a:t>
            </a:r>
            <a:endParaRPr lang="en-US" sz="2200" b="1" i="1" dirty="0">
              <a:solidFill>
                <a:srgbClr val="7030A0"/>
              </a:solidFill>
              <a:effectLst>
                <a:outerShdw blurRad="38100" dist="38100" dir="2700000" algn="tl">
                  <a:srgbClr val="000000">
                    <a:alpha val="43137"/>
                  </a:srgbClr>
                </a:outerShdw>
              </a:effectLst>
              <a:latin typeface="Handlee" panose="02000000000000000000" pitchFamily="2" charset="0"/>
            </a:endParaRPr>
          </a:p>
        </p:txBody>
      </p:sp>
      <p:sp>
        <p:nvSpPr>
          <p:cNvPr id="5" name="Rectangle 4"/>
          <p:cNvSpPr/>
          <p:nvPr/>
        </p:nvSpPr>
        <p:spPr>
          <a:xfrm>
            <a:off x="883782" y="3196641"/>
            <a:ext cx="2714205" cy="584775"/>
          </a:xfrm>
          <a:prstGeom prst="rect">
            <a:avLst/>
          </a:prstGeom>
        </p:spPr>
        <p:txBody>
          <a:bodyPr wrap="none">
            <a:spAutoFit/>
          </a:bodyPr>
          <a:lstStyle/>
          <a:p>
            <a:r>
              <a:rPr lang="en-US" sz="3200" b="1" i="1" dirty="0" smtClean="0">
                <a:solidFill>
                  <a:srgbClr val="FF0000"/>
                </a:solidFill>
                <a:effectLst>
                  <a:outerShdw blurRad="38100" dist="38100" dir="2700000" algn="tl">
                    <a:srgbClr val="000000">
                      <a:alpha val="43137"/>
                    </a:srgbClr>
                  </a:outerShdw>
                </a:effectLst>
                <a:latin typeface="Handlee" panose="02000000000000000000" pitchFamily="2" charset="0"/>
              </a:rPr>
              <a:t>Paper: </a:t>
            </a:r>
            <a:r>
              <a:rPr lang="en-US" sz="3200" b="1" i="1" dirty="0" smtClean="0">
                <a:solidFill>
                  <a:srgbClr val="FF0000"/>
                </a:solidFill>
                <a:effectLst>
                  <a:outerShdw blurRad="38100" dist="38100" dir="2700000" algn="tl">
                    <a:srgbClr val="000000">
                      <a:alpha val="43137"/>
                    </a:srgbClr>
                  </a:outerShdw>
                </a:effectLst>
                <a:latin typeface="Handlee" panose="02000000000000000000" pitchFamily="2" charset="0"/>
              </a:rPr>
              <a:t>Quiz-2.</a:t>
            </a:r>
            <a:endParaRPr lang="en-US" sz="3200" dirty="0"/>
          </a:p>
        </p:txBody>
      </p:sp>
      <p:sp>
        <p:nvSpPr>
          <p:cNvPr id="34" name="Rectangle 33"/>
          <p:cNvSpPr/>
          <p:nvPr/>
        </p:nvSpPr>
        <p:spPr>
          <a:xfrm>
            <a:off x="935755" y="2461173"/>
            <a:ext cx="7297832" cy="523220"/>
          </a:xfrm>
          <a:prstGeom prst="rect">
            <a:avLst/>
          </a:prstGeom>
        </p:spPr>
        <p:txBody>
          <a:bodyPr wrap="none">
            <a:spAutoFit/>
          </a:bodyPr>
          <a:lstStyle/>
          <a:p>
            <a:r>
              <a:rPr lang="en-US" sz="2800" b="1" i="1" dirty="0">
                <a:solidFill>
                  <a:srgbClr val="FF0000"/>
                </a:solidFill>
                <a:effectLst>
                  <a:outerShdw blurRad="38100" dist="38100" dir="2700000" algn="tl">
                    <a:srgbClr val="000000">
                      <a:alpha val="43137"/>
                    </a:srgbClr>
                  </a:outerShdw>
                </a:effectLst>
                <a:latin typeface="Arial Narrow" panose="020B0606020202030204" pitchFamily="34" charset="0"/>
              </a:rPr>
              <a:t>Submit: </a:t>
            </a:r>
            <a:r>
              <a:rPr lang="en-US" sz="2400" b="1" i="1" dirty="0" smtClean="0">
                <a:effectLst>
                  <a:outerShdw blurRad="38100" dist="38100" dir="2700000" algn="tl">
                    <a:srgbClr val="000000">
                      <a:alpha val="43137"/>
                    </a:srgbClr>
                  </a:outerShdw>
                </a:effectLst>
                <a:latin typeface="Arial Narrow" panose="020B0606020202030204" pitchFamily="34" charset="0"/>
              </a:rPr>
              <a:t>Lesson_2_6.2_Transforming </a:t>
            </a:r>
            <a:r>
              <a:rPr lang="en-US" sz="2400" b="1" i="1" dirty="0">
                <a:effectLst>
                  <a:outerShdw blurRad="38100" dist="38100" dir="2700000" algn="tl">
                    <a:srgbClr val="000000">
                      <a:alpha val="43137"/>
                    </a:srgbClr>
                  </a:outerShdw>
                </a:effectLst>
                <a:latin typeface="Arial Narrow" panose="020B0606020202030204" pitchFamily="34" charset="0"/>
              </a:rPr>
              <a:t>Quadratic </a:t>
            </a:r>
            <a:r>
              <a:rPr lang="en-US" sz="2400" b="1" i="1" dirty="0" smtClean="0">
                <a:effectLst>
                  <a:outerShdw blurRad="38100" dist="38100" dir="2700000" algn="tl">
                    <a:srgbClr val="000000">
                      <a:alpha val="43137"/>
                    </a:srgbClr>
                  </a:outerShdw>
                </a:effectLst>
                <a:latin typeface="Arial Narrow" panose="020B0606020202030204" pitchFamily="34" charset="0"/>
              </a:rPr>
              <a:t>Functions</a:t>
            </a:r>
            <a:endParaRPr lang="en-US" sz="2800" dirty="0">
              <a:latin typeface="Arial Narrow" panose="020B0606020202030204" pitchFamily="34" charset="0"/>
            </a:endParaRPr>
          </a:p>
        </p:txBody>
      </p:sp>
      <p:sp>
        <p:nvSpPr>
          <p:cNvPr id="35" name="Rectangle 34"/>
          <p:cNvSpPr/>
          <p:nvPr/>
        </p:nvSpPr>
        <p:spPr>
          <a:xfrm>
            <a:off x="896626" y="4762318"/>
            <a:ext cx="3071675" cy="646331"/>
          </a:xfrm>
          <a:prstGeom prst="rect">
            <a:avLst/>
          </a:prstGeom>
        </p:spPr>
        <p:txBody>
          <a:bodyPr wrap="none">
            <a:spAutoFit/>
          </a:bodyPr>
          <a:lstStyle/>
          <a:p>
            <a:pPr>
              <a:defRPr/>
            </a:pPr>
            <a:r>
              <a:rPr lang="en-US" altLang="en-US" sz="3600" b="1" i="1" dirty="0" smtClean="0">
                <a:effectLst>
                  <a:outerShdw blurRad="38100" dist="38100" dir="2700000" algn="tl">
                    <a:srgbClr val="000000">
                      <a:alpha val="43137"/>
                    </a:srgbClr>
                  </a:outerShdw>
                </a:effectLst>
                <a:latin typeface="Handlee" panose="02000000000000000000" pitchFamily="2" charset="0"/>
              </a:rPr>
              <a:t>Sub </a:t>
            </a:r>
            <a:r>
              <a:rPr lang="en-US" altLang="en-US" sz="3600" b="1" i="1" dirty="0" smtClean="0">
                <a:effectLst>
                  <a:outerShdw blurRad="38100" dist="38100" dir="2700000" algn="tl">
                    <a:srgbClr val="000000">
                      <a:alpha val="43137"/>
                    </a:srgbClr>
                  </a:outerShdw>
                </a:effectLst>
                <a:latin typeface="Handlee" panose="02000000000000000000" pitchFamily="2" charset="0"/>
              </a:rPr>
              <a:t>Tomorrow!</a:t>
            </a:r>
            <a:endParaRPr lang="en-US" sz="3600" dirty="0">
              <a:latin typeface="Handlee" panose="02000000000000000000" pitchFamily="2" charset="0"/>
            </a:endParaRPr>
          </a:p>
        </p:txBody>
      </p:sp>
      <p:pic>
        <p:nvPicPr>
          <p:cNvPr id="1030" name="Picture 6" descr="Image result for 20 minutes"/>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0673" y="3064713"/>
            <a:ext cx="935255" cy="93525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8"/>
          <a:stretch>
            <a:fillRect/>
          </a:stretch>
        </p:blipFill>
        <p:spPr>
          <a:xfrm>
            <a:off x="6448757" y="1826868"/>
            <a:ext cx="2573185" cy="4030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9">
            <a:duotone>
              <a:prstClr val="black"/>
              <a:schemeClr val="accent4">
                <a:tint val="45000"/>
                <a:satMod val="400000"/>
              </a:schemeClr>
            </a:duotone>
          </a:blip>
          <a:stretch>
            <a:fillRect/>
          </a:stretch>
        </p:blipFill>
        <p:spPr>
          <a:xfrm>
            <a:off x="1024794" y="1071186"/>
            <a:ext cx="5172075" cy="323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7924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500"/>
                                        <p:tgtEl>
                                          <p:spTgt spid="10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 grpId="0"/>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7" name="Group 5"/>
          <p:cNvGrpSpPr>
            <a:grpSpLocks/>
          </p:cNvGrpSpPr>
          <p:nvPr/>
        </p:nvGrpSpPr>
        <p:grpSpPr bwMode="auto">
          <a:xfrm>
            <a:off x="305215" y="5319587"/>
            <a:ext cx="8595267" cy="1002006"/>
            <a:chOff x="6750050" y="3886200"/>
            <a:chExt cx="2080095" cy="1001593"/>
          </a:xfrm>
        </p:grpSpPr>
        <mc:AlternateContent xmlns:mc="http://schemas.openxmlformats.org/markup-compatibility/2006" xmlns:a14="http://schemas.microsoft.com/office/drawing/2010/main">
          <mc:Choice Requires="a14">
            <p:sp>
              <p:nvSpPr>
                <p:cNvPr id="36" name="Rectangle 35"/>
                <p:cNvSpPr/>
                <p:nvPr/>
              </p:nvSpPr>
              <p:spPr bwMode="auto">
                <a:xfrm>
                  <a:off x="6750050" y="3886200"/>
                  <a:ext cx="2080095" cy="1001593"/>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301752" rIns="45720">
                  <a:spAutoFit/>
                </a:bodyPr>
                <a:lstStyle/>
                <a:p>
                  <a:pPr>
                    <a:tabLst>
                      <a:tab pos="-57150" algn="l"/>
                    </a:tabLst>
                    <a:defRPr/>
                  </a:pPr>
                  <a:r>
                    <a:rPr lang="en-US" sz="1400" dirty="0">
                      <a:solidFill>
                        <a:schemeClr val="tx1"/>
                      </a:solidFill>
                      <a:latin typeface="Verdana" pitchFamily="34" charset="0"/>
                    </a:rPr>
                    <a:t>Students, you already know how to identify the </a:t>
                  </a:r>
                  <a:r>
                    <a:rPr lang="en-US" sz="1400" b="1" i="1" dirty="0">
                      <a:solidFill>
                        <a:srgbClr val="7030A0"/>
                      </a:solidFill>
                      <a:latin typeface="Verdana" pitchFamily="34" charset="0"/>
                    </a:rPr>
                    <a:t>direction, y-intercept, and width </a:t>
                  </a:r>
                  <a:r>
                    <a:rPr lang="en-US" sz="1400" dirty="0">
                      <a:solidFill>
                        <a:schemeClr val="tx1"/>
                      </a:solidFill>
                      <a:latin typeface="Verdana" pitchFamily="34" charset="0"/>
                    </a:rPr>
                    <a:t>of the quadratic functions in the form of </a:t>
                  </a:r>
                  <a14:m>
                    <m:oMath xmlns:m="http://schemas.openxmlformats.org/officeDocument/2006/math">
                      <m:r>
                        <a:rPr lang="en-US" sz="1400" b="1" i="1" smtClean="0">
                          <a:solidFill>
                            <a:schemeClr val="tx2">
                              <a:lumMod val="50000"/>
                            </a:schemeClr>
                          </a:solidFill>
                          <a:effectLst>
                            <a:outerShdw blurRad="38100" dist="38100" dir="2700000" algn="tl">
                              <a:srgbClr val="000000">
                                <a:alpha val="43137"/>
                              </a:srgbClr>
                            </a:outerShdw>
                          </a:effectLst>
                          <a:latin typeface="Cambria Math" panose="02040503050406030204" pitchFamily="18" charset="0"/>
                        </a:rPr>
                        <m:t>𝒚</m:t>
                      </m:r>
                      <m:r>
                        <a:rPr lang="en-US" sz="1400" b="1" i="1" smtClean="0">
                          <a:solidFill>
                            <a:schemeClr val="tx2">
                              <a:lumMod val="50000"/>
                            </a:schemeClr>
                          </a:solidFill>
                          <a:effectLst>
                            <a:outerShdw blurRad="38100" dist="38100" dir="2700000" algn="tl">
                              <a:srgbClr val="000000">
                                <a:alpha val="43137"/>
                              </a:srgbClr>
                            </a:outerShdw>
                          </a:effectLst>
                          <a:latin typeface="Cambria Math" panose="02040503050406030204" pitchFamily="18" charset="0"/>
                        </a:rPr>
                        <m:t>=</m:t>
                      </m:r>
                      <m:sSup>
                        <m:sSupPr>
                          <m:ctrlPr>
                            <a:rPr lang="en-US" sz="1400" b="1" i="1" smtClean="0">
                              <a:solidFill>
                                <a:schemeClr val="tx2">
                                  <a:lumMod val="50000"/>
                                </a:schemeClr>
                              </a:solidFill>
                              <a:effectLst>
                                <a:outerShdw blurRad="38100" dist="38100" dir="2700000" algn="tl">
                                  <a:srgbClr val="000000">
                                    <a:alpha val="43137"/>
                                  </a:srgbClr>
                                </a:outerShdw>
                              </a:effectLst>
                              <a:latin typeface="Cambria Math" panose="02040503050406030204" pitchFamily="18" charset="0"/>
                            </a:rPr>
                          </m:ctrlPr>
                        </m:sSupPr>
                        <m:e>
                          <m:r>
                            <a:rPr lang="en-US" sz="1400" b="1" i="1" smtClean="0">
                              <a:solidFill>
                                <a:schemeClr val="tx2">
                                  <a:lumMod val="50000"/>
                                </a:schemeClr>
                              </a:solidFill>
                              <a:effectLst>
                                <a:outerShdw blurRad="38100" dist="38100" dir="2700000" algn="tl">
                                  <a:srgbClr val="000000">
                                    <a:alpha val="43137"/>
                                  </a:srgbClr>
                                </a:outerShdw>
                              </a:effectLst>
                              <a:latin typeface="Cambria Math" panose="02040503050406030204" pitchFamily="18" charset="0"/>
                            </a:rPr>
                            <m:t>𝒂𝒙</m:t>
                          </m:r>
                        </m:e>
                        <m:sup>
                          <m:r>
                            <a:rPr lang="en-US" sz="1400" b="1" i="1" smtClean="0">
                              <a:solidFill>
                                <a:schemeClr val="tx2">
                                  <a:lumMod val="50000"/>
                                </a:schemeClr>
                              </a:solidFill>
                              <a:effectLst>
                                <a:outerShdw blurRad="38100" dist="38100" dir="2700000" algn="tl">
                                  <a:srgbClr val="000000">
                                    <a:alpha val="43137"/>
                                  </a:srgbClr>
                                </a:outerShdw>
                              </a:effectLst>
                              <a:latin typeface="Cambria Math" panose="02040503050406030204" pitchFamily="18" charset="0"/>
                            </a:rPr>
                            <m:t>𝟐</m:t>
                          </m:r>
                        </m:sup>
                      </m:sSup>
                      <m:r>
                        <a:rPr lang="en-US" sz="1400" b="1" i="1" smtClean="0">
                          <a:solidFill>
                            <a:schemeClr val="tx2">
                              <a:lumMod val="50000"/>
                            </a:schemeClr>
                          </a:solidFill>
                          <a:effectLst>
                            <a:outerShdw blurRad="38100" dist="38100" dir="2700000" algn="tl">
                              <a:srgbClr val="000000">
                                <a:alpha val="43137"/>
                              </a:srgbClr>
                            </a:outerShdw>
                          </a:effectLst>
                          <a:latin typeface="Cambria Math" panose="02040503050406030204" pitchFamily="18" charset="0"/>
                        </a:rPr>
                        <m:t>+</m:t>
                      </m:r>
                      <m:r>
                        <a:rPr lang="en-US" sz="1400" b="1" i="1" smtClean="0">
                          <a:solidFill>
                            <a:schemeClr val="tx2">
                              <a:lumMod val="50000"/>
                            </a:schemeClr>
                          </a:solidFill>
                          <a:effectLst>
                            <a:outerShdw blurRad="38100" dist="38100" dir="2700000" algn="tl">
                              <a:srgbClr val="000000">
                                <a:alpha val="43137"/>
                              </a:srgbClr>
                            </a:outerShdw>
                          </a:effectLst>
                          <a:latin typeface="Cambria Math" panose="02040503050406030204" pitchFamily="18" charset="0"/>
                        </a:rPr>
                        <m:t>𝒄</m:t>
                      </m:r>
                    </m:oMath>
                  </a14:m>
                  <a:r>
                    <a:rPr lang="en-US" sz="1400" b="1" dirty="0">
                      <a:solidFill>
                        <a:schemeClr val="tx1"/>
                      </a:solidFill>
                      <a:latin typeface="Verdana" pitchFamily="34" charset="0"/>
                    </a:rPr>
                    <a:t>. </a:t>
                  </a:r>
                  <a:r>
                    <a:rPr lang="en-US" sz="1400" dirty="0">
                      <a:solidFill>
                        <a:schemeClr val="tx1"/>
                      </a:solidFill>
                      <a:latin typeface="Verdana" pitchFamily="34" charset="0"/>
                    </a:rPr>
                    <a:t>Now, we will learn how to use the </a:t>
                  </a:r>
                  <a:r>
                    <a:rPr lang="en-US" sz="1400" i="1" dirty="0">
                      <a:solidFill>
                        <a:schemeClr val="tx1"/>
                      </a:solidFill>
                      <a:latin typeface="Verdana" pitchFamily="34" charset="0"/>
                    </a:rPr>
                    <a:t>Vertex Form</a:t>
                  </a:r>
                  <a:r>
                    <a:rPr lang="en-US" sz="1400" dirty="0">
                      <a:solidFill>
                        <a:schemeClr val="tx1"/>
                      </a:solidFill>
                      <a:latin typeface="Verdana" pitchFamily="34" charset="0"/>
                    </a:rPr>
                    <a:t> to graph Functions. </a:t>
                  </a:r>
                </a:p>
              </p:txBody>
            </p:sp>
          </mc:Choice>
          <mc:Fallback xmlns="">
            <p:sp>
              <p:nvSpPr>
                <p:cNvPr id="36" name="Rectangle 35"/>
                <p:cNvSpPr>
                  <a:spLocks noRot="1" noChangeAspect="1" noMove="1" noResize="1" noEditPoints="1" noAdjustHandles="1" noChangeArrowheads="1" noChangeShapeType="1" noTextEdit="1"/>
                </p:cNvSpPr>
                <p:nvPr/>
              </p:nvSpPr>
              <p:spPr bwMode="auto">
                <a:xfrm>
                  <a:off x="6750050" y="3886200"/>
                  <a:ext cx="2080095" cy="1001593"/>
                </a:xfrm>
                <a:prstGeom prst="rect">
                  <a:avLst/>
                </a:prstGeom>
                <a:blipFill>
                  <a:blip r:embed="rId5"/>
                  <a:stretch>
                    <a:fillRect/>
                  </a:stretch>
                </a:blipFill>
                <a:ln w="3175">
                  <a:solidFill>
                    <a:schemeClr val="bg1">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sp>
          <p:nvSpPr>
            <p:cNvPr id="39" name="Rectangle 38"/>
            <p:cNvSpPr/>
            <p:nvPr/>
          </p:nvSpPr>
          <p:spPr bwMode="auto">
            <a:xfrm>
              <a:off x="6753225" y="3896509"/>
              <a:ext cx="2073745" cy="232579"/>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a:latin typeface="Gill Sans MT" pitchFamily="34" charset="0"/>
                </a:rPr>
                <a:t>Make Connection</a:t>
              </a:r>
            </a:p>
          </p:txBody>
        </p:sp>
      </p:grpSp>
      <p:sp>
        <p:nvSpPr>
          <p:cNvPr id="53" name="Rectangle 130"/>
          <p:cNvSpPr/>
          <p:nvPr/>
        </p:nvSpPr>
        <p:spPr>
          <a:xfrm>
            <a:off x="15675" y="119311"/>
            <a:ext cx="4914977" cy="261969"/>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Activate Prior Knowledge:</a:t>
            </a:r>
          </a:p>
        </p:txBody>
      </p:sp>
      <p:graphicFrame>
        <p:nvGraphicFramePr>
          <p:cNvPr id="48" name="Object 555">
            <a:extLst>
              <a:ext uri="{FF2B5EF4-FFF2-40B4-BE49-F238E27FC236}">
                <a16:creationId xmlns:a16="http://schemas.microsoft.com/office/drawing/2014/main" id="{2E77ECBF-CC8C-4DD4-883D-1DBC6C4EFD26}"/>
              </a:ext>
            </a:extLst>
          </p:cNvPr>
          <p:cNvGraphicFramePr>
            <a:graphicFrameLocks noChangeAspect="1"/>
          </p:cNvGraphicFramePr>
          <p:nvPr>
            <p:extLst>
              <p:ext uri="{D42A27DB-BD31-4B8C-83A1-F6EECF244321}">
                <p14:modId xmlns:p14="http://schemas.microsoft.com/office/powerpoint/2010/main" val="2465249394"/>
              </p:ext>
            </p:extLst>
          </p:nvPr>
        </p:nvGraphicFramePr>
        <p:xfrm>
          <a:off x="1758400" y="1246938"/>
          <a:ext cx="1031875" cy="538163"/>
        </p:xfrm>
        <a:graphic>
          <a:graphicData uri="http://schemas.openxmlformats.org/presentationml/2006/ole">
            <mc:AlternateContent xmlns:mc="http://schemas.openxmlformats.org/markup-compatibility/2006">
              <mc:Choice xmlns:v="urn:schemas-microsoft-com:vml" Requires="v">
                <p:oleObj spid="_x0000_s8331" name="Equation" r:id="rId6" imgW="1218671" imgH="634725" progId="Equation.DSMT4">
                  <p:embed/>
                </p:oleObj>
              </mc:Choice>
              <mc:Fallback>
                <p:oleObj name="Equation" r:id="rId6" imgW="1218671" imgH="634725" progId="Equation.DSMT4">
                  <p:embed/>
                  <p:pic>
                    <p:nvPicPr>
                      <p:cNvPr id="6148" name="Object 5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8400" y="1246938"/>
                        <a:ext cx="1031875" cy="538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 name="AutoShape 559">
            <a:extLst>
              <a:ext uri="{FF2B5EF4-FFF2-40B4-BE49-F238E27FC236}">
                <a16:creationId xmlns:a16="http://schemas.microsoft.com/office/drawing/2014/main" id="{E27C14BD-F8F2-4B27-B557-00CE24AA3DDB}"/>
              </a:ext>
            </a:extLst>
          </p:cNvPr>
          <p:cNvSpPr>
            <a:spLocks noChangeArrowheads="1"/>
          </p:cNvSpPr>
          <p:nvPr/>
        </p:nvSpPr>
        <p:spPr bwMode="auto">
          <a:xfrm>
            <a:off x="248687" y="600826"/>
            <a:ext cx="4535488" cy="2058987"/>
          </a:xfrm>
          <a:prstGeom prst="roundRect">
            <a:avLst>
              <a:gd name="adj" fmla="val 4940"/>
            </a:avLst>
          </a:prstGeom>
          <a:solidFill>
            <a:srgbClr val="EAEAEA"/>
          </a:solidFill>
          <a:ln w="9525">
            <a:solidFill>
              <a:srgbClr val="000000"/>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nvGrpSpPr>
          <p:cNvPr id="51" name="Group 560">
            <a:extLst>
              <a:ext uri="{FF2B5EF4-FFF2-40B4-BE49-F238E27FC236}">
                <a16:creationId xmlns:a16="http://schemas.microsoft.com/office/drawing/2014/main" id="{CDB55A12-1940-48BC-B397-F2104BA5EC16}"/>
              </a:ext>
            </a:extLst>
          </p:cNvPr>
          <p:cNvGrpSpPr>
            <a:grpSpLocks/>
          </p:cNvGrpSpPr>
          <p:nvPr/>
        </p:nvGrpSpPr>
        <p:grpSpPr bwMode="auto">
          <a:xfrm>
            <a:off x="872575" y="1346951"/>
            <a:ext cx="3668712" cy="1257300"/>
            <a:chOff x="1161" y="12244"/>
            <a:chExt cx="5776" cy="1980"/>
          </a:xfrm>
        </p:grpSpPr>
        <p:grpSp>
          <p:nvGrpSpPr>
            <p:cNvPr id="54" name="Group 561">
              <a:extLst>
                <a:ext uri="{FF2B5EF4-FFF2-40B4-BE49-F238E27FC236}">
                  <a16:creationId xmlns:a16="http://schemas.microsoft.com/office/drawing/2014/main" id="{3CD2B29D-00AC-47F9-8414-2B9B51931277}"/>
                </a:ext>
              </a:extLst>
            </p:cNvPr>
            <p:cNvGrpSpPr>
              <a:grpSpLocks/>
            </p:cNvGrpSpPr>
            <p:nvPr/>
          </p:nvGrpSpPr>
          <p:grpSpPr bwMode="auto">
            <a:xfrm>
              <a:off x="1161" y="12244"/>
              <a:ext cx="4920" cy="1980"/>
              <a:chOff x="3501" y="12064"/>
              <a:chExt cx="4920" cy="1980"/>
            </a:xfrm>
          </p:grpSpPr>
          <p:graphicFrame>
            <p:nvGraphicFramePr>
              <p:cNvPr id="56" name="Object 562">
                <a:extLst>
                  <a:ext uri="{FF2B5EF4-FFF2-40B4-BE49-F238E27FC236}">
                    <a16:creationId xmlns:a16="http://schemas.microsoft.com/office/drawing/2014/main" id="{4E55D857-74F3-437B-A604-E7C819CBA869}"/>
                  </a:ext>
                </a:extLst>
              </p:cNvPr>
              <p:cNvGraphicFramePr>
                <a:graphicFrameLocks noChangeAspect="1"/>
              </p:cNvGraphicFramePr>
              <p:nvPr/>
            </p:nvGraphicFramePr>
            <p:xfrm>
              <a:off x="3501" y="12784"/>
              <a:ext cx="2207" cy="549"/>
            </p:xfrm>
            <a:graphic>
              <a:graphicData uri="http://schemas.openxmlformats.org/presentationml/2006/ole">
                <mc:AlternateContent xmlns:mc="http://schemas.openxmlformats.org/markup-compatibility/2006">
                  <mc:Choice xmlns:v="urn:schemas-microsoft-com:vml" Requires="v">
                    <p:oleObj spid="_x0000_s8332" name="Equation" r:id="rId8" imgW="1409088" imgH="355446" progId="Equation.DSMT4">
                      <p:embed/>
                    </p:oleObj>
                  </mc:Choice>
                  <mc:Fallback>
                    <p:oleObj name="Equation" r:id="rId8" imgW="1409088" imgH="355446" progId="Equation.DSMT4">
                      <p:embed/>
                      <p:pic>
                        <p:nvPicPr>
                          <p:cNvPr id="9258" name="Object 5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1" y="12784"/>
                            <a:ext cx="2207"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 name="AutoShape 563">
                <a:extLst>
                  <a:ext uri="{FF2B5EF4-FFF2-40B4-BE49-F238E27FC236}">
                    <a16:creationId xmlns:a16="http://schemas.microsoft.com/office/drawing/2014/main" id="{2F5F9A2D-BADF-4F1D-9FB7-DD1BCA8044D3}"/>
                  </a:ext>
                </a:extLst>
              </p:cNvPr>
              <p:cNvSpPr>
                <a:spLocks/>
              </p:cNvSpPr>
              <p:nvPr/>
            </p:nvSpPr>
            <p:spPr bwMode="auto">
              <a:xfrm>
                <a:off x="5061" y="12064"/>
                <a:ext cx="2940" cy="540"/>
              </a:xfrm>
              <a:prstGeom prst="borderCallout2">
                <a:avLst>
                  <a:gd name="adj1" fmla="val 33333"/>
                  <a:gd name="adj2" fmla="val -4083"/>
                  <a:gd name="adj3" fmla="val 33333"/>
                  <a:gd name="adj4" fmla="val -14250"/>
                  <a:gd name="adj5" fmla="val 152037"/>
                  <a:gd name="adj6" fmla="val -24523"/>
                </a:avLst>
              </a:prstGeom>
              <a:solidFill>
                <a:srgbClr val="FFFFFF"/>
              </a:solidFill>
              <a:ln w="9525">
                <a:solidFill>
                  <a:srgbClr val="000000"/>
                </a:solidFill>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1200"/>
              </a:p>
            </p:txBody>
          </p:sp>
          <p:sp>
            <p:nvSpPr>
              <p:cNvPr id="58" name="AutoShape 564">
                <a:extLst>
                  <a:ext uri="{FF2B5EF4-FFF2-40B4-BE49-F238E27FC236}">
                    <a16:creationId xmlns:a16="http://schemas.microsoft.com/office/drawing/2014/main" id="{68AFA2C7-4AEC-4882-8B8E-002207738A01}"/>
                  </a:ext>
                </a:extLst>
              </p:cNvPr>
              <p:cNvSpPr>
                <a:spLocks/>
              </p:cNvSpPr>
              <p:nvPr/>
            </p:nvSpPr>
            <p:spPr bwMode="auto">
              <a:xfrm>
                <a:off x="5481" y="13504"/>
                <a:ext cx="2940" cy="540"/>
              </a:xfrm>
              <a:prstGeom prst="borderCallout2">
                <a:avLst>
                  <a:gd name="adj1" fmla="val 33333"/>
                  <a:gd name="adj2" fmla="val -4083"/>
                  <a:gd name="adj3" fmla="val 33333"/>
                  <a:gd name="adj4" fmla="val -17111"/>
                  <a:gd name="adj5" fmla="val -48148"/>
                  <a:gd name="adj6" fmla="val -30236"/>
                </a:avLst>
              </a:prstGeom>
              <a:solidFill>
                <a:srgbClr val="FFFFFF"/>
              </a:solidFill>
              <a:ln w="9525">
                <a:solidFill>
                  <a:srgbClr val="000000"/>
                </a:solidFill>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1200"/>
              </a:p>
            </p:txBody>
          </p:sp>
        </p:grpSp>
        <p:sp>
          <p:nvSpPr>
            <p:cNvPr id="55" name="AutoShape 565">
              <a:extLst>
                <a:ext uri="{FF2B5EF4-FFF2-40B4-BE49-F238E27FC236}">
                  <a16:creationId xmlns:a16="http://schemas.microsoft.com/office/drawing/2014/main" id="{69B45D2C-336B-4BB5-8025-A72AAF817698}"/>
                </a:ext>
              </a:extLst>
            </p:cNvPr>
            <p:cNvSpPr>
              <a:spLocks/>
            </p:cNvSpPr>
            <p:nvPr/>
          </p:nvSpPr>
          <p:spPr bwMode="auto">
            <a:xfrm>
              <a:off x="3997" y="12964"/>
              <a:ext cx="2940" cy="540"/>
            </a:xfrm>
            <a:prstGeom prst="borderCallout2">
              <a:avLst>
                <a:gd name="adj1" fmla="val 33333"/>
                <a:gd name="adj2" fmla="val -4083"/>
                <a:gd name="adj3" fmla="val 33333"/>
                <a:gd name="adj4" fmla="val -14931"/>
                <a:gd name="adj5" fmla="val 46296"/>
                <a:gd name="adj6" fmla="val -20032"/>
              </a:avLst>
            </a:prstGeom>
            <a:solidFill>
              <a:srgbClr val="FFFFFF"/>
            </a:solidFill>
            <a:ln w="9525">
              <a:solidFill>
                <a:srgbClr val="000000"/>
              </a:solidFill>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1200"/>
            </a:p>
          </p:txBody>
        </p:sp>
      </p:grpSp>
      <p:sp>
        <p:nvSpPr>
          <p:cNvPr id="59" name="Text Box 566">
            <a:extLst>
              <a:ext uri="{FF2B5EF4-FFF2-40B4-BE49-F238E27FC236}">
                <a16:creationId xmlns:a16="http://schemas.microsoft.com/office/drawing/2014/main" id="{EA57D402-BB86-42BA-AB86-6337F80C6078}"/>
              </a:ext>
            </a:extLst>
          </p:cNvPr>
          <p:cNvSpPr txBox="1">
            <a:spLocks noChangeArrowheads="1"/>
          </p:cNvSpPr>
          <p:nvPr/>
        </p:nvSpPr>
        <p:spPr bwMode="auto">
          <a:xfrm>
            <a:off x="615400" y="959601"/>
            <a:ext cx="37623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Aft>
                <a:spcPts val="600"/>
              </a:spcAft>
            </a:pPr>
            <a:r>
              <a:rPr lang="en-US" altLang="en-US" sz="1600" b="1">
                <a:latin typeface="Arial" panose="020B0604020202020204" pitchFamily="34" charset="0"/>
              </a:rPr>
              <a:t>y-intercept  </a:t>
            </a:r>
            <a:r>
              <a:rPr lang="en-US" altLang="en-US" sz="1600">
                <a:latin typeface="Arial" panose="020B0604020202020204" pitchFamily="34" charset="0"/>
              </a:rPr>
              <a:t> </a:t>
            </a:r>
            <a:r>
              <a:rPr lang="en-US" altLang="en-US" sz="1600" b="1">
                <a:latin typeface="Arial" panose="020B0604020202020204" pitchFamily="34" charset="0"/>
              </a:rPr>
              <a:t>width   direction</a:t>
            </a:r>
            <a:endParaRPr lang="en-US" altLang="en-US" sz="1200">
              <a:latin typeface="Arial" panose="020B0604020202020204" pitchFamily="34" charset="0"/>
            </a:endParaRPr>
          </a:p>
        </p:txBody>
      </p:sp>
      <p:sp>
        <p:nvSpPr>
          <p:cNvPr id="60" name="Text Box 567">
            <a:extLst>
              <a:ext uri="{FF2B5EF4-FFF2-40B4-BE49-F238E27FC236}">
                <a16:creationId xmlns:a16="http://schemas.microsoft.com/office/drawing/2014/main" id="{658308F9-7685-4F57-BB34-7A95090A34CD}"/>
              </a:ext>
            </a:extLst>
          </p:cNvPr>
          <p:cNvSpPr txBox="1">
            <a:spLocks noChangeArrowheads="1"/>
          </p:cNvSpPr>
          <p:nvPr/>
        </p:nvSpPr>
        <p:spPr bwMode="auto">
          <a:xfrm>
            <a:off x="680487" y="577013"/>
            <a:ext cx="3543300" cy="314325"/>
          </a:xfrm>
          <a:prstGeom prst="rect">
            <a:avLst/>
          </a:prstGeom>
          <a:solidFill>
            <a:srgbClr val="FFFFFF"/>
          </a:solidFill>
          <a:ln w="9525">
            <a:solidFill>
              <a:srgbClr val="000000"/>
            </a:solidFill>
            <a:miter lim="800000"/>
            <a:headEnd/>
            <a:tailEnd/>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a:latin typeface="Arial" panose="020B0604020202020204" pitchFamily="34" charset="0"/>
              </a:rPr>
              <a:t>Fill in the blanks with the following terms.</a:t>
            </a:r>
            <a:endParaRPr lang="en-US" altLang="en-US" sz="1200">
              <a:latin typeface="Arial" panose="020B0604020202020204" pitchFamily="34" charset="0"/>
            </a:endParaRPr>
          </a:p>
        </p:txBody>
      </p:sp>
      <p:sp>
        <p:nvSpPr>
          <p:cNvPr id="61" name="Text Box 568">
            <a:extLst>
              <a:ext uri="{FF2B5EF4-FFF2-40B4-BE49-F238E27FC236}">
                <a16:creationId xmlns:a16="http://schemas.microsoft.com/office/drawing/2014/main" id="{4BB328CD-D86E-442D-B777-A74140B42A47}"/>
              </a:ext>
            </a:extLst>
          </p:cNvPr>
          <p:cNvSpPr txBox="1">
            <a:spLocks noChangeArrowheads="1"/>
          </p:cNvSpPr>
          <p:nvPr/>
        </p:nvSpPr>
        <p:spPr bwMode="auto">
          <a:xfrm>
            <a:off x="1909212" y="1305676"/>
            <a:ext cx="174148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000">
                <a:solidFill>
                  <a:srgbClr val="FF0000"/>
                </a:solidFill>
                <a:latin typeface="Arial" panose="020B0604020202020204" pitchFamily="34" charset="0"/>
              </a:rPr>
              <a:t>direction</a:t>
            </a:r>
          </a:p>
        </p:txBody>
      </p:sp>
      <p:sp>
        <p:nvSpPr>
          <p:cNvPr id="62" name="Text Box 569">
            <a:extLst>
              <a:ext uri="{FF2B5EF4-FFF2-40B4-BE49-F238E27FC236}">
                <a16:creationId xmlns:a16="http://schemas.microsoft.com/office/drawing/2014/main" id="{D82695A6-975F-4100-87A5-6CAB47EBFD3E}"/>
              </a:ext>
            </a:extLst>
          </p:cNvPr>
          <p:cNvSpPr txBox="1">
            <a:spLocks noChangeArrowheads="1"/>
          </p:cNvSpPr>
          <p:nvPr/>
        </p:nvSpPr>
        <p:spPr bwMode="auto">
          <a:xfrm>
            <a:off x="2188612" y="2220076"/>
            <a:ext cx="174148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000">
                <a:solidFill>
                  <a:srgbClr val="FF0000"/>
                </a:solidFill>
                <a:latin typeface="Arial" panose="020B0604020202020204" pitchFamily="34" charset="0"/>
              </a:rPr>
              <a:t>width</a:t>
            </a:r>
          </a:p>
        </p:txBody>
      </p:sp>
      <p:sp>
        <p:nvSpPr>
          <p:cNvPr id="63" name="Text Box 570">
            <a:extLst>
              <a:ext uri="{FF2B5EF4-FFF2-40B4-BE49-F238E27FC236}">
                <a16:creationId xmlns:a16="http://schemas.microsoft.com/office/drawing/2014/main" id="{DA6E32BF-D059-4A76-A811-B69AE7172779}"/>
              </a:ext>
            </a:extLst>
          </p:cNvPr>
          <p:cNvSpPr txBox="1">
            <a:spLocks noChangeArrowheads="1"/>
          </p:cNvSpPr>
          <p:nvPr/>
        </p:nvSpPr>
        <p:spPr bwMode="auto">
          <a:xfrm>
            <a:off x="2771225" y="1754938"/>
            <a:ext cx="1741487"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000">
                <a:solidFill>
                  <a:srgbClr val="FF0000"/>
                </a:solidFill>
                <a:latin typeface="Arial" panose="020B0604020202020204" pitchFamily="34" charset="0"/>
              </a:rPr>
              <a:t>y-intercept</a:t>
            </a:r>
          </a:p>
        </p:txBody>
      </p:sp>
      <p:grpSp>
        <p:nvGrpSpPr>
          <p:cNvPr id="12" name="Group 11">
            <a:extLst>
              <a:ext uri="{FF2B5EF4-FFF2-40B4-BE49-F238E27FC236}">
                <a16:creationId xmlns:a16="http://schemas.microsoft.com/office/drawing/2014/main" id="{2D927C7C-87B7-47B3-BCAF-6710743FB17A}"/>
              </a:ext>
            </a:extLst>
          </p:cNvPr>
          <p:cNvGrpSpPr/>
          <p:nvPr/>
        </p:nvGrpSpPr>
        <p:grpSpPr>
          <a:xfrm>
            <a:off x="946210" y="2855547"/>
            <a:ext cx="3182937" cy="2477533"/>
            <a:chOff x="457245" y="3385531"/>
            <a:chExt cx="3182937" cy="2477533"/>
          </a:xfrm>
        </p:grpSpPr>
        <p:grpSp>
          <p:nvGrpSpPr>
            <p:cNvPr id="79" name="Group 34">
              <a:extLst>
                <a:ext uri="{FF2B5EF4-FFF2-40B4-BE49-F238E27FC236}">
                  <a16:creationId xmlns:a16="http://schemas.microsoft.com/office/drawing/2014/main" id="{A31E5489-DE98-4E74-937F-94D5E8561E2E}"/>
                </a:ext>
              </a:extLst>
            </p:cNvPr>
            <p:cNvGrpSpPr>
              <a:grpSpLocks/>
            </p:cNvGrpSpPr>
            <p:nvPr/>
          </p:nvGrpSpPr>
          <p:grpSpPr bwMode="auto">
            <a:xfrm>
              <a:off x="457245" y="3385531"/>
              <a:ext cx="3182937" cy="2477533"/>
              <a:chOff x="6870701" y="68553"/>
              <a:chExt cx="1921068" cy="1002626"/>
            </a:xfrm>
          </p:grpSpPr>
          <p:grpSp>
            <p:nvGrpSpPr>
              <p:cNvPr id="80" name="Group 10">
                <a:extLst>
                  <a:ext uri="{FF2B5EF4-FFF2-40B4-BE49-F238E27FC236}">
                    <a16:creationId xmlns:a16="http://schemas.microsoft.com/office/drawing/2014/main" id="{9A7DEF59-5C15-4D18-AC2C-BA2A5FBE2653}"/>
                  </a:ext>
                </a:extLst>
              </p:cNvPr>
              <p:cNvGrpSpPr>
                <a:grpSpLocks/>
              </p:cNvGrpSpPr>
              <p:nvPr/>
            </p:nvGrpSpPr>
            <p:grpSpPr bwMode="auto">
              <a:xfrm>
                <a:off x="6870701" y="109497"/>
                <a:ext cx="1921068" cy="961682"/>
                <a:chOff x="4608031" y="881485"/>
                <a:chExt cx="4711526" cy="3493781"/>
              </a:xfrm>
            </p:grpSpPr>
            <p:sp>
              <p:nvSpPr>
                <p:cNvPr id="82" name="Rectangle 3">
                  <a:extLst>
                    <a:ext uri="{FF2B5EF4-FFF2-40B4-BE49-F238E27FC236}">
                      <a16:creationId xmlns:a16="http://schemas.microsoft.com/office/drawing/2014/main" id="{694F5AF2-D94D-4E5B-BEEA-3F6FDC608213}"/>
                    </a:ext>
                  </a:extLst>
                </p:cNvPr>
                <p:cNvSpPr/>
                <p:nvPr/>
              </p:nvSpPr>
              <p:spPr>
                <a:xfrm>
                  <a:off x="4608031" y="881485"/>
                  <a:ext cx="4711526" cy="3493781"/>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486448" y="1112337"/>
                        <a:pt x="3661812" y="2237200"/>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83" name="Rectangle 21">
                  <a:extLst>
                    <a:ext uri="{FF2B5EF4-FFF2-40B4-BE49-F238E27FC236}">
                      <a16:creationId xmlns:a16="http://schemas.microsoft.com/office/drawing/2014/main" id="{E9149C77-F34B-4994-BE68-826410842467}"/>
                    </a:ext>
                  </a:extLst>
                </p:cNvPr>
                <p:cNvSpPr/>
                <p:nvPr/>
              </p:nvSpPr>
              <p:spPr>
                <a:xfrm>
                  <a:off x="4812471" y="916084"/>
                  <a:ext cx="4128755" cy="2894182"/>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sp>
            <p:nvSpPr>
              <p:cNvPr id="81" name="Tape">
                <a:extLst>
                  <a:ext uri="{FF2B5EF4-FFF2-40B4-BE49-F238E27FC236}">
                    <a16:creationId xmlns:a16="http://schemas.microsoft.com/office/drawing/2014/main" id="{25FC9C33-6FE5-4646-8A7C-5EAF412DE521}"/>
                  </a:ext>
                </a:extLst>
              </p:cNvPr>
              <p:cNvSpPr/>
              <p:nvPr/>
            </p:nvSpPr>
            <p:spPr bwMode="auto">
              <a:xfrm rot="5400000">
                <a:off x="7663548" y="-315690"/>
                <a:ext cx="114526" cy="883011"/>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10">
                  <a:alphaModFix amt="55000"/>
                </a:blip>
                <a:srcRect/>
                <a:stretch>
                  <a:fillRect/>
                </a:stretch>
              </a:bli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6" name="Picture 5">
              <a:extLst>
                <a:ext uri="{FF2B5EF4-FFF2-40B4-BE49-F238E27FC236}">
                  <a16:creationId xmlns:a16="http://schemas.microsoft.com/office/drawing/2014/main" id="{3B912BC0-27A3-48A7-9EA1-F948D9EEE1E2}"/>
                </a:ext>
              </a:extLst>
            </p:cNvPr>
            <p:cNvPicPr>
              <a:picLocks noChangeAspect="1"/>
            </p:cNvPicPr>
            <p:nvPr/>
          </p:nvPicPr>
          <p:blipFill>
            <a:blip r:embed="rId11">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201370" y="3434291"/>
              <a:ext cx="1297033" cy="187486"/>
            </a:xfrm>
            <a:prstGeom prst="rect">
              <a:avLst/>
            </a:prstGeom>
          </p:spPr>
        </p:pic>
      </p:grpSp>
      <p:grpSp>
        <p:nvGrpSpPr>
          <p:cNvPr id="98" name="Group 97">
            <a:extLst>
              <a:ext uri="{FF2B5EF4-FFF2-40B4-BE49-F238E27FC236}">
                <a16:creationId xmlns:a16="http://schemas.microsoft.com/office/drawing/2014/main" id="{B0E3649A-EA37-48F7-AD38-5C8B84E7EED5}"/>
              </a:ext>
            </a:extLst>
          </p:cNvPr>
          <p:cNvGrpSpPr/>
          <p:nvPr/>
        </p:nvGrpSpPr>
        <p:grpSpPr>
          <a:xfrm>
            <a:off x="1104165" y="3187307"/>
            <a:ext cx="2867025" cy="881553"/>
            <a:chOff x="1174019" y="4629456"/>
            <a:chExt cx="2867025" cy="858838"/>
          </a:xfrm>
        </p:grpSpPr>
        <p:graphicFrame>
          <p:nvGraphicFramePr>
            <p:cNvPr id="99" name="Object 741">
              <a:extLst>
                <a:ext uri="{FF2B5EF4-FFF2-40B4-BE49-F238E27FC236}">
                  <a16:creationId xmlns:a16="http://schemas.microsoft.com/office/drawing/2014/main" id="{D69BF794-2971-448A-A13F-272356F1B92F}"/>
                </a:ext>
              </a:extLst>
            </p:cNvPr>
            <p:cNvGraphicFramePr>
              <a:graphicFrameLocks noChangeAspect="1"/>
            </p:cNvGraphicFramePr>
            <p:nvPr>
              <p:extLst>
                <p:ext uri="{D42A27DB-BD31-4B8C-83A1-F6EECF244321}">
                  <p14:modId xmlns:p14="http://schemas.microsoft.com/office/powerpoint/2010/main" val="1603012427"/>
                </p:ext>
              </p:extLst>
            </p:nvPr>
          </p:nvGraphicFramePr>
          <p:xfrm>
            <a:off x="1174019" y="4869169"/>
            <a:ext cx="1376363" cy="349250"/>
          </p:xfrm>
          <a:graphic>
            <a:graphicData uri="http://schemas.openxmlformats.org/presentationml/2006/ole">
              <mc:AlternateContent xmlns:mc="http://schemas.openxmlformats.org/markup-compatibility/2006">
                <mc:Choice xmlns:v="urn:schemas-microsoft-com:vml" Requires="v">
                  <p:oleObj spid="_x0000_s8333" name="Equation" r:id="rId12" imgW="1383699" imgH="355446" progId="Equation.DSMT4">
                    <p:embed/>
                  </p:oleObj>
                </mc:Choice>
                <mc:Fallback>
                  <p:oleObj name="Equation" r:id="rId12" imgW="1383699" imgH="355446" progId="Equation.DSMT4">
                    <p:embed/>
                    <p:pic>
                      <p:nvPicPr>
                        <p:cNvPr id="70" name="Object 741">
                          <a:extLst>
                            <a:ext uri="{FF2B5EF4-FFF2-40B4-BE49-F238E27FC236}">
                              <a16:creationId xmlns:a16="http://schemas.microsoft.com/office/drawing/2014/main" id="{1CF62F2D-B3EB-4D03-9109-6E9C6DA5B47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74019" y="4869169"/>
                          <a:ext cx="1376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 name="Text Box 742">
              <a:extLst>
                <a:ext uri="{FF2B5EF4-FFF2-40B4-BE49-F238E27FC236}">
                  <a16:creationId xmlns:a16="http://schemas.microsoft.com/office/drawing/2014/main" id="{6A2D9112-641D-4B5F-B7FD-662AB7E4E5A8}"/>
                </a:ext>
              </a:extLst>
            </p:cNvPr>
            <p:cNvSpPr txBox="1">
              <a:spLocks noChangeArrowheads="1"/>
            </p:cNvSpPr>
            <p:nvPr/>
          </p:nvSpPr>
          <p:spPr bwMode="auto">
            <a:xfrm>
              <a:off x="2447194" y="4629456"/>
              <a:ext cx="895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1200">
                  <a:latin typeface="Arial" panose="020B0604020202020204" pitchFamily="34" charset="0"/>
                </a:rPr>
                <a:t>direction</a:t>
              </a:r>
            </a:p>
          </p:txBody>
        </p:sp>
        <p:sp>
          <p:nvSpPr>
            <p:cNvPr id="101" name="Line 743">
              <a:extLst>
                <a:ext uri="{FF2B5EF4-FFF2-40B4-BE49-F238E27FC236}">
                  <a16:creationId xmlns:a16="http://schemas.microsoft.com/office/drawing/2014/main" id="{38AFE2DE-D4E7-4274-957B-CF8792CDD65B}"/>
                </a:ext>
              </a:extLst>
            </p:cNvPr>
            <p:cNvSpPr>
              <a:spLocks noChangeShapeType="1"/>
            </p:cNvSpPr>
            <p:nvPr/>
          </p:nvSpPr>
          <p:spPr bwMode="auto">
            <a:xfrm flipV="1">
              <a:off x="1701069" y="4767569"/>
              <a:ext cx="152400" cy="179387"/>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744">
              <a:extLst>
                <a:ext uri="{FF2B5EF4-FFF2-40B4-BE49-F238E27FC236}">
                  <a16:creationId xmlns:a16="http://schemas.microsoft.com/office/drawing/2014/main" id="{C609E809-F698-4C48-A7B9-81CD6231317D}"/>
                </a:ext>
              </a:extLst>
            </p:cNvPr>
            <p:cNvSpPr>
              <a:spLocks noChangeShapeType="1"/>
            </p:cNvSpPr>
            <p:nvPr/>
          </p:nvSpPr>
          <p:spPr bwMode="auto">
            <a:xfrm>
              <a:off x="1847119" y="4767569"/>
              <a:ext cx="6143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Text Box 745">
              <a:extLst>
                <a:ext uri="{FF2B5EF4-FFF2-40B4-BE49-F238E27FC236}">
                  <a16:creationId xmlns:a16="http://schemas.microsoft.com/office/drawing/2014/main" id="{8AE1DE43-5D10-4BE1-B9D2-9BD81F08782E}"/>
                </a:ext>
              </a:extLst>
            </p:cNvPr>
            <p:cNvSpPr txBox="1">
              <a:spLocks noChangeArrowheads="1"/>
            </p:cNvSpPr>
            <p:nvPr/>
          </p:nvSpPr>
          <p:spPr bwMode="auto">
            <a:xfrm>
              <a:off x="2375757" y="5213656"/>
              <a:ext cx="895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1200" dirty="0">
                  <a:latin typeface="Arial" panose="020B0604020202020204" pitchFamily="34" charset="0"/>
                </a:rPr>
                <a:t>width</a:t>
              </a:r>
            </a:p>
          </p:txBody>
        </p:sp>
        <p:sp>
          <p:nvSpPr>
            <p:cNvPr id="104" name="Line 746">
              <a:extLst>
                <a:ext uri="{FF2B5EF4-FFF2-40B4-BE49-F238E27FC236}">
                  <a16:creationId xmlns:a16="http://schemas.microsoft.com/office/drawing/2014/main" id="{4AC1113F-29C3-4431-89B8-5ACE9E7C621E}"/>
                </a:ext>
              </a:extLst>
            </p:cNvPr>
            <p:cNvSpPr>
              <a:spLocks noChangeShapeType="1"/>
            </p:cNvSpPr>
            <p:nvPr/>
          </p:nvSpPr>
          <p:spPr bwMode="auto">
            <a:xfrm>
              <a:off x="1839182" y="5196194"/>
              <a:ext cx="119062" cy="155575"/>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747">
              <a:extLst>
                <a:ext uri="{FF2B5EF4-FFF2-40B4-BE49-F238E27FC236}">
                  <a16:creationId xmlns:a16="http://schemas.microsoft.com/office/drawing/2014/main" id="{08B9CF5C-9D54-492C-A553-4DEFCE3F563C}"/>
                </a:ext>
              </a:extLst>
            </p:cNvPr>
            <p:cNvSpPr>
              <a:spLocks noChangeShapeType="1"/>
            </p:cNvSpPr>
            <p:nvPr/>
          </p:nvSpPr>
          <p:spPr bwMode="auto">
            <a:xfrm flipV="1">
              <a:off x="1961419" y="5353356"/>
              <a:ext cx="3714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Text Box 748">
              <a:extLst>
                <a:ext uri="{FF2B5EF4-FFF2-40B4-BE49-F238E27FC236}">
                  <a16:creationId xmlns:a16="http://schemas.microsoft.com/office/drawing/2014/main" id="{23CEED29-4C6E-401F-A322-6FC81C19F8DE}"/>
                </a:ext>
              </a:extLst>
            </p:cNvPr>
            <p:cNvSpPr txBox="1">
              <a:spLocks noChangeArrowheads="1"/>
            </p:cNvSpPr>
            <p:nvPr/>
          </p:nvSpPr>
          <p:spPr bwMode="auto">
            <a:xfrm>
              <a:off x="3023457" y="4904094"/>
              <a:ext cx="10175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1200" i="1">
                  <a:latin typeface="Arial" panose="020B0604020202020204" pitchFamily="34" charset="0"/>
                </a:rPr>
                <a:t>y</a:t>
              </a:r>
              <a:r>
                <a:rPr lang="en-US" altLang="en-US" sz="1200">
                  <a:latin typeface="Arial" panose="020B0604020202020204" pitchFamily="34" charset="0"/>
                </a:rPr>
                <a:t>-intercept</a:t>
              </a:r>
            </a:p>
          </p:txBody>
        </p:sp>
        <p:sp>
          <p:nvSpPr>
            <p:cNvPr id="107" name="Line 749">
              <a:extLst>
                <a:ext uri="{FF2B5EF4-FFF2-40B4-BE49-F238E27FC236}">
                  <a16:creationId xmlns:a16="http://schemas.microsoft.com/office/drawing/2014/main" id="{0F5632BC-24E6-46B1-A0F1-979D31E8E117}"/>
                </a:ext>
              </a:extLst>
            </p:cNvPr>
            <p:cNvSpPr>
              <a:spLocks noChangeShapeType="1"/>
            </p:cNvSpPr>
            <p:nvPr/>
          </p:nvSpPr>
          <p:spPr bwMode="auto">
            <a:xfrm flipV="1">
              <a:off x="2628169" y="5061256"/>
              <a:ext cx="371475"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12">
            <a:extLst>
              <a:ext uri="{FF2B5EF4-FFF2-40B4-BE49-F238E27FC236}">
                <a16:creationId xmlns:a16="http://schemas.microsoft.com/office/drawing/2014/main" id="{48EE9492-F9E1-4144-960D-A7DFEBD8B157}"/>
              </a:ext>
            </a:extLst>
          </p:cNvPr>
          <p:cNvGrpSpPr/>
          <p:nvPr/>
        </p:nvGrpSpPr>
        <p:grpSpPr>
          <a:xfrm>
            <a:off x="5212073" y="2896763"/>
            <a:ext cx="3069529" cy="2482783"/>
            <a:chOff x="4677613" y="3332311"/>
            <a:chExt cx="3182937" cy="2482783"/>
          </a:xfrm>
        </p:grpSpPr>
        <p:grpSp>
          <p:nvGrpSpPr>
            <p:cNvPr id="108" name="Group 34">
              <a:extLst>
                <a:ext uri="{FF2B5EF4-FFF2-40B4-BE49-F238E27FC236}">
                  <a16:creationId xmlns:a16="http://schemas.microsoft.com/office/drawing/2014/main" id="{A87F3DA7-9B7E-47CD-8BD0-E0436C1BD7A0}"/>
                </a:ext>
              </a:extLst>
            </p:cNvPr>
            <p:cNvGrpSpPr>
              <a:grpSpLocks/>
            </p:cNvGrpSpPr>
            <p:nvPr/>
          </p:nvGrpSpPr>
          <p:grpSpPr bwMode="auto">
            <a:xfrm>
              <a:off x="4677613" y="3337561"/>
              <a:ext cx="3182937" cy="2477533"/>
              <a:chOff x="6870701" y="68553"/>
              <a:chExt cx="1921068" cy="1002626"/>
            </a:xfrm>
          </p:grpSpPr>
          <p:grpSp>
            <p:nvGrpSpPr>
              <p:cNvPr id="109" name="Group 10">
                <a:extLst>
                  <a:ext uri="{FF2B5EF4-FFF2-40B4-BE49-F238E27FC236}">
                    <a16:creationId xmlns:a16="http://schemas.microsoft.com/office/drawing/2014/main" id="{1C549C50-37C9-4E20-80F0-009B6AA0D86A}"/>
                  </a:ext>
                </a:extLst>
              </p:cNvPr>
              <p:cNvGrpSpPr>
                <a:grpSpLocks/>
              </p:cNvGrpSpPr>
              <p:nvPr/>
            </p:nvGrpSpPr>
            <p:grpSpPr bwMode="auto">
              <a:xfrm>
                <a:off x="6870701" y="109497"/>
                <a:ext cx="1921068" cy="961682"/>
                <a:chOff x="4608031" y="881485"/>
                <a:chExt cx="4711526" cy="3493781"/>
              </a:xfrm>
            </p:grpSpPr>
            <p:sp>
              <p:nvSpPr>
                <p:cNvPr id="111" name="Rectangle 3">
                  <a:extLst>
                    <a:ext uri="{FF2B5EF4-FFF2-40B4-BE49-F238E27FC236}">
                      <a16:creationId xmlns:a16="http://schemas.microsoft.com/office/drawing/2014/main" id="{ACF576A8-CF12-414E-9585-D54DCD04BCCB}"/>
                    </a:ext>
                  </a:extLst>
                </p:cNvPr>
                <p:cNvSpPr/>
                <p:nvPr/>
              </p:nvSpPr>
              <p:spPr>
                <a:xfrm>
                  <a:off x="4608031" y="881485"/>
                  <a:ext cx="4711526" cy="3493781"/>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486448" y="1112337"/>
                        <a:pt x="3661812" y="2237200"/>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12" name="Rectangle 21">
                  <a:extLst>
                    <a:ext uri="{FF2B5EF4-FFF2-40B4-BE49-F238E27FC236}">
                      <a16:creationId xmlns:a16="http://schemas.microsoft.com/office/drawing/2014/main" id="{D10265D1-AF79-474C-8B44-139DAD701064}"/>
                    </a:ext>
                  </a:extLst>
                </p:cNvPr>
                <p:cNvSpPr/>
                <p:nvPr/>
              </p:nvSpPr>
              <p:spPr>
                <a:xfrm>
                  <a:off x="4812471" y="916084"/>
                  <a:ext cx="4128755" cy="2894182"/>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sp>
            <p:nvSpPr>
              <p:cNvPr id="110" name="Tape">
                <a:extLst>
                  <a:ext uri="{FF2B5EF4-FFF2-40B4-BE49-F238E27FC236}">
                    <a16:creationId xmlns:a16="http://schemas.microsoft.com/office/drawing/2014/main" id="{E0274D51-4A21-4E7E-81EB-7EEB5AF5145D}"/>
                  </a:ext>
                </a:extLst>
              </p:cNvPr>
              <p:cNvSpPr/>
              <p:nvPr/>
            </p:nvSpPr>
            <p:spPr bwMode="auto">
              <a:xfrm rot="5400000">
                <a:off x="7663548" y="-315690"/>
                <a:ext cx="114526" cy="883011"/>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10">
                  <a:alphaModFix amt="55000"/>
                </a:blip>
                <a:srcRect/>
                <a:stretch>
                  <a:fillRect/>
                </a:stretch>
              </a:bli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8" name="Picture 7">
              <a:extLst>
                <a:ext uri="{FF2B5EF4-FFF2-40B4-BE49-F238E27FC236}">
                  <a16:creationId xmlns:a16="http://schemas.microsoft.com/office/drawing/2014/main" id="{5429CFD0-1F55-40BA-B916-3C047FA3ECB2}"/>
                </a:ext>
              </a:extLst>
            </p:cNvPr>
            <p:cNvPicPr>
              <a:picLocks noChangeAspect="1"/>
            </p:cNvPicPr>
            <p:nvPr/>
          </p:nvPicPr>
          <p:blipFill>
            <a:blip r:embed="rId1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5464939" y="3332311"/>
              <a:ext cx="1216167" cy="236381"/>
            </a:xfrm>
            <a:prstGeom prst="rect">
              <a:avLst/>
            </a:prstGeom>
          </p:spPr>
        </p:pic>
      </p:grpSp>
      <p:pic>
        <p:nvPicPr>
          <p:cNvPr id="9" name="Picture 8">
            <a:extLst>
              <a:ext uri="{FF2B5EF4-FFF2-40B4-BE49-F238E27FC236}">
                <a16:creationId xmlns:a16="http://schemas.microsoft.com/office/drawing/2014/main" id="{E6BED87E-8229-4757-970B-86A4CD35DA95}"/>
              </a:ext>
            </a:extLst>
          </p:cNvPr>
          <p:cNvPicPr>
            <a:picLocks noChangeAspect="1"/>
          </p:cNvPicPr>
          <p:nvPr/>
        </p:nvPicPr>
        <p:blipFill>
          <a:blip r:embed="rId1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022770" y="4173495"/>
            <a:ext cx="2752977" cy="500541"/>
          </a:xfrm>
          <a:prstGeom prst="rect">
            <a:avLst/>
          </a:prstGeom>
        </p:spPr>
      </p:pic>
      <p:pic>
        <p:nvPicPr>
          <p:cNvPr id="11" name="Picture 10">
            <a:extLst>
              <a:ext uri="{FF2B5EF4-FFF2-40B4-BE49-F238E27FC236}">
                <a16:creationId xmlns:a16="http://schemas.microsoft.com/office/drawing/2014/main" id="{447148F4-7451-4E8C-A39C-F15AE0BAEE94}"/>
              </a:ext>
            </a:extLst>
          </p:cNvPr>
          <p:cNvPicPr>
            <a:picLocks noChangeAspect="1"/>
          </p:cNvPicPr>
          <p:nvPr/>
        </p:nvPicPr>
        <p:blipFill>
          <a:blip r:embed="rId1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355336" y="3378589"/>
            <a:ext cx="2561449" cy="433187"/>
          </a:xfrm>
          <a:prstGeom prst="rect">
            <a:avLst/>
          </a:prstGeom>
        </p:spPr>
      </p:pic>
      <p:grpSp>
        <p:nvGrpSpPr>
          <p:cNvPr id="116" name="Group 1">
            <a:extLst>
              <a:ext uri="{FF2B5EF4-FFF2-40B4-BE49-F238E27FC236}">
                <a16:creationId xmlns:a16="http://schemas.microsoft.com/office/drawing/2014/main" id="{55B0B2D9-893A-452F-9072-CEF873F3AD01}"/>
              </a:ext>
            </a:extLst>
          </p:cNvPr>
          <p:cNvGrpSpPr>
            <a:grpSpLocks/>
          </p:cNvGrpSpPr>
          <p:nvPr/>
        </p:nvGrpSpPr>
        <p:grpSpPr bwMode="auto">
          <a:xfrm>
            <a:off x="4930652" y="873312"/>
            <a:ext cx="3975097" cy="1351924"/>
            <a:chOff x="6686420" y="1057275"/>
            <a:chExt cx="2070795" cy="2138328"/>
          </a:xfrm>
        </p:grpSpPr>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6EBB8F30-9997-4E20-8663-F5BBEB5FDEAF}"/>
                    </a:ext>
                  </a:extLst>
                </p:cNvPr>
                <p:cNvSpPr/>
                <p:nvPr/>
              </p:nvSpPr>
              <p:spPr bwMode="auto">
                <a:xfrm>
                  <a:off x="6686420" y="1065210"/>
                  <a:ext cx="2057417" cy="2130393"/>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301752" rIns="45720">
                  <a:spAutoFit/>
                </a:bodyPr>
                <a:lstStyle/>
                <a:p>
                  <a:pPr eaLnBrk="0" hangingPunct="0">
                    <a:tabLst>
                      <a:tab pos="-57150" algn="l"/>
                      <a:tab pos="1828800" algn="l"/>
                    </a:tabLst>
                    <a:defRPr/>
                  </a:pPr>
                  <a:r>
                    <a:rPr lang="en-US" sz="1600" dirty="0">
                      <a:solidFill>
                        <a:schemeClr val="tx1"/>
                      </a:solidFill>
                      <a:latin typeface="Arial Narrow" panose="020B0606020202030204" pitchFamily="34" charset="0"/>
                    </a:rPr>
                    <a:t>How is the graph of </a:t>
                  </a:r>
                  <a14:m>
                    <m:oMath xmlns:m="http://schemas.openxmlformats.org/officeDocument/2006/math">
                      <m:sSup>
                        <m:sSupPr>
                          <m:ctrlPr>
                            <a:rPr lang="en-US" sz="1600" b="1" i="1" smtClean="0">
                              <a:solidFill>
                                <a:schemeClr val="tx1"/>
                              </a:solidFill>
                              <a:latin typeface="Cambria Math" panose="02040503050406030204" pitchFamily="18" charset="0"/>
                            </a:rPr>
                          </m:ctrlPr>
                        </m:sSupPr>
                        <m:e>
                          <m:r>
                            <a:rPr lang="en-US" sz="1600" b="1" i="1" smtClean="0">
                              <a:solidFill>
                                <a:schemeClr val="tx1"/>
                              </a:solidFill>
                              <a:latin typeface="Cambria Math" panose="02040503050406030204" pitchFamily="18" charset="0"/>
                            </a:rPr>
                            <m:t>𝒈</m:t>
                          </m:r>
                          <m:d>
                            <m:dPr>
                              <m:ctrlPr>
                                <a:rPr lang="en-US" sz="1600" b="1" i="1" smtClean="0">
                                  <a:solidFill>
                                    <a:schemeClr val="tx1"/>
                                  </a:solidFill>
                                  <a:latin typeface="Cambria Math" panose="02040503050406030204" pitchFamily="18" charset="0"/>
                                </a:rPr>
                              </m:ctrlPr>
                            </m:dPr>
                            <m:e>
                              <m:r>
                                <a:rPr lang="en-US" sz="1600" b="1" i="1" smtClean="0">
                                  <a:solidFill>
                                    <a:schemeClr val="tx1"/>
                                  </a:solidFill>
                                  <a:latin typeface="Cambria Math" panose="02040503050406030204" pitchFamily="18" charset="0"/>
                                </a:rPr>
                                <m:t>𝒙</m:t>
                              </m:r>
                            </m:e>
                          </m:d>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𝒙</m:t>
                          </m:r>
                        </m:e>
                        <m:sup>
                          <m:r>
                            <a:rPr lang="en-US" sz="1600" b="1" i="1" smtClean="0">
                              <a:solidFill>
                                <a:schemeClr val="tx1"/>
                              </a:solidFill>
                              <a:latin typeface="Cambria Math" panose="02040503050406030204" pitchFamily="18" charset="0"/>
                            </a:rPr>
                            <m:t>𝟐</m:t>
                          </m:r>
                        </m:sup>
                      </m:sSup>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𝟐</m:t>
                      </m:r>
                      <m:r>
                        <a:rPr lang="en-US" sz="1600" b="1" i="1" smtClean="0">
                          <a:solidFill>
                            <a:schemeClr val="tx1"/>
                          </a:solidFill>
                          <a:latin typeface="Cambria Math" panose="02040503050406030204" pitchFamily="18" charset="0"/>
                        </a:rPr>
                        <m:t> </m:t>
                      </m:r>
                    </m:oMath>
                  </a14:m>
                  <a:r>
                    <a:rPr lang="en-US" sz="1600" dirty="0">
                      <a:solidFill>
                        <a:schemeClr val="tx1"/>
                      </a:solidFill>
                      <a:latin typeface="Arial Narrow" panose="020B0606020202030204" pitchFamily="34" charset="0"/>
                    </a:rPr>
                    <a:t>related to the graph of </a:t>
                  </a:r>
                  <a14:m>
                    <m:oMath xmlns:m="http://schemas.openxmlformats.org/officeDocument/2006/math">
                      <m:sSup>
                        <m:sSupPr>
                          <m:ctrlPr>
                            <a:rPr lang="en-US" sz="1600" b="1" i="1">
                              <a:solidFill>
                                <a:schemeClr val="tx1"/>
                              </a:solidFill>
                              <a:latin typeface="Cambria Math" panose="02040503050406030204" pitchFamily="18" charset="0"/>
                            </a:rPr>
                          </m:ctrlPr>
                        </m:sSupPr>
                        <m:e>
                          <m:r>
                            <a:rPr lang="en-US" sz="1600" b="1" i="1" smtClean="0">
                              <a:solidFill>
                                <a:schemeClr val="tx1"/>
                              </a:solidFill>
                              <a:latin typeface="Cambria Math" panose="02040503050406030204" pitchFamily="18" charset="0"/>
                            </a:rPr>
                            <m:t>𝒇</m:t>
                          </m:r>
                          <m:d>
                            <m:dPr>
                              <m:ctrlPr>
                                <a:rPr lang="en-US" sz="1600" b="1" i="1">
                                  <a:solidFill>
                                    <a:schemeClr val="tx1"/>
                                  </a:solidFill>
                                  <a:latin typeface="Cambria Math" panose="02040503050406030204" pitchFamily="18" charset="0"/>
                                </a:rPr>
                              </m:ctrlPr>
                            </m:dPr>
                            <m:e>
                              <m:r>
                                <a:rPr lang="en-US" sz="1600" b="1" i="1">
                                  <a:solidFill>
                                    <a:schemeClr val="tx1"/>
                                  </a:solidFill>
                                  <a:latin typeface="Cambria Math" panose="02040503050406030204" pitchFamily="18" charset="0"/>
                                </a:rPr>
                                <m:t>𝒙</m:t>
                              </m:r>
                            </m:e>
                          </m:d>
                          <m:r>
                            <a:rPr lang="en-US" sz="1600" b="1" i="1">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𝒙</m:t>
                          </m:r>
                        </m:e>
                        <m:sup>
                          <m:r>
                            <a:rPr lang="en-US" sz="1600" b="1" i="1">
                              <a:solidFill>
                                <a:schemeClr val="tx1"/>
                              </a:solidFill>
                              <a:latin typeface="Cambria Math" panose="02040503050406030204" pitchFamily="18" charset="0"/>
                            </a:rPr>
                            <m:t>𝟐</m:t>
                          </m:r>
                        </m:sup>
                      </m:sSup>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𝟓</m:t>
                      </m:r>
                    </m:oMath>
                  </a14:m>
                  <a:r>
                    <a:rPr lang="en-US" sz="1600" dirty="0">
                      <a:solidFill>
                        <a:schemeClr val="tx1"/>
                      </a:solidFill>
                      <a:latin typeface="Arial Narrow" panose="020B0606020202030204" pitchFamily="34" charset="0"/>
                    </a:rPr>
                    <a:t>?  </a:t>
                  </a:r>
                </a:p>
                <a:p>
                  <a:pPr eaLnBrk="0" hangingPunct="0">
                    <a:tabLst>
                      <a:tab pos="-57150" algn="l"/>
                      <a:tab pos="1828800" algn="l"/>
                    </a:tabLst>
                    <a:defRPr/>
                  </a:pPr>
                  <a:r>
                    <a:rPr lang="en-US" sz="1600" dirty="0">
                      <a:solidFill>
                        <a:srgbClr val="7030A0"/>
                      </a:solidFill>
                      <a:latin typeface="Arial Narrow" panose="020B0606020202030204" pitchFamily="34" charset="0"/>
                    </a:rPr>
                    <a:t>Is the </a:t>
                  </a:r>
                  <a:r>
                    <a:rPr lang="en-US" sz="1600" i="1" dirty="0">
                      <a:solidFill>
                        <a:srgbClr val="7030A0"/>
                      </a:solidFill>
                      <a:effectLst>
                        <a:outerShdw blurRad="38100" dist="38100" dir="2700000" algn="tl">
                          <a:srgbClr val="000000">
                            <a:alpha val="43137"/>
                          </a:srgbClr>
                        </a:outerShdw>
                      </a:effectLst>
                      <a:latin typeface="Arial Narrow" panose="020B0606020202030204" pitchFamily="34" charset="0"/>
                    </a:rPr>
                    <a:t>y-intercept/opening </a:t>
                  </a:r>
                  <a:r>
                    <a:rPr lang="en-US" sz="1600" dirty="0">
                      <a:solidFill>
                        <a:srgbClr val="7030A0"/>
                      </a:solidFill>
                      <a:latin typeface="Arial Narrow" panose="020B0606020202030204" pitchFamily="34" charset="0"/>
                    </a:rPr>
                    <a:t>the same? </a:t>
                  </a:r>
                </a:p>
                <a:p>
                  <a:pPr eaLnBrk="0" hangingPunct="0">
                    <a:tabLst>
                      <a:tab pos="-57150" algn="l"/>
                      <a:tab pos="1828800" algn="l"/>
                    </a:tabLst>
                    <a:defRPr/>
                  </a:pPr>
                  <a:r>
                    <a:rPr lang="en-US" sz="1600" dirty="0">
                      <a:solidFill>
                        <a:srgbClr val="7030A0"/>
                      </a:solidFill>
                      <a:latin typeface="Arial Narrow" panose="020B0606020202030204" pitchFamily="34" charset="0"/>
                    </a:rPr>
                    <a:t>How do you know, </a:t>
                  </a:r>
                  <a:r>
                    <a:rPr lang="en-US" sz="1600" b="1" i="1" dirty="0">
                      <a:solidFill>
                        <a:srgbClr val="7030A0"/>
                      </a:solidFill>
                      <a:effectLst>
                        <a:outerShdw blurRad="38100" dist="38100" dir="2700000" algn="tl">
                          <a:srgbClr val="000000">
                            <a:alpha val="43137"/>
                          </a:srgbClr>
                        </a:outerShdw>
                      </a:effectLst>
                      <a:latin typeface="Arial Narrow" panose="020B0606020202030204" pitchFamily="34" charset="0"/>
                    </a:rPr>
                    <a:t>explain</a:t>
                  </a:r>
                  <a:r>
                    <a:rPr lang="en-US" sz="1600" dirty="0">
                      <a:solidFill>
                        <a:srgbClr val="7030A0"/>
                      </a:solidFill>
                      <a:latin typeface="Arial Narrow" panose="020B0606020202030204" pitchFamily="34" charset="0"/>
                    </a:rPr>
                    <a:t>.</a:t>
                  </a:r>
                  <a:endParaRPr lang="en-US" sz="1600" dirty="0">
                    <a:solidFill>
                      <a:srgbClr val="7030A0"/>
                    </a:solidFill>
                    <a:latin typeface="Arial Narrow" panose="020B0606020202030204" pitchFamily="34" charset="0"/>
                    <a:ea typeface="Times New Roman" pitchFamily="18" charset="0"/>
                    <a:cs typeface="Arial" charset="0"/>
                  </a:endParaRPr>
                </a:p>
              </p:txBody>
            </p:sp>
          </mc:Choice>
          <mc:Fallback xmlns="">
            <p:sp>
              <p:nvSpPr>
                <p:cNvPr id="117" name="Rectangle 116">
                  <a:extLst>
                    <a:ext uri="{FF2B5EF4-FFF2-40B4-BE49-F238E27FC236}">
                      <a16:creationId xmlns:a16="http://schemas.microsoft.com/office/drawing/2014/main" id="{6EBB8F30-9997-4E20-8663-F5BBEB5FDEAF}"/>
                    </a:ext>
                  </a:extLst>
                </p:cNvPr>
                <p:cNvSpPr>
                  <a:spLocks noRot="1" noChangeAspect="1" noMove="1" noResize="1" noEditPoints="1" noAdjustHandles="1" noChangeArrowheads="1" noChangeShapeType="1" noTextEdit="1"/>
                </p:cNvSpPr>
                <p:nvPr/>
              </p:nvSpPr>
              <p:spPr bwMode="auto">
                <a:xfrm>
                  <a:off x="6686420" y="1065210"/>
                  <a:ext cx="2057417" cy="2130393"/>
                </a:xfrm>
                <a:prstGeom prst="rect">
                  <a:avLst/>
                </a:prstGeom>
                <a:blipFill>
                  <a:blip r:embed="rId17"/>
                  <a:stretch>
                    <a:fillRect/>
                  </a:stretch>
                </a:blipFill>
                <a:ln w="3175">
                  <a:solidFill>
                    <a:schemeClr val="bg1">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sp>
          <p:nvSpPr>
            <p:cNvPr id="118" name="Rectangle 117">
              <a:extLst>
                <a:ext uri="{FF2B5EF4-FFF2-40B4-BE49-F238E27FC236}">
                  <a16:creationId xmlns:a16="http://schemas.microsoft.com/office/drawing/2014/main" id="{81EDB90D-FA64-49F7-AA9A-1655E6B00127}"/>
                </a:ext>
              </a:extLst>
            </p:cNvPr>
            <p:cNvSpPr/>
            <p:nvPr/>
          </p:nvSpPr>
          <p:spPr bwMode="auto">
            <a:xfrm>
              <a:off x="6686420" y="1057275"/>
              <a:ext cx="2070795" cy="444842"/>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rPr>
                <a:t>Whiteboard</a:t>
              </a:r>
            </a:p>
          </p:txBody>
        </p:sp>
      </p:grpSp>
      <p:sp>
        <p:nvSpPr>
          <p:cNvPr id="14" name="Rectangle 13">
            <a:extLst>
              <a:ext uri="{FF2B5EF4-FFF2-40B4-BE49-F238E27FC236}">
                <a16:creationId xmlns:a16="http://schemas.microsoft.com/office/drawing/2014/main" id="{1C3A0576-DAB4-4B7E-A4DF-C735A1D82881}"/>
              </a:ext>
            </a:extLst>
          </p:cNvPr>
          <p:cNvSpPr/>
          <p:nvPr/>
        </p:nvSpPr>
        <p:spPr>
          <a:xfrm>
            <a:off x="1909212" y="92826"/>
            <a:ext cx="2469587" cy="307777"/>
          </a:xfrm>
          <a:prstGeom prst="rect">
            <a:avLst/>
          </a:prstGeom>
        </p:spPr>
        <p:txBody>
          <a:bodyPr wrap="none">
            <a:spAutoFit/>
          </a:bodyPr>
          <a:lstStyle/>
          <a:p>
            <a:r>
              <a:rPr lang="en-US" sz="1400" dirty="0">
                <a:solidFill>
                  <a:schemeClr val="bg1"/>
                </a:solidFill>
              </a:rPr>
              <a:t>Graph the Quadratic Functions.</a:t>
            </a:r>
          </a:p>
        </p:txBody>
      </p:sp>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6"/>
                                        </p:tgtEl>
                                        <p:attrNameLst>
                                          <p:attrName>style.visibility</p:attrName>
                                        </p:attrNameLst>
                                      </p:cBhvr>
                                      <p:to>
                                        <p:strVal val="visible"/>
                                      </p:to>
                                    </p:set>
                                    <p:animEffect transition="in" filter="fade">
                                      <p:cBhvr>
                                        <p:cTn id="25" dur="500"/>
                                        <p:tgtEl>
                                          <p:spTgt spid="1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fade">
                                      <p:cBhvr>
                                        <p:cTn id="35" dur="500"/>
                                        <p:tgtEl>
                                          <p:spTgt spid="9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197"/>
                                        </p:tgtEl>
                                        <p:attrNameLst>
                                          <p:attrName>style.visibility</p:attrName>
                                        </p:attrNameLst>
                                      </p:cBhvr>
                                      <p:to>
                                        <p:strVal val="visible"/>
                                      </p:to>
                                    </p:set>
                                    <p:anim calcmode="lin" valueType="num">
                                      <p:cBhvr additive="base">
                                        <p:cTn id="55" dur="500" fill="hold"/>
                                        <p:tgtEl>
                                          <p:spTgt spid="8197"/>
                                        </p:tgtEl>
                                        <p:attrNameLst>
                                          <p:attrName>ppt_x</p:attrName>
                                        </p:attrNameLst>
                                      </p:cBhvr>
                                      <p:tavLst>
                                        <p:tav tm="0">
                                          <p:val>
                                            <p:strVal val="#ppt_x"/>
                                          </p:val>
                                        </p:tav>
                                        <p:tav tm="100000">
                                          <p:val>
                                            <p:strVal val="#ppt_x"/>
                                          </p:val>
                                        </p:tav>
                                      </p:tavLst>
                                    </p:anim>
                                    <p:anim calcmode="lin" valueType="num">
                                      <p:cBhvr additive="base">
                                        <p:cTn id="56"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65"/>
          <p:cNvGrpSpPr>
            <a:grpSpLocks/>
          </p:cNvGrpSpPr>
          <p:nvPr/>
        </p:nvGrpSpPr>
        <p:grpSpPr bwMode="auto">
          <a:xfrm>
            <a:off x="169863" y="1377950"/>
            <a:ext cx="8686800" cy="39688"/>
            <a:chOff x="312862" y="969963"/>
            <a:chExt cx="8471606" cy="39687"/>
          </a:xfrm>
        </p:grpSpPr>
        <p:cxnSp>
          <p:nvCxnSpPr>
            <p:cNvPr id="194" name="Straight Connector 193"/>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a:off x="93663" y="111125"/>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sp>
        <p:nvSpPr>
          <p:cNvPr id="55" name="Rectangle 130"/>
          <p:cNvSpPr/>
          <p:nvPr/>
        </p:nvSpPr>
        <p:spPr>
          <a:xfrm>
            <a:off x="0" y="-1588"/>
            <a:ext cx="2214563" cy="247651"/>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Concept Development</a:t>
            </a:r>
          </a:p>
        </p:txBody>
      </p:sp>
      <p:grpSp>
        <p:nvGrpSpPr>
          <p:cNvPr id="24" name="Group 23">
            <a:extLst>
              <a:ext uri="{FF2B5EF4-FFF2-40B4-BE49-F238E27FC236}">
                <a16:creationId xmlns:a16="http://schemas.microsoft.com/office/drawing/2014/main" id="{836D4D21-0F87-4759-BF8B-6955994A6C14}"/>
              </a:ext>
            </a:extLst>
          </p:cNvPr>
          <p:cNvGrpSpPr/>
          <p:nvPr/>
        </p:nvGrpSpPr>
        <p:grpSpPr>
          <a:xfrm>
            <a:off x="6442075" y="50058"/>
            <a:ext cx="3071680" cy="1302171"/>
            <a:chOff x="6442075" y="50058"/>
            <a:chExt cx="3071680" cy="1302171"/>
          </a:xfrm>
        </p:grpSpPr>
        <p:grpSp>
          <p:nvGrpSpPr>
            <p:cNvPr id="1034" name="Group 34"/>
            <p:cNvGrpSpPr>
              <a:grpSpLocks/>
            </p:cNvGrpSpPr>
            <p:nvPr/>
          </p:nvGrpSpPr>
          <p:grpSpPr bwMode="auto">
            <a:xfrm>
              <a:off x="7145339" y="50058"/>
              <a:ext cx="1789112" cy="1302171"/>
              <a:chOff x="6870701" y="46754"/>
              <a:chExt cx="1831293" cy="1024426"/>
            </a:xfrm>
          </p:grpSpPr>
          <p:grpSp>
            <p:nvGrpSpPr>
              <p:cNvPr id="1222" name="Group 10"/>
              <p:cNvGrpSpPr>
                <a:grpSpLocks/>
              </p:cNvGrpSpPr>
              <p:nvPr/>
            </p:nvGrpSpPr>
            <p:grpSpPr bwMode="auto">
              <a:xfrm>
                <a:off x="6870701" y="119063"/>
                <a:ext cx="1831293" cy="952117"/>
                <a:chOff x="4608031" y="916236"/>
                <a:chExt cx="4491350" cy="3459030"/>
              </a:xfrm>
            </p:grpSpPr>
            <p:sp>
              <p:nvSpPr>
                <p:cNvPr id="46" name="Rectangle 3"/>
                <p:cNvSpPr/>
                <p:nvPr/>
              </p:nvSpPr>
              <p:spPr>
                <a:xfrm>
                  <a:off x="4608031" y="999995"/>
                  <a:ext cx="4491350" cy="3375271"/>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486448" y="1112337"/>
                        <a:pt x="3661812" y="2237200"/>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7" name="Rectangle 21"/>
                <p:cNvSpPr/>
                <p:nvPr/>
              </p:nvSpPr>
              <p:spPr>
                <a:xfrm>
                  <a:off x="4608031" y="916083"/>
                  <a:ext cx="3993176" cy="2894183"/>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sp>
            <p:nvSpPr>
              <p:cNvPr id="42" name="Tape"/>
              <p:cNvSpPr/>
              <p:nvPr/>
            </p:nvSpPr>
            <p:spPr bwMode="auto">
              <a:xfrm rot="5400000">
                <a:off x="7523098" y="-152402"/>
                <a:ext cx="134889" cy="533201"/>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4">
                  <a:alphaModFix amt="55000"/>
                </a:blip>
                <a:srcRect/>
                <a:stretch>
                  <a:fillRect/>
                </a:stretch>
              </a:bli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4" name="Rectangle 42"/>
              <p:cNvSpPr>
                <a:spLocks noChangeArrowheads="1"/>
              </p:cNvSpPr>
              <p:nvPr/>
            </p:nvSpPr>
            <p:spPr bwMode="auto">
              <a:xfrm>
                <a:off x="6923069" y="133302"/>
                <a:ext cx="1555171" cy="2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1200" b="1" u="sng" dirty="0"/>
                  <a:t>Quadratic Functions</a:t>
                </a:r>
              </a:p>
            </p:txBody>
          </p:sp>
        </p:grpSp>
        <p:sp>
          <p:nvSpPr>
            <p:cNvPr id="1035" name="Text Box 911"/>
            <p:cNvSpPr txBox="1">
              <a:spLocks noChangeArrowheads="1"/>
            </p:cNvSpPr>
            <p:nvPr/>
          </p:nvSpPr>
          <p:spPr bwMode="auto">
            <a:xfrm>
              <a:off x="6468996" y="347375"/>
              <a:ext cx="30178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1600" i="1" dirty="0">
                  <a:latin typeface="Times New Roman" panose="02020603050405020304" pitchFamily="18" charset="0"/>
                </a:rPr>
                <a:t>y</a:t>
              </a:r>
              <a:r>
                <a:rPr lang="en-US" altLang="en-US" sz="1600" dirty="0">
                  <a:latin typeface="Arial" panose="020B0604020202020204" pitchFamily="34" charset="0"/>
                </a:rPr>
                <a:t> = </a:t>
              </a:r>
              <a:r>
                <a:rPr lang="en-US" altLang="en-US" sz="1600" i="1" dirty="0">
                  <a:latin typeface="Times New Roman" panose="02020603050405020304" pitchFamily="18" charset="0"/>
                </a:rPr>
                <a:t>x</a:t>
              </a:r>
              <a:r>
                <a:rPr lang="en-US" altLang="en-US" sz="1600" baseline="30000" dirty="0">
                  <a:latin typeface="Arial" panose="020B0604020202020204" pitchFamily="34" charset="0"/>
                </a:rPr>
                <a:t>2</a:t>
              </a:r>
              <a:r>
                <a:rPr lang="en-US" altLang="en-US" sz="1600" dirty="0">
                  <a:latin typeface="Arial" panose="020B0604020202020204" pitchFamily="34" charset="0"/>
                </a:rPr>
                <a:t> + 5</a:t>
              </a:r>
              <a:r>
                <a:rPr lang="en-US" altLang="en-US" sz="1600" i="1" dirty="0">
                  <a:latin typeface="Times New Roman" panose="02020603050405020304" pitchFamily="18" charset="0"/>
                </a:rPr>
                <a:t>x</a:t>
              </a:r>
              <a:r>
                <a:rPr lang="en-US" altLang="en-US" sz="1600" dirty="0">
                  <a:latin typeface="Arial" panose="020B0604020202020204" pitchFamily="34" charset="0"/>
                </a:rPr>
                <a:t> + 7 </a:t>
              </a:r>
            </a:p>
          </p:txBody>
        </p:sp>
        <p:sp>
          <p:nvSpPr>
            <p:cNvPr id="1036" name="Text Box 913"/>
            <p:cNvSpPr txBox="1">
              <a:spLocks noChangeArrowheads="1"/>
            </p:cNvSpPr>
            <p:nvPr/>
          </p:nvSpPr>
          <p:spPr bwMode="auto">
            <a:xfrm>
              <a:off x="6495917" y="787408"/>
              <a:ext cx="30178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1600" i="1" dirty="0">
                  <a:latin typeface="Times New Roman" panose="02020603050405020304" pitchFamily="18" charset="0"/>
                </a:rPr>
                <a:t>y</a:t>
              </a:r>
              <a:r>
                <a:rPr lang="en-US" altLang="en-US" sz="1600" dirty="0">
                  <a:latin typeface="Arial" panose="020B0604020202020204" pitchFamily="34" charset="0"/>
                </a:rPr>
                <a:t> = 4</a:t>
              </a:r>
              <a:r>
                <a:rPr lang="en-US" altLang="en-US" sz="1600" i="1" dirty="0">
                  <a:latin typeface="Times New Roman" panose="02020603050405020304" pitchFamily="18" charset="0"/>
                </a:rPr>
                <a:t>x</a:t>
              </a:r>
              <a:r>
                <a:rPr lang="en-US" altLang="en-US" sz="1600" baseline="30000" dirty="0">
                  <a:latin typeface="Arial" panose="020B0604020202020204" pitchFamily="34" charset="0"/>
                </a:rPr>
                <a:t>2</a:t>
              </a:r>
              <a:endParaRPr lang="en-US" altLang="en-US" sz="1600" dirty="0">
                <a:latin typeface="Arial" panose="020B0604020202020204" pitchFamily="34" charset="0"/>
              </a:endParaRPr>
            </a:p>
          </p:txBody>
        </p:sp>
        <p:sp>
          <p:nvSpPr>
            <p:cNvPr id="1037" name="Text Box 912"/>
            <p:cNvSpPr txBox="1">
              <a:spLocks noChangeArrowheads="1"/>
            </p:cNvSpPr>
            <p:nvPr/>
          </p:nvSpPr>
          <p:spPr bwMode="auto">
            <a:xfrm>
              <a:off x="6442075" y="571740"/>
              <a:ext cx="30178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1600" i="1" dirty="0">
                  <a:latin typeface="Times New Roman" panose="02020603050405020304" pitchFamily="18" charset="0"/>
                </a:rPr>
                <a:t>y</a:t>
              </a:r>
              <a:r>
                <a:rPr lang="en-US" altLang="en-US" sz="1600" dirty="0">
                  <a:latin typeface="Arial" panose="020B0604020202020204" pitchFamily="34" charset="0"/>
                </a:rPr>
                <a:t> = 3</a:t>
              </a:r>
              <a:r>
                <a:rPr lang="en-US" altLang="en-US" sz="1600" i="1" dirty="0">
                  <a:latin typeface="Times New Roman" panose="02020603050405020304" pitchFamily="18" charset="0"/>
                </a:rPr>
                <a:t>x</a:t>
              </a:r>
              <a:r>
                <a:rPr lang="en-US" altLang="en-US" sz="1600" baseline="30000" dirty="0">
                  <a:latin typeface="Arial" panose="020B0604020202020204" pitchFamily="34" charset="0"/>
                </a:rPr>
                <a:t>2</a:t>
              </a:r>
              <a:r>
                <a:rPr lang="en-US" altLang="en-US" sz="1600" dirty="0">
                  <a:latin typeface="Arial" panose="020B0604020202020204" pitchFamily="34" charset="0"/>
                </a:rPr>
                <a:t> − 7 </a:t>
              </a:r>
            </a:p>
          </p:txBody>
        </p:sp>
      </p:grpSp>
      <p:sp>
        <p:nvSpPr>
          <p:cNvPr id="226" name="Rectangle 225">
            <a:extLst>
              <a:ext uri="{FF2B5EF4-FFF2-40B4-BE49-F238E27FC236}">
                <a16:creationId xmlns:a16="http://schemas.microsoft.com/office/drawing/2014/main" id="{9E39BACB-899C-40FB-91F0-0BD425F544E7}"/>
              </a:ext>
            </a:extLst>
          </p:cNvPr>
          <p:cNvSpPr/>
          <p:nvPr/>
        </p:nvSpPr>
        <p:spPr>
          <a:xfrm>
            <a:off x="0" y="248380"/>
            <a:ext cx="6947190" cy="492443"/>
          </a:xfrm>
          <a:prstGeom prst="rect">
            <a:avLst/>
          </a:prstGeom>
        </p:spPr>
        <p:txBody>
          <a:bodyPr wrap="square">
            <a:spAutoFit/>
          </a:bodyPr>
          <a:lstStyle/>
          <a:p>
            <a:pPr eaLnBrk="1" hangingPunct="1">
              <a:defRPr/>
            </a:pPr>
            <a:r>
              <a:rPr lang="en-US" altLang="en-US" sz="1300" b="1" i="1" u="sng" dirty="0">
                <a:solidFill>
                  <a:srgbClr val="00B0F0"/>
                </a:solidFill>
                <a:effectLst>
                  <a:outerShdw blurRad="38100" dist="38100" dir="2700000" algn="tl">
                    <a:srgbClr val="000000">
                      <a:alpha val="43137"/>
                    </a:srgbClr>
                  </a:outerShdw>
                </a:effectLst>
                <a:latin typeface="Californian FB" panose="0207040306080B030204" pitchFamily="18" charset="0"/>
              </a:rPr>
              <a:t>Quadratic function:- </a:t>
            </a:r>
            <a:r>
              <a:rPr lang="en-US" sz="1300" dirty="0">
                <a:latin typeface="Californian FB" panose="0207040306080B030204" pitchFamily="18" charset="0"/>
              </a:rPr>
              <a:t>A polynomial of the </a:t>
            </a:r>
            <a:r>
              <a:rPr lang="en-US" sz="1300" i="1" dirty="0">
                <a:effectLst>
                  <a:outerShdw blurRad="38100" dist="38100" dir="2700000" algn="tl">
                    <a:srgbClr val="000000">
                      <a:alpha val="43137"/>
                    </a:srgbClr>
                  </a:outerShdw>
                </a:effectLst>
                <a:latin typeface="Californian FB" panose="0207040306080B030204" pitchFamily="18" charset="0"/>
              </a:rPr>
              <a:t>second degree</a:t>
            </a:r>
            <a:r>
              <a:rPr lang="en-US" sz="1300" dirty="0">
                <a:latin typeface="Californian FB" panose="0207040306080B030204" pitchFamily="18" charset="0"/>
              </a:rPr>
              <a:t>, when graphed it forms a </a:t>
            </a:r>
            <a:r>
              <a:rPr lang="en-US" sz="1300" b="1" i="1" dirty="0">
                <a:latin typeface="Californian FB" panose="0207040306080B030204" pitchFamily="18" charset="0"/>
              </a:rPr>
              <a:t>u-shape</a:t>
            </a:r>
            <a:r>
              <a:rPr lang="en-US" sz="1300" dirty="0">
                <a:latin typeface="Californian FB" panose="0207040306080B030204" pitchFamily="18" charset="0"/>
              </a:rPr>
              <a:t> and </a:t>
            </a:r>
          </a:p>
          <a:p>
            <a:pPr eaLnBrk="1" hangingPunct="1">
              <a:defRPr/>
            </a:pPr>
            <a:r>
              <a:rPr lang="en-US" sz="1300" dirty="0">
                <a:latin typeface="Californian FB" panose="0207040306080B030204" pitchFamily="18" charset="0"/>
              </a:rPr>
              <a:t>                                            function form </a:t>
            </a:r>
            <a:r>
              <a:rPr lang="en-US" sz="1300" b="1" i="1" dirty="0">
                <a:effectLst>
                  <a:outerShdw blurRad="38100" dist="38100" dir="2700000" algn="tl">
                    <a:srgbClr val="000000">
                      <a:alpha val="43137"/>
                    </a:srgbClr>
                  </a:outerShdw>
                </a:effectLst>
                <a:latin typeface="Californian FB" panose="0207040306080B030204" pitchFamily="18" charset="0"/>
              </a:rPr>
              <a:t>f(x) = </a:t>
            </a:r>
            <a:r>
              <a:rPr lang="en-US" sz="1300" b="1" i="1" dirty="0">
                <a:solidFill>
                  <a:srgbClr val="FF0000"/>
                </a:solidFill>
                <a:effectLst>
                  <a:outerShdw blurRad="38100" dist="38100" dir="2700000" algn="tl">
                    <a:srgbClr val="000000">
                      <a:alpha val="43137"/>
                    </a:srgbClr>
                  </a:outerShdw>
                </a:effectLst>
                <a:latin typeface="Californian FB" panose="0207040306080B030204" pitchFamily="18" charset="0"/>
              </a:rPr>
              <a:t>a</a:t>
            </a:r>
            <a:r>
              <a:rPr lang="en-US" sz="1300" b="1" i="1" dirty="0">
                <a:effectLst>
                  <a:outerShdw blurRad="38100" dist="38100" dir="2700000" algn="tl">
                    <a:srgbClr val="000000">
                      <a:alpha val="43137"/>
                    </a:srgbClr>
                  </a:outerShdw>
                </a:effectLst>
                <a:latin typeface="Californian FB" panose="0207040306080B030204" pitchFamily="18" charset="0"/>
              </a:rPr>
              <a:t>x</a:t>
            </a:r>
            <a:r>
              <a:rPr lang="en-US" sz="1300" b="1" i="1" baseline="30000" dirty="0">
                <a:effectLst>
                  <a:outerShdw blurRad="38100" dist="38100" dir="2700000" algn="tl">
                    <a:srgbClr val="000000">
                      <a:alpha val="43137"/>
                    </a:srgbClr>
                  </a:outerShdw>
                </a:effectLst>
                <a:latin typeface="Californian FB" panose="0207040306080B030204" pitchFamily="18" charset="0"/>
              </a:rPr>
              <a:t>2</a:t>
            </a:r>
            <a:r>
              <a:rPr lang="en-US" sz="1300" b="1" i="1" dirty="0">
                <a:effectLst>
                  <a:outerShdw blurRad="38100" dist="38100" dir="2700000" algn="tl">
                    <a:srgbClr val="000000">
                      <a:alpha val="43137"/>
                    </a:srgbClr>
                  </a:outerShdw>
                </a:effectLst>
                <a:latin typeface="Californian FB" panose="0207040306080B030204" pitchFamily="18" charset="0"/>
              </a:rPr>
              <a:t> + </a:t>
            </a:r>
            <a:r>
              <a:rPr lang="en-US" sz="1300" b="1" i="1" dirty="0">
                <a:solidFill>
                  <a:srgbClr val="FF0000"/>
                </a:solidFill>
                <a:effectLst>
                  <a:outerShdw blurRad="38100" dist="38100" dir="2700000" algn="tl">
                    <a:srgbClr val="000000">
                      <a:alpha val="43137"/>
                    </a:srgbClr>
                  </a:outerShdw>
                </a:effectLst>
                <a:latin typeface="Californian FB" panose="0207040306080B030204" pitchFamily="18" charset="0"/>
              </a:rPr>
              <a:t>b</a:t>
            </a:r>
            <a:r>
              <a:rPr lang="en-US" sz="1300" b="1" i="1" dirty="0">
                <a:effectLst>
                  <a:outerShdw blurRad="38100" dist="38100" dir="2700000" algn="tl">
                    <a:srgbClr val="000000">
                      <a:alpha val="43137"/>
                    </a:srgbClr>
                  </a:outerShdw>
                </a:effectLst>
                <a:latin typeface="Californian FB" panose="0207040306080B030204" pitchFamily="18" charset="0"/>
              </a:rPr>
              <a:t>x + </a:t>
            </a:r>
            <a:r>
              <a:rPr lang="en-US" sz="1300" b="1" i="1" dirty="0">
                <a:solidFill>
                  <a:srgbClr val="FF0000"/>
                </a:solidFill>
                <a:effectLst>
                  <a:outerShdw blurRad="38100" dist="38100" dir="2700000" algn="tl">
                    <a:srgbClr val="000000">
                      <a:alpha val="43137"/>
                    </a:srgbClr>
                  </a:outerShdw>
                </a:effectLst>
                <a:latin typeface="Californian FB" panose="0207040306080B030204" pitchFamily="18" charset="0"/>
              </a:rPr>
              <a:t>c</a:t>
            </a:r>
            <a:r>
              <a:rPr lang="en-US" sz="1300" b="1" i="1" dirty="0">
                <a:effectLst>
                  <a:outerShdw blurRad="38100" dist="38100" dir="2700000" algn="tl">
                    <a:srgbClr val="000000">
                      <a:alpha val="43137"/>
                    </a:srgbClr>
                  </a:outerShdw>
                </a:effectLst>
                <a:latin typeface="Californian FB" panose="0207040306080B030204" pitchFamily="18" charset="0"/>
              </a:rPr>
              <a:t> </a:t>
            </a:r>
            <a:r>
              <a:rPr lang="en-US" sz="1300" dirty="0">
                <a:latin typeface="Californian FB" panose="0207040306080B030204" pitchFamily="18" charset="0"/>
              </a:rPr>
              <a:t>where </a:t>
            </a:r>
            <a:r>
              <a:rPr lang="en-US" sz="1300" b="1" i="1" dirty="0">
                <a:solidFill>
                  <a:srgbClr val="FF0000"/>
                </a:solidFill>
                <a:latin typeface="Californian FB" panose="0207040306080B030204" pitchFamily="18" charset="0"/>
              </a:rPr>
              <a:t>a, b, </a:t>
            </a:r>
            <a:r>
              <a:rPr lang="en-US" sz="1300" dirty="0">
                <a:latin typeface="Californian FB" panose="0207040306080B030204" pitchFamily="18" charset="0"/>
              </a:rPr>
              <a:t>and </a:t>
            </a:r>
            <a:r>
              <a:rPr lang="en-US" sz="1300" b="1" i="1" dirty="0">
                <a:solidFill>
                  <a:srgbClr val="FF0000"/>
                </a:solidFill>
                <a:latin typeface="Californian FB" panose="0207040306080B030204" pitchFamily="18" charset="0"/>
              </a:rPr>
              <a:t>c</a:t>
            </a:r>
            <a:r>
              <a:rPr lang="en-US" sz="1300" dirty="0">
                <a:latin typeface="Californian FB" panose="0207040306080B030204" pitchFamily="18" charset="0"/>
              </a:rPr>
              <a:t> are numbers.</a:t>
            </a:r>
          </a:p>
        </p:txBody>
      </p:sp>
      <mc:AlternateContent xmlns:mc="http://schemas.openxmlformats.org/markup-compatibility/2006" xmlns:a14="http://schemas.microsoft.com/office/drawing/2010/main">
        <mc:Choice Requires="a14">
          <p:sp>
            <p:nvSpPr>
              <p:cNvPr id="227" name="Rectangle 226">
                <a:extLst>
                  <a:ext uri="{FF2B5EF4-FFF2-40B4-BE49-F238E27FC236}">
                    <a16:creationId xmlns:a16="http://schemas.microsoft.com/office/drawing/2014/main" id="{8084456D-7742-4ED5-8E7B-348235C469B9}"/>
                  </a:ext>
                </a:extLst>
              </p:cNvPr>
              <p:cNvSpPr/>
              <p:nvPr/>
            </p:nvSpPr>
            <p:spPr>
              <a:xfrm>
                <a:off x="0" y="644519"/>
                <a:ext cx="6675437" cy="292388"/>
              </a:xfrm>
              <a:prstGeom prst="rect">
                <a:avLst/>
              </a:prstGeom>
            </p:spPr>
            <p:txBody>
              <a:bodyPr wrap="square">
                <a:spAutoFit/>
              </a:bodyPr>
              <a:lstStyle/>
              <a:p>
                <a:pPr eaLnBrk="1" hangingPunct="1">
                  <a:defRPr/>
                </a:pPr>
                <a:r>
                  <a:rPr lang="en-US" altLang="en-US" sz="1300" b="1" i="1" u="sng" dirty="0">
                    <a:solidFill>
                      <a:srgbClr val="C00000"/>
                    </a:solidFill>
                    <a:effectLst>
                      <a:outerShdw blurRad="38100" dist="38100" dir="2700000" algn="tl">
                        <a:srgbClr val="000000">
                          <a:alpha val="43137"/>
                        </a:srgbClr>
                      </a:outerShdw>
                    </a:effectLst>
                    <a:latin typeface="Californian FB" panose="0207040306080B030204" pitchFamily="18" charset="0"/>
                  </a:rPr>
                  <a:t>Parabola:- </a:t>
                </a:r>
                <a:r>
                  <a:rPr lang="en-US" sz="1300" dirty="0">
                    <a:latin typeface="Californian FB" panose="0207040306080B030204" pitchFamily="18" charset="0"/>
                  </a:rPr>
                  <a:t>a </a:t>
                </a:r>
                <a14:m>
                  <m:oMath xmlns:m="http://schemas.openxmlformats.org/officeDocument/2006/math">
                    <m:sSub>
                      <m:sSubPr>
                        <m:ctrlPr>
                          <a:rPr lang="en-US" sz="1300" i="1" smtClean="0">
                            <a:latin typeface="Cambria Math" panose="02040503050406030204" pitchFamily="18" charset="0"/>
                          </a:rPr>
                        </m:ctrlPr>
                      </m:sSubPr>
                      <m:e>
                        <m:r>
                          <m:rPr>
                            <m:nor/>
                          </m:rPr>
                          <a:rPr lang="en-US" sz="1300" b="1" i="1" dirty="0">
                            <a:latin typeface="Californian FB" panose="0207040306080B030204" pitchFamily="18" charset="0"/>
                          </a:rPr>
                          <m:t>symmetrical</m:t>
                        </m:r>
                      </m:e>
                      <m:sub>
                        <m:r>
                          <a:rPr lang="en-US" sz="1300" b="0" i="1" smtClean="0">
                            <a:latin typeface="Cambria Math" panose="02040503050406030204" pitchFamily="18" charset="0"/>
                          </a:rPr>
                          <m:t>1</m:t>
                        </m:r>
                      </m:sub>
                    </m:sSub>
                  </m:oMath>
                </a14:m>
                <a:r>
                  <a:rPr lang="en-US" sz="1300" dirty="0">
                    <a:latin typeface="Californian FB" panose="0207040306080B030204" pitchFamily="18" charset="0"/>
                  </a:rPr>
                  <a:t> u-shape curve formed by graphing of quadratic functions. </a:t>
                </a:r>
              </a:p>
            </p:txBody>
          </p:sp>
        </mc:Choice>
        <mc:Fallback xmlns="">
          <p:sp>
            <p:nvSpPr>
              <p:cNvPr id="227" name="Rectangle 226">
                <a:extLst>
                  <a:ext uri="{FF2B5EF4-FFF2-40B4-BE49-F238E27FC236}">
                    <a16:creationId xmlns:a16="http://schemas.microsoft.com/office/drawing/2014/main" id="{8084456D-7742-4ED5-8E7B-348235C469B9}"/>
                  </a:ext>
                </a:extLst>
              </p:cNvPr>
              <p:cNvSpPr>
                <a:spLocks noRot="1" noChangeAspect="1" noMove="1" noResize="1" noEditPoints="1" noAdjustHandles="1" noChangeArrowheads="1" noChangeShapeType="1" noTextEdit="1"/>
              </p:cNvSpPr>
              <p:nvPr/>
            </p:nvSpPr>
            <p:spPr>
              <a:xfrm>
                <a:off x="0" y="644519"/>
                <a:ext cx="6675437" cy="292388"/>
              </a:xfrm>
              <a:prstGeom prst="rect">
                <a:avLst/>
              </a:prstGeom>
              <a:blipFill>
                <a:blip r:embed="rId5"/>
                <a:stretch>
                  <a:fillRect l="-183" t="-4167" b="-22917"/>
                </a:stretch>
              </a:blipFill>
            </p:spPr>
            <p:txBody>
              <a:bodyPr/>
              <a:lstStyle/>
              <a:p>
                <a:r>
                  <a:rPr lang="en-US">
                    <a:noFill/>
                  </a:rPr>
                  <a:t> </a:t>
                </a:r>
              </a:p>
            </p:txBody>
          </p:sp>
        </mc:Fallback>
      </mc:AlternateContent>
      <p:sp>
        <p:nvSpPr>
          <p:cNvPr id="228" name="Rectangle 227">
            <a:extLst>
              <a:ext uri="{FF2B5EF4-FFF2-40B4-BE49-F238E27FC236}">
                <a16:creationId xmlns:a16="http://schemas.microsoft.com/office/drawing/2014/main" id="{8A9E0DB4-8BA0-4F99-8F6F-979094022248}"/>
              </a:ext>
            </a:extLst>
          </p:cNvPr>
          <p:cNvSpPr/>
          <p:nvPr/>
        </p:nvSpPr>
        <p:spPr>
          <a:xfrm>
            <a:off x="-2412" y="1111273"/>
            <a:ext cx="6508750" cy="292388"/>
          </a:xfrm>
          <a:prstGeom prst="rect">
            <a:avLst/>
          </a:prstGeom>
        </p:spPr>
        <p:txBody>
          <a:bodyPr wrap="square">
            <a:spAutoFit/>
          </a:bodyPr>
          <a:lstStyle/>
          <a:p>
            <a:pPr eaLnBrk="1" hangingPunct="1">
              <a:defRPr/>
            </a:pPr>
            <a:r>
              <a:rPr lang="en-US" altLang="en-US" sz="1300" b="1" i="1" u="sng" dirty="0">
                <a:solidFill>
                  <a:srgbClr val="7030A0"/>
                </a:solidFill>
                <a:effectLst>
                  <a:outerShdw blurRad="38100" dist="38100" dir="2700000" algn="tl">
                    <a:srgbClr val="000000">
                      <a:alpha val="43137"/>
                    </a:srgbClr>
                  </a:outerShdw>
                </a:effectLst>
                <a:latin typeface="Californian FB" panose="0207040306080B030204" pitchFamily="18" charset="0"/>
              </a:rPr>
              <a:t>Vertex of a Parabola:- </a:t>
            </a:r>
            <a:r>
              <a:rPr lang="en-US" altLang="en-US" sz="1300" dirty="0">
                <a:latin typeface="Californian FB" panose="0207040306080B030204" pitchFamily="18" charset="0"/>
              </a:rPr>
              <a:t>the high point (</a:t>
            </a:r>
            <a:r>
              <a:rPr lang="en-US" altLang="en-US" sz="1300" i="1" dirty="0">
                <a:effectLst>
                  <a:outerShdw blurRad="38100" dist="38100" dir="2700000" algn="tl">
                    <a:srgbClr val="000000">
                      <a:alpha val="43137"/>
                    </a:srgbClr>
                  </a:outerShdw>
                </a:effectLst>
                <a:latin typeface="Californian FB" panose="0207040306080B030204" pitchFamily="18" charset="0"/>
              </a:rPr>
              <a:t>maximum</a:t>
            </a:r>
            <a:r>
              <a:rPr lang="en-US" altLang="en-US" sz="1300" dirty="0">
                <a:latin typeface="Californian FB" panose="0207040306080B030204" pitchFamily="18" charset="0"/>
              </a:rPr>
              <a:t>) or the low point (</a:t>
            </a:r>
            <a:r>
              <a:rPr lang="en-US" altLang="en-US" sz="1300" i="1" dirty="0">
                <a:effectLst>
                  <a:outerShdw blurRad="38100" dist="38100" dir="2700000" algn="tl">
                    <a:srgbClr val="000000">
                      <a:alpha val="43137"/>
                    </a:srgbClr>
                  </a:outerShdw>
                </a:effectLst>
                <a:latin typeface="Californian FB" panose="0207040306080B030204" pitchFamily="18" charset="0"/>
              </a:rPr>
              <a:t>minimum</a:t>
            </a:r>
            <a:r>
              <a:rPr lang="en-US" altLang="en-US" sz="1300" dirty="0">
                <a:latin typeface="Californian FB" panose="0207040306080B030204" pitchFamily="18" charset="0"/>
              </a:rPr>
              <a:t>) of the graph.</a:t>
            </a:r>
          </a:p>
        </p:txBody>
      </p:sp>
      <p:grpSp>
        <p:nvGrpSpPr>
          <p:cNvPr id="25" name="Group 24">
            <a:extLst>
              <a:ext uri="{FF2B5EF4-FFF2-40B4-BE49-F238E27FC236}">
                <a16:creationId xmlns:a16="http://schemas.microsoft.com/office/drawing/2014/main" id="{C7D8EE60-3398-4C1A-843C-823985DC54F2}"/>
              </a:ext>
            </a:extLst>
          </p:cNvPr>
          <p:cNvGrpSpPr/>
          <p:nvPr/>
        </p:nvGrpSpPr>
        <p:grpSpPr>
          <a:xfrm>
            <a:off x="-9523" y="868466"/>
            <a:ext cx="6629400" cy="301875"/>
            <a:chOff x="-9523" y="868466"/>
            <a:chExt cx="6629400" cy="301875"/>
          </a:xfrm>
        </p:grpSpPr>
        <p:grpSp>
          <p:nvGrpSpPr>
            <p:cNvPr id="19" name="Group 18">
              <a:extLst>
                <a:ext uri="{FF2B5EF4-FFF2-40B4-BE49-F238E27FC236}">
                  <a16:creationId xmlns:a16="http://schemas.microsoft.com/office/drawing/2014/main" id="{074ED28A-E501-4C69-B418-8FE5D6CBC267}"/>
                </a:ext>
              </a:extLst>
            </p:cNvPr>
            <p:cNvGrpSpPr/>
            <p:nvPr/>
          </p:nvGrpSpPr>
          <p:grpSpPr>
            <a:xfrm>
              <a:off x="4850778" y="892529"/>
              <a:ext cx="277813" cy="277812"/>
              <a:chOff x="320675" y="1874838"/>
              <a:chExt cx="277813" cy="277812"/>
            </a:xfrm>
          </p:grpSpPr>
          <p:sp>
            <p:nvSpPr>
              <p:cNvPr id="1054" name="Oval 696"/>
              <p:cNvSpPr>
                <a:spLocks noChangeArrowheads="1"/>
              </p:cNvSpPr>
              <p:nvPr/>
            </p:nvSpPr>
            <p:spPr bwMode="auto">
              <a:xfrm>
                <a:off x="320675" y="1874838"/>
                <a:ext cx="277813" cy="277812"/>
              </a:xfrm>
              <a:prstGeom prst="ellipse">
                <a:avLst/>
              </a:prstGeom>
              <a:solidFill>
                <a:srgbClr val="FFFF66"/>
              </a:solidFill>
              <a:ln w="6350" algn="ctr">
                <a:solidFill>
                  <a:srgbClr val="DFDA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55" name="Oval 697"/>
              <p:cNvSpPr>
                <a:spLocks noChangeArrowheads="1"/>
              </p:cNvSpPr>
              <p:nvPr/>
            </p:nvSpPr>
            <p:spPr bwMode="auto">
              <a:xfrm>
                <a:off x="390525" y="1906588"/>
                <a:ext cx="46038" cy="88900"/>
              </a:xfrm>
              <a:prstGeom prst="ellipse">
                <a:avLst/>
              </a:prstGeom>
              <a:gradFill rotWithShape="1">
                <a:gsLst>
                  <a:gs pos="0">
                    <a:schemeClr val="tx1"/>
                  </a:gs>
                  <a:gs pos="100000">
                    <a:schemeClr val="bg2"/>
                  </a:gs>
                </a:gsLst>
                <a:lin ang="0" scaled="1"/>
              </a:gradFill>
              <a:ln>
                <a:noFill/>
              </a:ln>
              <a:effectLst/>
              <a:extLst>
                <a:ext uri="{91240B29-F687-4F45-9708-019B960494DF}">
                  <a14:hiddenLine xmlns:a14="http://schemas.microsoft.com/office/drawing/2010/main" w="19050"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56" name="Oval 698"/>
              <p:cNvSpPr>
                <a:spLocks noChangeArrowheads="1"/>
              </p:cNvSpPr>
              <p:nvPr/>
            </p:nvSpPr>
            <p:spPr bwMode="auto">
              <a:xfrm>
                <a:off x="482600" y="1905000"/>
                <a:ext cx="46038" cy="88900"/>
              </a:xfrm>
              <a:prstGeom prst="ellipse">
                <a:avLst/>
              </a:prstGeom>
              <a:gradFill rotWithShape="1">
                <a:gsLst>
                  <a:gs pos="0">
                    <a:schemeClr val="tx1"/>
                  </a:gs>
                  <a:gs pos="100000">
                    <a:schemeClr val="bg2"/>
                  </a:gs>
                </a:gsLst>
                <a:lin ang="0" scaled="1"/>
              </a:gradFill>
              <a:ln>
                <a:noFill/>
              </a:ln>
              <a:effectLst/>
              <a:extLst>
                <a:ext uri="{91240B29-F687-4F45-9708-019B960494DF}">
                  <a14:hiddenLine xmlns:a14="http://schemas.microsoft.com/office/drawing/2010/main" w="19050"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57" name="Arc 699"/>
              <p:cNvSpPr>
                <a:spLocks/>
              </p:cNvSpPr>
              <p:nvPr/>
            </p:nvSpPr>
            <p:spPr bwMode="auto">
              <a:xfrm>
                <a:off x="376238" y="2011363"/>
                <a:ext cx="169862" cy="112712"/>
              </a:xfrm>
              <a:custGeom>
                <a:avLst/>
                <a:gdLst>
                  <a:gd name="T0" fmla="*/ 2147483647 w 43197"/>
                  <a:gd name="T1" fmla="*/ 2147483647 h 21600"/>
                  <a:gd name="T2" fmla="*/ 0 w 43197"/>
                  <a:gd name="T3" fmla="*/ 2147483647 h 21600"/>
                  <a:gd name="T4" fmla="*/ 2147483647 w 43197"/>
                  <a:gd name="T5" fmla="*/ 0 h 21600"/>
                  <a:gd name="T6" fmla="*/ 0 60000 65536"/>
                  <a:gd name="T7" fmla="*/ 0 60000 65536"/>
                  <a:gd name="T8" fmla="*/ 0 60000 65536"/>
                </a:gdLst>
                <a:ahLst/>
                <a:cxnLst>
                  <a:cxn ang="T6">
                    <a:pos x="T0" y="T1"/>
                  </a:cxn>
                  <a:cxn ang="T7">
                    <a:pos x="T2" y="T3"/>
                  </a:cxn>
                  <a:cxn ang="T8">
                    <a:pos x="T4" y="T5"/>
                  </a:cxn>
                </a:cxnLst>
                <a:rect l="0" t="0" r="r" b="b"/>
                <a:pathLst>
                  <a:path w="43197" h="21600" fill="none" extrusionOk="0">
                    <a:moveTo>
                      <a:pt x="43197" y="165"/>
                    </a:moveTo>
                    <a:cubicBezTo>
                      <a:pt x="43106" y="12029"/>
                      <a:pt x="33462" y="21599"/>
                      <a:pt x="21598" y="21600"/>
                    </a:cubicBezTo>
                    <a:cubicBezTo>
                      <a:pt x="9770" y="21600"/>
                      <a:pt x="141" y="12087"/>
                      <a:pt x="-1" y="260"/>
                    </a:cubicBezTo>
                  </a:path>
                  <a:path w="43197" h="21600" stroke="0" extrusionOk="0">
                    <a:moveTo>
                      <a:pt x="43197" y="165"/>
                    </a:moveTo>
                    <a:cubicBezTo>
                      <a:pt x="43106" y="12029"/>
                      <a:pt x="33462" y="21599"/>
                      <a:pt x="21598" y="21600"/>
                    </a:cubicBezTo>
                    <a:cubicBezTo>
                      <a:pt x="9770" y="21600"/>
                      <a:pt x="141" y="12087"/>
                      <a:pt x="-1" y="260"/>
                    </a:cubicBezTo>
                    <a:lnTo>
                      <a:pt x="21598" y="0"/>
                    </a:lnTo>
                    <a:lnTo>
                      <a:pt x="43197" y="165"/>
                    </a:lnTo>
                    <a:close/>
                  </a:path>
                </a:pathLst>
              </a:custGeom>
              <a:noFill/>
              <a:ln w="9525">
                <a:solidFill>
                  <a:schemeClr val="tx1"/>
                </a:solidFill>
                <a:round/>
                <a:headEnd type="triangl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17">
              <a:extLst>
                <a:ext uri="{FF2B5EF4-FFF2-40B4-BE49-F238E27FC236}">
                  <a16:creationId xmlns:a16="http://schemas.microsoft.com/office/drawing/2014/main" id="{A12DF5B3-1081-411E-A4F6-2F1CC7F28F4B}"/>
                </a:ext>
              </a:extLst>
            </p:cNvPr>
            <p:cNvGrpSpPr/>
            <p:nvPr/>
          </p:nvGrpSpPr>
          <p:grpSpPr>
            <a:xfrm>
              <a:off x="4457700" y="887649"/>
              <a:ext cx="277812" cy="277812"/>
              <a:chOff x="274638" y="2573338"/>
              <a:chExt cx="277812" cy="277812"/>
            </a:xfrm>
          </p:grpSpPr>
          <p:sp>
            <p:nvSpPr>
              <p:cNvPr id="1061" name="Oval 692"/>
              <p:cNvSpPr>
                <a:spLocks noChangeArrowheads="1"/>
              </p:cNvSpPr>
              <p:nvPr/>
            </p:nvSpPr>
            <p:spPr bwMode="auto">
              <a:xfrm>
                <a:off x="274638" y="2573338"/>
                <a:ext cx="277812" cy="277812"/>
              </a:xfrm>
              <a:prstGeom prst="ellipse">
                <a:avLst/>
              </a:prstGeom>
              <a:solidFill>
                <a:srgbClr val="FFFF66"/>
              </a:solidFill>
              <a:ln w="6350" algn="ctr">
                <a:solidFill>
                  <a:srgbClr val="DFDA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62" name="Oval 693"/>
              <p:cNvSpPr>
                <a:spLocks noChangeArrowheads="1"/>
              </p:cNvSpPr>
              <p:nvPr/>
            </p:nvSpPr>
            <p:spPr bwMode="auto">
              <a:xfrm>
                <a:off x="344488" y="2605088"/>
                <a:ext cx="46037" cy="88900"/>
              </a:xfrm>
              <a:prstGeom prst="ellipse">
                <a:avLst/>
              </a:prstGeom>
              <a:gradFill rotWithShape="1">
                <a:gsLst>
                  <a:gs pos="0">
                    <a:schemeClr val="tx1"/>
                  </a:gs>
                  <a:gs pos="100000">
                    <a:schemeClr val="bg2"/>
                  </a:gs>
                </a:gsLst>
                <a:lin ang="0" scaled="1"/>
              </a:gradFill>
              <a:ln>
                <a:noFill/>
              </a:ln>
              <a:effectLst/>
              <a:extLst>
                <a:ext uri="{91240B29-F687-4F45-9708-019B960494DF}">
                  <a14:hiddenLine xmlns:a14="http://schemas.microsoft.com/office/drawing/2010/main" w="19050"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63" name="Oval 694"/>
              <p:cNvSpPr>
                <a:spLocks noChangeArrowheads="1"/>
              </p:cNvSpPr>
              <p:nvPr/>
            </p:nvSpPr>
            <p:spPr bwMode="auto">
              <a:xfrm>
                <a:off x="436563" y="2603500"/>
                <a:ext cx="46037" cy="88900"/>
              </a:xfrm>
              <a:prstGeom prst="ellipse">
                <a:avLst/>
              </a:prstGeom>
              <a:gradFill rotWithShape="1">
                <a:gsLst>
                  <a:gs pos="0">
                    <a:schemeClr val="tx1"/>
                  </a:gs>
                  <a:gs pos="100000">
                    <a:schemeClr val="bg2"/>
                  </a:gs>
                </a:gsLst>
                <a:lin ang="0" scaled="1"/>
              </a:gradFill>
              <a:ln>
                <a:noFill/>
              </a:ln>
              <a:effectLst/>
              <a:extLst>
                <a:ext uri="{91240B29-F687-4F45-9708-019B960494DF}">
                  <a14:hiddenLine xmlns:a14="http://schemas.microsoft.com/office/drawing/2010/main" w="19050"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64" name="Arc 695"/>
              <p:cNvSpPr>
                <a:spLocks/>
              </p:cNvSpPr>
              <p:nvPr/>
            </p:nvSpPr>
            <p:spPr bwMode="auto">
              <a:xfrm flipV="1">
                <a:off x="330200" y="2700338"/>
                <a:ext cx="169863" cy="112712"/>
              </a:xfrm>
              <a:custGeom>
                <a:avLst/>
                <a:gdLst>
                  <a:gd name="T0" fmla="*/ 2147483647 w 43197"/>
                  <a:gd name="T1" fmla="*/ 2147483647 h 21600"/>
                  <a:gd name="T2" fmla="*/ 0 w 43197"/>
                  <a:gd name="T3" fmla="*/ 2147483647 h 21600"/>
                  <a:gd name="T4" fmla="*/ 2147483647 w 43197"/>
                  <a:gd name="T5" fmla="*/ 0 h 21600"/>
                  <a:gd name="T6" fmla="*/ 0 60000 65536"/>
                  <a:gd name="T7" fmla="*/ 0 60000 65536"/>
                  <a:gd name="T8" fmla="*/ 0 60000 65536"/>
                </a:gdLst>
                <a:ahLst/>
                <a:cxnLst>
                  <a:cxn ang="T6">
                    <a:pos x="T0" y="T1"/>
                  </a:cxn>
                  <a:cxn ang="T7">
                    <a:pos x="T2" y="T3"/>
                  </a:cxn>
                  <a:cxn ang="T8">
                    <a:pos x="T4" y="T5"/>
                  </a:cxn>
                </a:cxnLst>
                <a:rect l="0" t="0" r="r" b="b"/>
                <a:pathLst>
                  <a:path w="43197" h="21600" fill="none" extrusionOk="0">
                    <a:moveTo>
                      <a:pt x="43197" y="165"/>
                    </a:moveTo>
                    <a:cubicBezTo>
                      <a:pt x="43106" y="12029"/>
                      <a:pt x="33462" y="21599"/>
                      <a:pt x="21598" y="21600"/>
                    </a:cubicBezTo>
                    <a:cubicBezTo>
                      <a:pt x="9770" y="21600"/>
                      <a:pt x="141" y="12087"/>
                      <a:pt x="-1" y="260"/>
                    </a:cubicBezTo>
                  </a:path>
                  <a:path w="43197" h="21600" stroke="0" extrusionOk="0">
                    <a:moveTo>
                      <a:pt x="43197" y="165"/>
                    </a:moveTo>
                    <a:cubicBezTo>
                      <a:pt x="43106" y="12029"/>
                      <a:pt x="33462" y="21599"/>
                      <a:pt x="21598" y="21600"/>
                    </a:cubicBezTo>
                    <a:cubicBezTo>
                      <a:pt x="9770" y="21600"/>
                      <a:pt x="141" y="12087"/>
                      <a:pt x="-1" y="260"/>
                    </a:cubicBezTo>
                    <a:lnTo>
                      <a:pt x="21598" y="0"/>
                    </a:lnTo>
                    <a:lnTo>
                      <a:pt x="43197" y="165"/>
                    </a:lnTo>
                    <a:close/>
                  </a:path>
                </a:pathLst>
              </a:custGeom>
              <a:noFill/>
              <a:ln w="9525">
                <a:solidFill>
                  <a:schemeClr val="tx1"/>
                </a:solidFill>
                <a:round/>
                <a:headEnd type="triangl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9" name="Rectangle 228">
              <a:extLst>
                <a:ext uri="{FF2B5EF4-FFF2-40B4-BE49-F238E27FC236}">
                  <a16:creationId xmlns:a16="http://schemas.microsoft.com/office/drawing/2014/main" id="{51DCD859-5AF0-41D6-B3C8-FFAEC5915BD4}"/>
                </a:ext>
              </a:extLst>
            </p:cNvPr>
            <p:cNvSpPr/>
            <p:nvPr/>
          </p:nvSpPr>
          <p:spPr>
            <a:xfrm>
              <a:off x="-9523" y="868466"/>
              <a:ext cx="6629400" cy="292388"/>
            </a:xfrm>
            <a:prstGeom prst="rect">
              <a:avLst/>
            </a:prstGeom>
          </p:spPr>
          <p:txBody>
            <a:bodyPr>
              <a:spAutoFit/>
            </a:bodyPr>
            <a:lstStyle/>
            <a:p>
              <a:pPr eaLnBrk="1" hangingPunct="1">
                <a:defRPr/>
              </a:pPr>
              <a:r>
                <a:rPr lang="en-US" altLang="en-US" sz="1300" b="1" i="1" u="sng" dirty="0">
                  <a:solidFill>
                    <a:srgbClr val="065978"/>
                  </a:solidFill>
                  <a:effectLst>
                    <a:outerShdw blurRad="38100" dist="38100" dir="2700000" algn="tl">
                      <a:srgbClr val="000000">
                        <a:alpha val="43137"/>
                      </a:srgbClr>
                    </a:outerShdw>
                  </a:effectLst>
                  <a:latin typeface="Californian FB" panose="0207040306080B030204" pitchFamily="18" charset="0"/>
                </a:rPr>
                <a:t>Vertex Form:- </a:t>
              </a:r>
              <a:r>
                <a:rPr lang="en-US" sz="1300" dirty="0">
                  <a:latin typeface="Californian FB" panose="0207040306080B030204" pitchFamily="18" charset="0"/>
                </a:rPr>
                <a:t>  </a:t>
              </a:r>
              <a:r>
                <a:rPr lang="en-US" sz="1300" b="1" i="1" dirty="0">
                  <a:effectLst>
                    <a:outerShdw blurRad="38100" dist="38100" dir="2700000" algn="tl">
                      <a:srgbClr val="000000">
                        <a:alpha val="43137"/>
                      </a:srgbClr>
                    </a:outerShdw>
                  </a:effectLst>
                  <a:latin typeface="Californian FB" panose="0207040306080B030204" pitchFamily="18" charset="0"/>
                </a:rPr>
                <a:t>f(x) = a(x – </a:t>
              </a:r>
              <a:r>
                <a:rPr lang="en-US" sz="1300" b="1" i="1" dirty="0">
                  <a:solidFill>
                    <a:srgbClr val="FF0000"/>
                  </a:solidFill>
                  <a:effectLst>
                    <a:outerShdw blurRad="38100" dist="38100" dir="2700000" algn="tl">
                      <a:srgbClr val="000000">
                        <a:alpha val="43137"/>
                      </a:srgbClr>
                    </a:outerShdw>
                  </a:effectLst>
                  <a:latin typeface="Californian FB" panose="0207040306080B030204" pitchFamily="18" charset="0"/>
                </a:rPr>
                <a:t>h</a:t>
              </a:r>
              <a:r>
                <a:rPr lang="en-US" sz="1300" b="1" i="1" dirty="0">
                  <a:effectLst>
                    <a:outerShdw blurRad="38100" dist="38100" dir="2700000" algn="tl">
                      <a:srgbClr val="000000">
                        <a:alpha val="43137"/>
                      </a:srgbClr>
                    </a:outerShdw>
                  </a:effectLst>
                  <a:latin typeface="Californian FB" panose="0207040306080B030204" pitchFamily="18" charset="0"/>
                </a:rPr>
                <a:t>)</a:t>
              </a:r>
              <a:r>
                <a:rPr lang="en-US" sz="1300" b="1" i="1" baseline="30000" dirty="0">
                  <a:effectLst>
                    <a:outerShdw blurRad="38100" dist="38100" dir="2700000" algn="tl">
                      <a:srgbClr val="000000">
                        <a:alpha val="43137"/>
                      </a:srgbClr>
                    </a:outerShdw>
                  </a:effectLst>
                  <a:latin typeface="Californian FB" panose="0207040306080B030204" pitchFamily="18" charset="0"/>
                </a:rPr>
                <a:t>2</a:t>
              </a:r>
              <a:r>
                <a:rPr lang="en-US" sz="1300" b="1" i="1" dirty="0">
                  <a:effectLst>
                    <a:outerShdw blurRad="38100" dist="38100" dir="2700000" algn="tl">
                      <a:srgbClr val="000000">
                        <a:alpha val="43137"/>
                      </a:srgbClr>
                    </a:outerShdw>
                  </a:effectLst>
                  <a:latin typeface="Californian FB" panose="0207040306080B030204" pitchFamily="18" charset="0"/>
                </a:rPr>
                <a:t> + </a:t>
              </a:r>
              <a:r>
                <a:rPr lang="en-US" sz="1300" b="1" i="1" dirty="0">
                  <a:solidFill>
                    <a:srgbClr val="FF0000"/>
                  </a:solidFill>
                  <a:effectLst>
                    <a:outerShdw blurRad="38100" dist="38100" dir="2700000" algn="tl">
                      <a:srgbClr val="000000">
                        <a:alpha val="43137"/>
                      </a:srgbClr>
                    </a:outerShdw>
                  </a:effectLst>
                  <a:latin typeface="Californian FB" panose="0207040306080B030204" pitchFamily="18" charset="0"/>
                </a:rPr>
                <a:t>k</a:t>
              </a:r>
              <a:r>
                <a:rPr lang="en-US" sz="1300" dirty="0">
                  <a:latin typeface="Californian FB" panose="0207040306080B030204" pitchFamily="18" charset="0"/>
                </a:rPr>
                <a:t>, where (</a:t>
              </a:r>
              <a:r>
                <a:rPr lang="en-US" sz="1300" b="1" i="1" dirty="0">
                  <a:solidFill>
                    <a:srgbClr val="FF0000"/>
                  </a:solidFill>
                  <a:effectLst>
                    <a:outerShdw blurRad="38100" dist="38100" dir="2700000" algn="tl">
                      <a:srgbClr val="000000">
                        <a:alpha val="43137"/>
                      </a:srgbClr>
                    </a:outerShdw>
                  </a:effectLst>
                  <a:latin typeface="Californian FB" panose="0207040306080B030204" pitchFamily="18" charset="0"/>
                </a:rPr>
                <a:t>h, k</a:t>
              </a:r>
              <a:r>
                <a:rPr lang="en-US" sz="1300" dirty="0">
                  <a:latin typeface="Californian FB" panose="0207040306080B030204" pitchFamily="18" charset="0"/>
                </a:rPr>
                <a:t>) is the vertex.</a:t>
              </a:r>
              <a:endParaRPr lang="en-US" altLang="en-US" sz="1300" dirty="0">
                <a:latin typeface="Californian FB" panose="0207040306080B030204" pitchFamily="18" charset="0"/>
              </a:endParaRPr>
            </a:p>
          </p:txBody>
        </p:sp>
      </p:grpSp>
      <p:grpSp>
        <p:nvGrpSpPr>
          <p:cNvPr id="23" name="Group 22">
            <a:extLst>
              <a:ext uri="{FF2B5EF4-FFF2-40B4-BE49-F238E27FC236}">
                <a16:creationId xmlns:a16="http://schemas.microsoft.com/office/drawing/2014/main" id="{366C287F-811A-4BB1-BB5B-F124615F6313}"/>
              </a:ext>
            </a:extLst>
          </p:cNvPr>
          <p:cNvGrpSpPr/>
          <p:nvPr/>
        </p:nvGrpSpPr>
        <p:grpSpPr>
          <a:xfrm>
            <a:off x="5452532" y="1387109"/>
            <a:ext cx="3710146" cy="2802542"/>
            <a:chOff x="5467561" y="1548372"/>
            <a:chExt cx="3710146" cy="2802542"/>
          </a:xfrm>
        </p:grpSpPr>
        <p:pic>
          <p:nvPicPr>
            <p:cNvPr id="230" name="Picture 24" descr="https://dr282zn36sxxg.cloudfront.net/datastreams/f-d%3Ad6ea5dc1682654ac17dbb5ec174cf247e8d62e441cda192dcae53e56%2BIMAGE%2BIMAGE.1">
              <a:extLst>
                <a:ext uri="{FF2B5EF4-FFF2-40B4-BE49-F238E27FC236}">
                  <a16:creationId xmlns:a16="http://schemas.microsoft.com/office/drawing/2014/main" id="{B3AD33AE-0CA5-41F0-B458-CBD48821E0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7561" y="1629939"/>
              <a:ext cx="3370262"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4D7B5668-E5DD-4073-9DA4-75C005CCF5AC}"/>
                </a:ext>
              </a:extLst>
            </p:cNvPr>
            <p:cNvSpPr/>
            <p:nvPr/>
          </p:nvSpPr>
          <p:spPr>
            <a:xfrm>
              <a:off x="7651006" y="3981582"/>
              <a:ext cx="728084" cy="369332"/>
            </a:xfrm>
            <a:prstGeom prst="rect">
              <a:avLst/>
            </a:prstGeom>
          </p:spPr>
          <p:txBody>
            <a:bodyPr wrap="none">
              <a:spAutoFit/>
            </a:bodyPr>
            <a:lstStyle/>
            <a:p>
              <a:r>
                <a:rPr lang="en-US">
                  <a:latin typeface="Californian FB" panose="0207040306080B030204" pitchFamily="18" charset="0"/>
                </a:rPr>
                <a:t>(</a:t>
              </a:r>
              <a:r>
                <a:rPr lang="en-US" b="1" i="1">
                  <a:solidFill>
                    <a:srgbClr val="FF0000"/>
                  </a:solidFill>
                  <a:effectLst>
                    <a:outerShdw blurRad="38100" dist="38100" dir="2700000" algn="tl">
                      <a:srgbClr val="000000">
                        <a:alpha val="43137"/>
                      </a:srgbClr>
                    </a:outerShdw>
                  </a:effectLst>
                  <a:latin typeface="Californian FB" panose="0207040306080B030204" pitchFamily="18" charset="0"/>
                </a:rPr>
                <a:t>h, k</a:t>
              </a:r>
              <a:r>
                <a:rPr lang="en-US">
                  <a:latin typeface="Californian FB" panose="0207040306080B030204" pitchFamily="18" charset="0"/>
                </a:rPr>
                <a:t>)</a:t>
              </a:r>
              <a:endParaRPr lang="en-US" dirty="0"/>
            </a:p>
          </p:txBody>
        </p:sp>
        <p:sp>
          <p:nvSpPr>
            <p:cNvPr id="21" name="Rectangle 20">
              <a:extLst>
                <a:ext uri="{FF2B5EF4-FFF2-40B4-BE49-F238E27FC236}">
                  <a16:creationId xmlns:a16="http://schemas.microsoft.com/office/drawing/2014/main" id="{0C2DC8D7-7745-49A2-B94A-41D4DF0538AB}"/>
                </a:ext>
              </a:extLst>
            </p:cNvPr>
            <p:cNvSpPr/>
            <p:nvPr/>
          </p:nvSpPr>
          <p:spPr>
            <a:xfrm>
              <a:off x="5800345" y="4044973"/>
              <a:ext cx="607859" cy="276999"/>
            </a:xfrm>
            <a:prstGeom prst="rect">
              <a:avLst/>
            </a:prstGeom>
          </p:spPr>
          <p:txBody>
            <a:bodyPr wrap="none">
              <a:spAutoFit/>
            </a:bodyPr>
            <a:lstStyle/>
            <a:p>
              <a:r>
                <a:rPr lang="en-US" sz="1200" b="1" i="1" dirty="0">
                  <a:solidFill>
                    <a:srgbClr val="FF0000"/>
                  </a:solidFill>
                  <a:effectLst>
                    <a:outerShdw blurRad="38100" dist="38100" dir="2700000" algn="tl">
                      <a:srgbClr val="000000">
                        <a:alpha val="43137"/>
                      </a:srgbClr>
                    </a:outerShdw>
                  </a:effectLst>
                  <a:latin typeface="Californian FB" panose="0207040306080B030204" pitchFamily="18" charset="0"/>
                </a:rPr>
                <a:t>(0, C)</a:t>
              </a:r>
              <a:r>
                <a:rPr lang="en-US" sz="1200" dirty="0">
                  <a:latin typeface="Californian FB" panose="0207040306080B030204" pitchFamily="18" charset="0"/>
                </a:rPr>
                <a:t> </a:t>
              </a:r>
              <a:endParaRPr lang="en-US" sz="1200" dirty="0"/>
            </a:p>
          </p:txBody>
        </p:sp>
        <p:sp>
          <p:nvSpPr>
            <p:cNvPr id="22" name="Rectangle 21">
              <a:extLst>
                <a:ext uri="{FF2B5EF4-FFF2-40B4-BE49-F238E27FC236}">
                  <a16:creationId xmlns:a16="http://schemas.microsoft.com/office/drawing/2014/main" id="{EF0B6DC1-2BD8-4E85-80DA-D9EE62BD4D1E}"/>
                </a:ext>
              </a:extLst>
            </p:cNvPr>
            <p:cNvSpPr/>
            <p:nvPr/>
          </p:nvSpPr>
          <p:spPr>
            <a:xfrm>
              <a:off x="8379090" y="1548372"/>
              <a:ext cx="798617" cy="369332"/>
            </a:xfrm>
            <a:prstGeom prst="rect">
              <a:avLst/>
            </a:prstGeom>
          </p:spPr>
          <p:txBody>
            <a:bodyPr wrap="none">
              <a:spAutoFit/>
            </a:bodyPr>
            <a:lstStyle/>
            <a:p>
              <a:r>
                <a:rPr lang="en-US" b="1" i="1" dirty="0">
                  <a:solidFill>
                    <a:srgbClr val="FF0000"/>
                  </a:solidFill>
                  <a:effectLst>
                    <a:outerShdw blurRad="38100" dist="38100" dir="2700000" algn="tl">
                      <a:srgbClr val="000000">
                        <a:alpha val="43137"/>
                      </a:srgbClr>
                    </a:outerShdw>
                  </a:effectLst>
                  <a:latin typeface="Californian FB" panose="0207040306080B030204" pitchFamily="18" charset="0"/>
                </a:rPr>
                <a:t>(x=h)</a:t>
              </a:r>
              <a:r>
                <a:rPr lang="en-US" dirty="0">
                  <a:latin typeface="Californian FB" panose="0207040306080B030204" pitchFamily="18" charset="0"/>
                </a:rPr>
                <a:t> </a:t>
              </a:r>
              <a:endParaRPr lang="en-US" dirty="0"/>
            </a:p>
          </p:txBody>
        </p:sp>
      </p:grpSp>
      <p:pic>
        <p:nvPicPr>
          <p:cNvPr id="231" name="Picture 12">
            <a:extLst>
              <a:ext uri="{FF2B5EF4-FFF2-40B4-BE49-F238E27FC236}">
                <a16:creationId xmlns:a16="http://schemas.microsoft.com/office/drawing/2014/main" id="{301352E0-2FC9-41C7-878E-418F02AF7F0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247" y="1583354"/>
            <a:ext cx="57435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4" name="Group 9">
            <a:extLst>
              <a:ext uri="{FF2B5EF4-FFF2-40B4-BE49-F238E27FC236}">
                <a16:creationId xmlns:a16="http://schemas.microsoft.com/office/drawing/2014/main" id="{503CFE2C-267B-42F9-999B-DA56DDE2622F}"/>
              </a:ext>
            </a:extLst>
          </p:cNvPr>
          <p:cNvGrpSpPr>
            <a:grpSpLocks/>
          </p:cNvGrpSpPr>
          <p:nvPr/>
        </p:nvGrpSpPr>
        <p:grpSpPr bwMode="auto">
          <a:xfrm>
            <a:off x="178097" y="3919233"/>
            <a:ext cx="3121791" cy="883675"/>
            <a:chOff x="236" y="2364"/>
            <a:chExt cx="2192" cy="554"/>
          </a:xfrm>
        </p:grpSpPr>
        <p:sp>
          <p:nvSpPr>
            <p:cNvPr id="237" name="Text Box 10">
              <a:extLst>
                <a:ext uri="{FF2B5EF4-FFF2-40B4-BE49-F238E27FC236}">
                  <a16:creationId xmlns:a16="http://schemas.microsoft.com/office/drawing/2014/main" id="{B65E2387-371D-4E4B-9AC8-AC77C11F477B}"/>
                </a:ext>
              </a:extLst>
            </p:cNvPr>
            <p:cNvSpPr txBox="1">
              <a:spLocks noChangeArrowheads="1"/>
            </p:cNvSpPr>
            <p:nvPr/>
          </p:nvSpPr>
          <p:spPr bwMode="auto">
            <a:xfrm>
              <a:off x="240" y="2547"/>
              <a:ext cx="2188" cy="371"/>
            </a:xfrm>
            <a:prstGeom prst="rect">
              <a:avLst/>
            </a:prstGeom>
            <a:noFill/>
            <a:ln w="19050">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1300" b="1" dirty="0">
                  <a:solidFill>
                    <a:srgbClr val="008000"/>
                  </a:solidFill>
                  <a:latin typeface="Ink Free" panose="03080402000500000000" pitchFamily="66" charset="0"/>
                </a:rPr>
                <a:t>If </a:t>
              </a:r>
              <a:r>
                <a:rPr lang="en-US" altLang="en-US" sz="1300" b="1" dirty="0">
                  <a:solidFill>
                    <a:srgbClr val="FF0000"/>
                  </a:solidFill>
                  <a:effectLst>
                    <a:outerShdw blurRad="38100" dist="38100" dir="2700000" algn="tl">
                      <a:srgbClr val="000000">
                        <a:alpha val="43137"/>
                      </a:srgbClr>
                    </a:outerShdw>
                  </a:effectLst>
                  <a:latin typeface="Ink Free" panose="03080402000500000000" pitchFamily="66" charset="0"/>
                </a:rPr>
                <a:t>a</a:t>
              </a:r>
              <a:r>
                <a:rPr lang="en-US" altLang="en-US" sz="1300" b="1" dirty="0">
                  <a:solidFill>
                    <a:srgbClr val="008000"/>
                  </a:solidFill>
                  <a:latin typeface="Ink Free" panose="03080402000500000000" pitchFamily="66" charset="0"/>
                </a:rPr>
                <a:t> = Whole Number, than Compression.</a:t>
              </a:r>
            </a:p>
            <a:p>
              <a:pPr>
                <a:spcBef>
                  <a:spcPct val="50000"/>
                </a:spcBef>
              </a:pPr>
              <a:r>
                <a:rPr lang="en-US" altLang="en-US" sz="1300" b="1" dirty="0">
                  <a:solidFill>
                    <a:srgbClr val="008000"/>
                  </a:solidFill>
                  <a:latin typeface="Ink Free" panose="03080402000500000000" pitchFamily="66" charset="0"/>
                </a:rPr>
                <a:t>If </a:t>
              </a:r>
              <a:r>
                <a:rPr lang="en-US" altLang="en-US" sz="1300" b="1" dirty="0">
                  <a:solidFill>
                    <a:srgbClr val="FF0000"/>
                  </a:solidFill>
                  <a:effectLst>
                    <a:outerShdw blurRad="38100" dist="38100" dir="2700000" algn="tl">
                      <a:srgbClr val="000000">
                        <a:alpha val="43137"/>
                      </a:srgbClr>
                    </a:outerShdw>
                  </a:effectLst>
                  <a:latin typeface="Ink Free" panose="03080402000500000000" pitchFamily="66" charset="0"/>
                </a:rPr>
                <a:t>a</a:t>
              </a:r>
              <a:r>
                <a:rPr lang="en-US" altLang="en-US" sz="1300" b="1" dirty="0">
                  <a:solidFill>
                    <a:srgbClr val="008000"/>
                  </a:solidFill>
                  <a:latin typeface="Ink Free" panose="03080402000500000000" pitchFamily="66" charset="0"/>
                </a:rPr>
                <a:t> = Fraction, than Stretch.</a:t>
              </a:r>
            </a:p>
          </p:txBody>
        </p:sp>
        <p:sp>
          <p:nvSpPr>
            <p:cNvPr id="238" name="Text Box 11">
              <a:extLst>
                <a:ext uri="{FF2B5EF4-FFF2-40B4-BE49-F238E27FC236}">
                  <a16:creationId xmlns:a16="http://schemas.microsoft.com/office/drawing/2014/main" id="{6B6FCADF-5DF7-4643-972D-69A680D24603}"/>
                </a:ext>
              </a:extLst>
            </p:cNvPr>
            <p:cNvSpPr txBox="1">
              <a:spLocks noChangeArrowheads="1"/>
            </p:cNvSpPr>
            <p:nvPr/>
          </p:nvSpPr>
          <p:spPr bwMode="auto">
            <a:xfrm>
              <a:off x="236" y="2364"/>
              <a:ext cx="1728" cy="183"/>
            </a:xfrm>
            <a:prstGeom prst="rect">
              <a:avLst/>
            </a:prstGeom>
            <a:solidFill>
              <a:srgbClr val="80008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1300" b="1" dirty="0">
                  <a:solidFill>
                    <a:schemeClr val="bg1"/>
                  </a:solidFill>
                  <a:latin typeface="Verdana" panose="020B0604030504040204" pitchFamily="34" charset="0"/>
                </a:rPr>
                <a:t>Helpful Hint</a:t>
              </a:r>
              <a:endParaRPr lang="en-US" altLang="en-US" sz="1300" b="1" dirty="0">
                <a:latin typeface="Verdana" panose="020B0604030504040204" pitchFamily="34" charset="0"/>
              </a:endParaRPr>
            </a:p>
          </p:txBody>
        </p:sp>
      </p:grpSp>
      <p:grpSp>
        <p:nvGrpSpPr>
          <p:cNvPr id="1030" name="Group 1"/>
          <p:cNvGrpSpPr>
            <a:grpSpLocks/>
          </p:cNvGrpSpPr>
          <p:nvPr/>
        </p:nvGrpSpPr>
        <p:grpSpPr bwMode="auto">
          <a:xfrm>
            <a:off x="5194962" y="4263363"/>
            <a:ext cx="3785621" cy="2433374"/>
            <a:chOff x="6750051" y="1057275"/>
            <a:chExt cx="2010766" cy="3848851"/>
          </a:xfrm>
        </p:grpSpPr>
        <p:sp>
          <p:nvSpPr>
            <p:cNvPr id="115" name="Rectangle 114"/>
            <p:cNvSpPr/>
            <p:nvPr/>
          </p:nvSpPr>
          <p:spPr bwMode="auto">
            <a:xfrm>
              <a:off x="6750051" y="1065210"/>
              <a:ext cx="2010766" cy="3840916"/>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301752" rIns="45720">
              <a:spAutoFit/>
            </a:bodyPr>
            <a:lstStyle/>
            <a:p>
              <a:pPr eaLnBrk="0" hangingPunct="0">
                <a:tabLst>
                  <a:tab pos="-57150" algn="l"/>
                  <a:tab pos="1828800" algn="l"/>
                </a:tabLst>
                <a:defRPr/>
              </a:pPr>
              <a:r>
                <a:rPr lang="en-US" sz="1200" dirty="0">
                  <a:solidFill>
                    <a:schemeClr val="tx1"/>
                  </a:solidFill>
                  <a:latin typeface="Verdana" pitchFamily="34" charset="0"/>
                  <a:ea typeface="Times New Roman" pitchFamily="18" charset="0"/>
                  <a:cs typeface="Arial" charset="0"/>
                </a:rPr>
                <a:t>Identify the following from giving Vertex form:</a:t>
              </a:r>
            </a:p>
            <a:p>
              <a:pPr eaLnBrk="0" hangingPunct="0">
                <a:tabLst>
                  <a:tab pos="-57150" algn="l"/>
                  <a:tab pos="1828800" algn="l"/>
                </a:tabLst>
                <a:defRPr/>
              </a:pPr>
              <a:endParaRPr lang="en-US" sz="1200" dirty="0">
                <a:solidFill>
                  <a:schemeClr val="tx1"/>
                </a:solidFill>
                <a:latin typeface="Verdana" pitchFamily="34" charset="0"/>
                <a:ea typeface="Times New Roman" pitchFamily="18" charset="0"/>
                <a:cs typeface="Arial" charset="0"/>
              </a:endParaRPr>
            </a:p>
            <a:p>
              <a:pPr eaLnBrk="0" hangingPunct="0">
                <a:tabLst>
                  <a:tab pos="-57150" algn="l"/>
                  <a:tab pos="1828800" algn="l"/>
                </a:tabLst>
                <a:defRPr/>
              </a:pPr>
              <a:r>
                <a:rPr lang="en-US" sz="1200" dirty="0">
                  <a:solidFill>
                    <a:schemeClr val="tx1"/>
                  </a:solidFill>
                  <a:latin typeface="Verdana" pitchFamily="34" charset="0"/>
                  <a:ea typeface="Times New Roman" pitchFamily="18" charset="0"/>
                  <a:cs typeface="Arial" charset="0"/>
                </a:rPr>
                <a:t>1.)</a:t>
              </a:r>
            </a:p>
            <a:p>
              <a:pPr eaLnBrk="0" hangingPunct="0">
                <a:tabLst>
                  <a:tab pos="-57150" algn="l"/>
                  <a:tab pos="1828800" algn="l"/>
                </a:tabLst>
                <a:defRPr/>
              </a:pPr>
              <a:endParaRPr lang="en-US" sz="400" dirty="0">
                <a:solidFill>
                  <a:schemeClr val="tx1"/>
                </a:solidFill>
                <a:latin typeface="Verdana" pitchFamily="34" charset="0"/>
                <a:ea typeface="Times New Roman" pitchFamily="18" charset="0"/>
                <a:cs typeface="Arial" charset="0"/>
              </a:endParaRPr>
            </a:p>
            <a:p>
              <a:pPr eaLnBrk="0" hangingPunct="0">
                <a:tabLst>
                  <a:tab pos="-57150" algn="l"/>
                  <a:tab pos="1828800" algn="l"/>
                </a:tabLst>
                <a:defRPr/>
              </a:pPr>
              <a:r>
                <a:rPr lang="en-US" sz="1200" dirty="0">
                  <a:solidFill>
                    <a:schemeClr val="tx1"/>
                  </a:solidFill>
                  <a:latin typeface="Verdana" pitchFamily="34" charset="0"/>
                  <a:ea typeface="Times New Roman" pitchFamily="18" charset="0"/>
                  <a:cs typeface="Arial" charset="0"/>
                </a:rPr>
                <a:t>      </a:t>
              </a:r>
              <a:r>
                <a:rPr lang="en-US" sz="1200" i="1" dirty="0">
                  <a:solidFill>
                    <a:schemeClr val="tx1"/>
                  </a:solidFill>
                  <a:effectLst>
                    <a:outerShdw blurRad="38100" dist="38100" dir="2700000" algn="tl">
                      <a:srgbClr val="000000">
                        <a:alpha val="43137"/>
                      </a:srgbClr>
                    </a:outerShdw>
                  </a:effectLst>
                  <a:latin typeface="Verdana" pitchFamily="34" charset="0"/>
                  <a:ea typeface="Times New Roman" pitchFamily="18" charset="0"/>
                  <a:cs typeface="Arial" charset="0"/>
                </a:rPr>
                <a:t>a =___, h =___, k =___, Opening:</a:t>
              </a:r>
            </a:p>
            <a:p>
              <a:pPr eaLnBrk="0" hangingPunct="0">
                <a:tabLst>
                  <a:tab pos="-57150" algn="l"/>
                  <a:tab pos="1828800" algn="l"/>
                </a:tabLst>
                <a:defRPr/>
              </a:pPr>
              <a:endParaRPr lang="en-US" sz="1200" dirty="0">
                <a:solidFill>
                  <a:schemeClr val="tx1"/>
                </a:solidFill>
                <a:latin typeface="Verdana" pitchFamily="34" charset="0"/>
                <a:ea typeface="Times New Roman" pitchFamily="18" charset="0"/>
                <a:cs typeface="Arial" charset="0"/>
              </a:endParaRPr>
            </a:p>
            <a:p>
              <a:pPr eaLnBrk="0" hangingPunct="0">
                <a:tabLst>
                  <a:tab pos="-57150" algn="l"/>
                  <a:tab pos="1828800" algn="l"/>
                </a:tabLst>
                <a:defRPr/>
              </a:pPr>
              <a:r>
                <a:rPr lang="en-US" sz="1200" dirty="0">
                  <a:solidFill>
                    <a:schemeClr val="tx1"/>
                  </a:solidFill>
                  <a:latin typeface="Verdana" pitchFamily="34" charset="0"/>
                  <a:ea typeface="Times New Roman" pitchFamily="18" charset="0"/>
                  <a:cs typeface="Arial" charset="0"/>
                </a:rPr>
                <a:t>b.)</a:t>
              </a:r>
            </a:p>
            <a:p>
              <a:pPr eaLnBrk="0" hangingPunct="0">
                <a:tabLst>
                  <a:tab pos="-57150" algn="l"/>
                  <a:tab pos="1828800" algn="l"/>
                </a:tabLst>
                <a:defRPr/>
              </a:pPr>
              <a:endParaRPr lang="en-US" sz="500" i="1" dirty="0">
                <a:solidFill>
                  <a:schemeClr val="tx1"/>
                </a:solidFill>
                <a:effectLst>
                  <a:outerShdw blurRad="38100" dist="38100" dir="2700000" algn="tl">
                    <a:srgbClr val="000000">
                      <a:alpha val="43137"/>
                    </a:srgbClr>
                  </a:outerShdw>
                </a:effectLst>
                <a:latin typeface="Verdana" pitchFamily="34" charset="0"/>
                <a:ea typeface="Times New Roman" pitchFamily="18" charset="0"/>
                <a:cs typeface="Arial" charset="0"/>
              </a:endParaRPr>
            </a:p>
            <a:p>
              <a:pPr eaLnBrk="0" hangingPunct="0">
                <a:tabLst>
                  <a:tab pos="-57150" algn="l"/>
                  <a:tab pos="1828800" algn="l"/>
                </a:tabLst>
                <a:defRPr/>
              </a:pPr>
              <a:r>
                <a:rPr lang="en-US" sz="1200" i="1" dirty="0">
                  <a:solidFill>
                    <a:schemeClr val="tx1"/>
                  </a:solidFill>
                  <a:effectLst>
                    <a:outerShdw blurRad="38100" dist="38100" dir="2700000" algn="tl">
                      <a:srgbClr val="000000">
                        <a:alpha val="43137"/>
                      </a:srgbClr>
                    </a:outerShdw>
                  </a:effectLst>
                  <a:latin typeface="Verdana" pitchFamily="34" charset="0"/>
                  <a:ea typeface="Times New Roman" pitchFamily="18" charset="0"/>
                  <a:cs typeface="Arial" charset="0"/>
                </a:rPr>
                <a:t>      a =___, h =___, k =___, Opening:</a:t>
              </a:r>
            </a:p>
            <a:p>
              <a:pPr eaLnBrk="0" hangingPunct="0">
                <a:tabLst>
                  <a:tab pos="-57150" algn="l"/>
                  <a:tab pos="1828800" algn="l"/>
                </a:tabLst>
                <a:defRPr/>
              </a:pPr>
              <a:endParaRPr lang="en-US" sz="1200" dirty="0">
                <a:solidFill>
                  <a:schemeClr val="tx1"/>
                </a:solidFill>
                <a:latin typeface="Verdana" pitchFamily="34" charset="0"/>
                <a:ea typeface="Times New Roman" pitchFamily="18" charset="0"/>
                <a:cs typeface="Arial" charset="0"/>
              </a:endParaRPr>
            </a:p>
            <a:p>
              <a:pPr eaLnBrk="0" hangingPunct="0">
                <a:tabLst>
                  <a:tab pos="-57150" algn="l"/>
                  <a:tab pos="1828800" algn="l"/>
                </a:tabLst>
                <a:defRPr/>
              </a:pPr>
              <a:r>
                <a:rPr lang="en-US" sz="1200" dirty="0">
                  <a:solidFill>
                    <a:schemeClr val="tx1"/>
                  </a:solidFill>
                  <a:latin typeface="Verdana" pitchFamily="34" charset="0"/>
                  <a:ea typeface="Times New Roman" pitchFamily="18" charset="0"/>
                  <a:cs typeface="Arial" charset="0"/>
                </a:rPr>
                <a:t>c.)</a:t>
              </a:r>
            </a:p>
            <a:p>
              <a:pPr eaLnBrk="0" hangingPunct="0">
                <a:tabLst>
                  <a:tab pos="-57150" algn="l"/>
                  <a:tab pos="1828800" algn="l"/>
                </a:tabLst>
                <a:defRPr/>
              </a:pPr>
              <a:endParaRPr lang="en-US" sz="600" dirty="0">
                <a:solidFill>
                  <a:schemeClr val="tx1"/>
                </a:solidFill>
                <a:latin typeface="Verdana" pitchFamily="34" charset="0"/>
                <a:ea typeface="Times New Roman" pitchFamily="18" charset="0"/>
                <a:cs typeface="Arial" charset="0"/>
              </a:endParaRPr>
            </a:p>
            <a:p>
              <a:pPr eaLnBrk="0" hangingPunct="0">
                <a:tabLst>
                  <a:tab pos="-57150" algn="l"/>
                  <a:tab pos="1828800" algn="l"/>
                </a:tabLst>
                <a:defRPr/>
              </a:pPr>
              <a:r>
                <a:rPr lang="en-US" sz="1200" i="1" dirty="0">
                  <a:solidFill>
                    <a:schemeClr val="tx1"/>
                  </a:solidFill>
                  <a:effectLst>
                    <a:outerShdw blurRad="38100" dist="38100" dir="2700000" algn="tl">
                      <a:srgbClr val="000000">
                        <a:alpha val="43137"/>
                      </a:srgbClr>
                    </a:outerShdw>
                  </a:effectLst>
                  <a:latin typeface="Verdana" pitchFamily="34" charset="0"/>
                  <a:ea typeface="Times New Roman" pitchFamily="18" charset="0"/>
                  <a:cs typeface="Arial" charset="0"/>
                </a:rPr>
                <a:t>     a =___, h =___, k =___, Opening:</a:t>
              </a:r>
              <a:endParaRPr lang="en-US" sz="1200" dirty="0">
                <a:solidFill>
                  <a:schemeClr val="tx1"/>
                </a:solidFill>
                <a:latin typeface="Verdana" pitchFamily="34" charset="0"/>
                <a:ea typeface="Times New Roman" pitchFamily="18" charset="0"/>
                <a:cs typeface="Arial" charset="0"/>
              </a:endParaRPr>
            </a:p>
          </p:txBody>
        </p:sp>
        <p:sp>
          <p:nvSpPr>
            <p:cNvPr id="118" name="Rectangle 117"/>
            <p:cNvSpPr/>
            <p:nvPr/>
          </p:nvSpPr>
          <p:spPr bwMode="auto">
            <a:xfrm>
              <a:off x="6756400" y="1057275"/>
              <a:ext cx="2004417" cy="279726"/>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rPr>
                <a:t>CFU</a:t>
              </a:r>
            </a:p>
          </p:txBody>
        </p:sp>
      </p:grpSp>
      <p:pic>
        <p:nvPicPr>
          <p:cNvPr id="239" name="Picture 12">
            <a:extLst>
              <a:ext uri="{FF2B5EF4-FFF2-40B4-BE49-F238E27FC236}">
                <a16:creationId xmlns:a16="http://schemas.microsoft.com/office/drawing/2014/main" id="{69A5768F-A988-4E43-8B02-1BF57B3423FB}"/>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97389" y="4724403"/>
            <a:ext cx="2288394" cy="46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Picture 2">
            <a:extLst>
              <a:ext uri="{FF2B5EF4-FFF2-40B4-BE49-F238E27FC236}">
                <a16:creationId xmlns:a16="http://schemas.microsoft.com/office/drawing/2014/main" id="{05CDA21A-CC74-49FD-B346-DE365762695E}"/>
              </a:ext>
            </a:extLst>
          </p:cNvPr>
          <p:cNvPicPr>
            <a:picLocks noChangeAspect="1"/>
          </p:cNvPicPr>
          <p:nvPr/>
        </p:nvPicPr>
        <p:blipFill>
          <a:blip r:embed="rId9">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97388" y="5444086"/>
            <a:ext cx="2288394" cy="38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Picture 4">
            <a:extLst>
              <a:ext uri="{FF2B5EF4-FFF2-40B4-BE49-F238E27FC236}">
                <a16:creationId xmlns:a16="http://schemas.microsoft.com/office/drawing/2014/main" id="{8BBFFE45-9313-44B0-9EFF-B4B9D0F876EB}"/>
              </a:ext>
            </a:extLst>
          </p:cNvPr>
          <p:cNvPicPr>
            <a:picLocks noChangeAspect="1"/>
          </p:cNvPicPr>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2717" y="6083673"/>
            <a:ext cx="2383225" cy="35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2" name="Group 38">
            <a:extLst>
              <a:ext uri="{FF2B5EF4-FFF2-40B4-BE49-F238E27FC236}">
                <a16:creationId xmlns:a16="http://schemas.microsoft.com/office/drawing/2014/main" id="{FB619F71-39D0-4833-AB54-236041F9507B}"/>
              </a:ext>
            </a:extLst>
          </p:cNvPr>
          <p:cNvGrpSpPr>
            <a:grpSpLocks/>
          </p:cNvGrpSpPr>
          <p:nvPr/>
        </p:nvGrpSpPr>
        <p:grpSpPr bwMode="auto">
          <a:xfrm>
            <a:off x="151955" y="6232190"/>
            <a:ext cx="2190750" cy="504825"/>
            <a:chOff x="6750050" y="5199063"/>
            <a:chExt cx="2190750" cy="504754"/>
          </a:xfrm>
        </p:grpSpPr>
        <p:sp>
          <p:nvSpPr>
            <p:cNvPr id="243" name="Rectangle 242">
              <a:extLst>
                <a:ext uri="{FF2B5EF4-FFF2-40B4-BE49-F238E27FC236}">
                  <a16:creationId xmlns:a16="http://schemas.microsoft.com/office/drawing/2014/main" id="{D4424E1E-E0FF-487D-93D8-9CD85C2BAE93}"/>
                </a:ext>
              </a:extLst>
            </p:cNvPr>
            <p:cNvSpPr/>
            <p:nvPr/>
          </p:nvSpPr>
          <p:spPr bwMode="auto">
            <a:xfrm>
              <a:off x="6750050" y="5199063"/>
              <a:ext cx="2184400" cy="504754"/>
            </a:xfrm>
            <a:prstGeom prst="rect">
              <a:avLst/>
            </a:prstGeom>
            <a:gradFill flip="none" rotWithShape="1">
              <a:gsLst>
                <a:gs pos="0">
                  <a:schemeClr val="bg1">
                    <a:lumMod val="85000"/>
                  </a:schemeClr>
                </a:gs>
                <a:gs pos="61000">
                  <a:schemeClr val="bg1">
                    <a:lumMod val="95000"/>
                  </a:schemeClr>
                </a:gs>
                <a:gs pos="100000">
                  <a:schemeClr val="bg1"/>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01752" rIns="45720">
              <a:spAutoFit/>
            </a:bodyPr>
            <a:lstStyle/>
            <a:p>
              <a:pPr eaLnBrk="0" hangingPunct="0">
                <a:tabLst>
                  <a:tab pos="-57150" algn="l"/>
                </a:tabLst>
                <a:defRPr/>
              </a:pPr>
              <a:r>
                <a:rPr lang="en-US" sz="1000" baseline="30000" dirty="0">
                  <a:solidFill>
                    <a:schemeClr val="bg1">
                      <a:lumMod val="50000"/>
                    </a:schemeClr>
                  </a:solidFill>
                  <a:latin typeface="Arial" pitchFamily="34" charset="0"/>
                  <a:ea typeface="Times New Roman" pitchFamily="18" charset="0"/>
                  <a:cs typeface="Arial" pitchFamily="34" charset="0"/>
                </a:rPr>
                <a:t>1 </a:t>
              </a:r>
              <a:r>
                <a:rPr lang="en-US" sz="1000" dirty="0">
                  <a:solidFill>
                    <a:schemeClr val="bg1">
                      <a:lumMod val="50000"/>
                    </a:schemeClr>
                  </a:solidFill>
                  <a:latin typeface="Arial" pitchFamily="34" charset="0"/>
                  <a:ea typeface="Times New Roman" pitchFamily="18" charset="0"/>
                  <a:cs typeface="Arial" pitchFamily="34" charset="0"/>
                </a:rPr>
                <a:t>Same shape on both sides. </a:t>
              </a:r>
            </a:p>
          </p:txBody>
        </p:sp>
        <p:sp>
          <p:nvSpPr>
            <p:cNvPr id="244" name="Rectangle 243">
              <a:extLst>
                <a:ext uri="{FF2B5EF4-FFF2-40B4-BE49-F238E27FC236}">
                  <a16:creationId xmlns:a16="http://schemas.microsoft.com/office/drawing/2014/main" id="{D996B79F-4EBD-4C02-97BA-E9EA482EF5B5}"/>
                </a:ext>
              </a:extLst>
            </p:cNvPr>
            <p:cNvSpPr/>
            <p:nvPr/>
          </p:nvSpPr>
          <p:spPr bwMode="auto">
            <a:xfrm>
              <a:off x="6756400" y="5199063"/>
              <a:ext cx="2184400" cy="231742"/>
            </a:xfrm>
            <a:prstGeom prst="rect">
              <a:avLst/>
            </a:prstGeom>
            <a:solidFill>
              <a:schemeClr val="bg1">
                <a:lumMod val="50000"/>
              </a:schemeClr>
            </a:solidFill>
            <a:ln w="3175">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rPr>
                <a:t>Vocabulary</a:t>
              </a:r>
            </a:p>
          </p:txBody>
        </p:sp>
      </p:grpSp>
      <p:grpSp>
        <p:nvGrpSpPr>
          <p:cNvPr id="26" name="Group 25">
            <a:extLst>
              <a:ext uri="{FF2B5EF4-FFF2-40B4-BE49-F238E27FC236}">
                <a16:creationId xmlns:a16="http://schemas.microsoft.com/office/drawing/2014/main" id="{4526B135-9CA8-412D-B7C3-AF14DA995BDD}"/>
              </a:ext>
            </a:extLst>
          </p:cNvPr>
          <p:cNvGrpSpPr/>
          <p:nvPr/>
        </p:nvGrpSpPr>
        <p:grpSpPr>
          <a:xfrm>
            <a:off x="169863" y="4887477"/>
            <a:ext cx="3749852" cy="1185145"/>
            <a:chOff x="169863" y="5034246"/>
            <a:chExt cx="3749852" cy="1185145"/>
          </a:xfrm>
        </p:grpSpPr>
        <p:grpSp>
          <p:nvGrpSpPr>
            <p:cNvPr id="247" name="Group 9">
              <a:extLst>
                <a:ext uri="{FF2B5EF4-FFF2-40B4-BE49-F238E27FC236}">
                  <a16:creationId xmlns:a16="http://schemas.microsoft.com/office/drawing/2014/main" id="{AB6E3401-9557-4675-B8FD-68F7B807F2BE}"/>
                </a:ext>
              </a:extLst>
            </p:cNvPr>
            <p:cNvGrpSpPr>
              <a:grpSpLocks/>
            </p:cNvGrpSpPr>
            <p:nvPr/>
          </p:nvGrpSpPr>
          <p:grpSpPr bwMode="auto">
            <a:xfrm>
              <a:off x="169863" y="5034246"/>
              <a:ext cx="3749852" cy="1185145"/>
              <a:chOff x="236" y="2364"/>
              <a:chExt cx="2633" cy="743"/>
            </a:xfrm>
          </p:grpSpPr>
          <mc:AlternateContent xmlns:mc="http://schemas.openxmlformats.org/markup-compatibility/2006" xmlns:a14="http://schemas.microsoft.com/office/drawing/2010/main">
            <mc:Choice Requires="a14">
              <p:sp>
                <p:nvSpPr>
                  <p:cNvPr id="249" name="Text Box 10">
                    <a:extLst>
                      <a:ext uri="{FF2B5EF4-FFF2-40B4-BE49-F238E27FC236}">
                        <a16:creationId xmlns:a16="http://schemas.microsoft.com/office/drawing/2014/main" id="{6A8DFA1E-40E7-4D80-AF85-7F2174EB16A9}"/>
                      </a:ext>
                    </a:extLst>
                  </p:cNvPr>
                  <p:cNvSpPr txBox="1">
                    <a:spLocks noChangeArrowheads="1"/>
                  </p:cNvSpPr>
                  <p:nvPr/>
                </p:nvSpPr>
                <p:spPr bwMode="auto">
                  <a:xfrm>
                    <a:off x="240" y="2547"/>
                    <a:ext cx="2629" cy="560"/>
                  </a:xfrm>
                  <a:prstGeom prst="rect">
                    <a:avLst/>
                  </a:prstGeom>
                  <a:noFill/>
                  <a:ln w="19050">
                    <a:solidFill>
                      <a:srgbClr val="993366"/>
                    </a:solidFill>
                    <a:miter lim="800000"/>
                    <a:headEnd/>
                    <a:tailEnd/>
                  </a:ln>
                  <a:extLst>
                    <a:ext uri="{909E8E84-426E-40DD-AFC4-6F175D3DCCD1}">
                      <a14:hiddenFill>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1300" dirty="0">
                        <a:latin typeface="Ink Free" panose="03080402000500000000" pitchFamily="66" charset="0"/>
                      </a:rPr>
                      <a:t>When the </a:t>
                    </a:r>
                    <a:r>
                      <a:rPr lang="en-US" altLang="en-US" sz="1300" b="1" i="1" dirty="0">
                        <a:latin typeface="Ink Free" panose="03080402000500000000" pitchFamily="66" charset="0"/>
                      </a:rPr>
                      <a:t>quadratic parent function </a:t>
                    </a:r>
                    <a:r>
                      <a:rPr lang="en-US" altLang="en-US" sz="1300" i="1" dirty="0">
                        <a:latin typeface="Ink Free" panose="03080402000500000000" pitchFamily="66" charset="0"/>
                      </a:rPr>
                      <a:t>f</a:t>
                    </a:r>
                    <a:r>
                      <a:rPr lang="en-US" altLang="en-US" sz="1300" dirty="0">
                        <a:latin typeface="Ink Free" panose="03080402000500000000" pitchFamily="66" charset="0"/>
                      </a:rPr>
                      <a:t>(</a:t>
                    </a:r>
                    <a:r>
                      <a:rPr lang="en-US" altLang="en-US" sz="1300" i="1" dirty="0">
                        <a:latin typeface="Ink Free" panose="03080402000500000000" pitchFamily="66" charset="0"/>
                      </a:rPr>
                      <a:t>x</a:t>
                    </a:r>
                    <a:r>
                      <a:rPr lang="en-US" altLang="en-US" sz="1300" dirty="0">
                        <a:latin typeface="Ink Free" panose="03080402000500000000" pitchFamily="66" charset="0"/>
                      </a:rPr>
                      <a:t>) = </a:t>
                    </a:r>
                    <a14:m>
                      <m:oMath xmlns:m="http://schemas.openxmlformats.org/officeDocument/2006/math">
                        <m:sSup>
                          <m:sSupPr>
                            <m:ctrlPr>
                              <a:rPr lang="en-US" altLang="en-US" sz="1300" i="1" smtClean="0">
                                <a:latin typeface="Cambria Math" panose="02040503050406030204" pitchFamily="18" charset="0"/>
                              </a:rPr>
                            </m:ctrlPr>
                          </m:sSupPr>
                          <m:e>
                            <m:r>
                              <a:rPr lang="en-US" altLang="en-US" sz="1300" b="0" i="1" smtClean="0">
                                <a:latin typeface="Cambria Math" panose="02040503050406030204" pitchFamily="18" charset="0"/>
                              </a:rPr>
                              <m:t>𝑥</m:t>
                            </m:r>
                          </m:e>
                          <m:sup>
                            <m:r>
                              <a:rPr lang="en-US" altLang="en-US" sz="1300" b="0" i="1" smtClean="0">
                                <a:latin typeface="Cambria Math" panose="02040503050406030204" pitchFamily="18" charset="0"/>
                              </a:rPr>
                              <m:t>2</m:t>
                            </m:r>
                          </m:sup>
                        </m:sSup>
                      </m:oMath>
                    </a14:m>
                    <a:r>
                      <a:rPr lang="en-US" altLang="en-US" sz="1300" i="1" dirty="0">
                        <a:latin typeface="Ink Free" panose="03080402000500000000" pitchFamily="66" charset="0"/>
                      </a:rPr>
                      <a:t>  </a:t>
                    </a:r>
                  </a:p>
                  <a:p>
                    <a:pPr>
                      <a:spcBef>
                        <a:spcPct val="50000"/>
                      </a:spcBef>
                    </a:pPr>
                    <a:r>
                      <a:rPr lang="en-US" altLang="en-US" sz="1300" dirty="0">
                        <a:latin typeface="Ink Free" panose="03080402000500000000" pitchFamily="66" charset="0"/>
                      </a:rPr>
                      <a:t>is written in </a:t>
                    </a:r>
                    <a:r>
                      <a:rPr lang="en-US" altLang="en-US" sz="1300" dirty="0">
                        <a:effectLst>
                          <a:outerShdw blurRad="38100" dist="38100" dir="2700000" algn="tl">
                            <a:srgbClr val="000000">
                              <a:alpha val="43137"/>
                            </a:srgbClr>
                          </a:outerShdw>
                        </a:effectLst>
                        <a:latin typeface="Ink Free" panose="03080402000500000000" pitchFamily="66" charset="0"/>
                      </a:rPr>
                      <a:t>vertex form</a:t>
                    </a:r>
                    <a:r>
                      <a:rPr lang="en-US" altLang="en-US" sz="1300" dirty="0">
                        <a:latin typeface="Ink Free" panose="03080402000500000000" pitchFamily="66" charset="0"/>
                      </a:rPr>
                      <a:t>, </a:t>
                    </a:r>
                    <a:r>
                      <a:rPr lang="en-US" altLang="en-US" sz="1300" b="1" i="1" dirty="0">
                        <a:latin typeface="Ink Free" panose="03080402000500000000" pitchFamily="66" charset="0"/>
                      </a:rPr>
                      <a:t>y </a:t>
                    </a:r>
                    <a:r>
                      <a:rPr lang="en-US" altLang="en-US" sz="1300" b="1" dirty="0">
                        <a:latin typeface="Ink Free" panose="03080402000500000000" pitchFamily="66" charset="0"/>
                      </a:rPr>
                      <a:t>= </a:t>
                    </a:r>
                    <a:r>
                      <a:rPr lang="en-US" altLang="en-US" sz="1300" b="1" i="1" dirty="0">
                        <a:solidFill>
                          <a:srgbClr val="FF0000"/>
                        </a:solidFill>
                        <a:latin typeface="Ink Free" panose="03080402000500000000" pitchFamily="66" charset="0"/>
                      </a:rPr>
                      <a:t>a</a:t>
                    </a:r>
                    <a:r>
                      <a:rPr lang="en-US" altLang="en-US" sz="1300" b="1" dirty="0">
                        <a:latin typeface="Ink Free" panose="03080402000500000000" pitchFamily="66" charset="0"/>
                      </a:rPr>
                      <a:t>(</a:t>
                    </a:r>
                    <a:r>
                      <a:rPr lang="en-US" altLang="en-US" sz="1300" b="1" i="1" dirty="0">
                        <a:latin typeface="Ink Free" panose="03080402000500000000" pitchFamily="66" charset="0"/>
                      </a:rPr>
                      <a:t>x </a:t>
                    </a:r>
                    <a:r>
                      <a:rPr lang="en-US" altLang="en-US" sz="1300" b="1" dirty="0">
                        <a:latin typeface="Ink Free" panose="03080402000500000000" pitchFamily="66" charset="0"/>
                      </a:rPr>
                      <a:t>– </a:t>
                    </a:r>
                    <a:r>
                      <a:rPr lang="en-US" altLang="en-US" sz="1300" b="1" i="1" dirty="0">
                        <a:solidFill>
                          <a:schemeClr val="accent2"/>
                        </a:solidFill>
                        <a:latin typeface="Ink Free" panose="03080402000500000000" pitchFamily="66" charset="0"/>
                      </a:rPr>
                      <a:t>h</a:t>
                    </a:r>
                    <a:r>
                      <a:rPr lang="en-US" altLang="en-US" sz="1300" b="1" dirty="0">
                        <a:latin typeface="Ink Free" panose="03080402000500000000" pitchFamily="66" charset="0"/>
                      </a:rPr>
                      <a:t>) + </a:t>
                    </a:r>
                    <a:r>
                      <a:rPr lang="en-US" altLang="en-US" sz="1300" b="1" i="1" dirty="0">
                        <a:solidFill>
                          <a:srgbClr val="339933"/>
                        </a:solidFill>
                        <a:latin typeface="Ink Free" panose="03080402000500000000" pitchFamily="66" charset="0"/>
                      </a:rPr>
                      <a:t>k</a:t>
                    </a:r>
                    <a:r>
                      <a:rPr lang="en-US" altLang="en-US" sz="1300" b="1" dirty="0">
                        <a:latin typeface="Ink Free" panose="03080402000500000000" pitchFamily="66" charset="0"/>
                      </a:rPr>
                      <a:t>, </a:t>
                    </a:r>
                  </a:p>
                  <a:p>
                    <a:pPr>
                      <a:spcBef>
                        <a:spcPct val="50000"/>
                      </a:spcBef>
                    </a:pPr>
                    <a:r>
                      <a:rPr lang="en-US" altLang="en-US" sz="1300" i="1" dirty="0">
                        <a:solidFill>
                          <a:srgbClr val="FF0000"/>
                        </a:solidFill>
                        <a:latin typeface="Ink Free" panose="03080402000500000000" pitchFamily="66" charset="0"/>
                      </a:rPr>
                      <a:t>                           </a:t>
                    </a:r>
                    <a:r>
                      <a:rPr lang="en-US" altLang="en-US" sz="1300" b="1" i="1" dirty="0">
                        <a:solidFill>
                          <a:srgbClr val="FF0000"/>
                        </a:solidFill>
                        <a:latin typeface="Ink Free" panose="03080402000500000000" pitchFamily="66" charset="0"/>
                      </a:rPr>
                      <a:t>a </a:t>
                    </a:r>
                    <a:r>
                      <a:rPr lang="en-US" altLang="en-US" sz="1300" b="1" dirty="0">
                        <a:solidFill>
                          <a:srgbClr val="FF0000"/>
                        </a:solidFill>
                        <a:latin typeface="Ink Free" panose="03080402000500000000" pitchFamily="66" charset="0"/>
                      </a:rPr>
                      <a:t>= 1</a:t>
                    </a:r>
                    <a:r>
                      <a:rPr lang="en-US" altLang="en-US" sz="1300" b="1" dirty="0">
                        <a:latin typeface="Ink Free" panose="03080402000500000000" pitchFamily="66" charset="0"/>
                      </a:rPr>
                      <a:t>, </a:t>
                    </a:r>
                    <a:r>
                      <a:rPr lang="en-US" altLang="en-US" sz="1300" b="1" i="1" dirty="0">
                        <a:solidFill>
                          <a:srgbClr val="3333FF"/>
                        </a:solidFill>
                        <a:latin typeface="Ink Free" panose="03080402000500000000" pitchFamily="66" charset="0"/>
                      </a:rPr>
                      <a:t>h </a:t>
                    </a:r>
                    <a:r>
                      <a:rPr lang="en-US" altLang="en-US" sz="1300" b="1" dirty="0">
                        <a:solidFill>
                          <a:srgbClr val="3333FF"/>
                        </a:solidFill>
                        <a:latin typeface="Ink Free" panose="03080402000500000000" pitchFamily="66" charset="0"/>
                      </a:rPr>
                      <a:t>= 0</a:t>
                    </a:r>
                    <a:r>
                      <a:rPr lang="en-US" altLang="en-US" sz="1300" b="1" dirty="0">
                        <a:latin typeface="Ink Free" panose="03080402000500000000" pitchFamily="66" charset="0"/>
                      </a:rPr>
                      <a:t>, and </a:t>
                    </a:r>
                    <a:r>
                      <a:rPr lang="en-US" altLang="en-US" sz="1300" b="1" i="1" dirty="0">
                        <a:solidFill>
                          <a:srgbClr val="008000"/>
                        </a:solidFill>
                        <a:latin typeface="Ink Free" panose="03080402000500000000" pitchFamily="66" charset="0"/>
                      </a:rPr>
                      <a:t>k </a:t>
                    </a:r>
                    <a:r>
                      <a:rPr lang="en-US" altLang="en-US" sz="1300" b="1" dirty="0">
                        <a:solidFill>
                          <a:srgbClr val="008000"/>
                        </a:solidFill>
                        <a:latin typeface="Ink Free" panose="03080402000500000000" pitchFamily="66" charset="0"/>
                      </a:rPr>
                      <a:t>= 0.</a:t>
                    </a:r>
                  </a:p>
                </p:txBody>
              </p:sp>
            </mc:Choice>
            <mc:Fallback xmlns="">
              <p:sp>
                <p:nvSpPr>
                  <p:cNvPr id="249" name="Text Box 10">
                    <a:extLst>
                      <a:ext uri="{FF2B5EF4-FFF2-40B4-BE49-F238E27FC236}">
                        <a16:creationId xmlns:a16="http://schemas.microsoft.com/office/drawing/2014/main" id="{6A8DFA1E-40E7-4D80-AF85-7F2174EB16A9}"/>
                      </a:ext>
                    </a:extLst>
                  </p:cNvPr>
                  <p:cNvSpPr txBox="1">
                    <a:spLocks noRot="1" noChangeAspect="1" noMove="1" noResize="1" noEditPoints="1" noAdjustHandles="1" noChangeArrowheads="1" noChangeShapeType="1" noTextEdit="1"/>
                  </p:cNvSpPr>
                  <p:nvPr/>
                </p:nvSpPr>
                <p:spPr bwMode="auto">
                  <a:xfrm>
                    <a:off x="240" y="2547"/>
                    <a:ext cx="2629" cy="560"/>
                  </a:xfrm>
                  <a:prstGeom prst="rect">
                    <a:avLst/>
                  </a:prstGeom>
                  <a:blipFill>
                    <a:blip r:embed="rId11"/>
                    <a:stretch>
                      <a:fillRect l="-162" b="-3356"/>
                    </a:stretch>
                  </a:blipFill>
                  <a:ln w="19050">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250" name="Text Box 11">
                <a:extLst>
                  <a:ext uri="{FF2B5EF4-FFF2-40B4-BE49-F238E27FC236}">
                    <a16:creationId xmlns:a16="http://schemas.microsoft.com/office/drawing/2014/main" id="{C48C11D1-5817-47EE-B379-B19B7169AE57}"/>
                  </a:ext>
                </a:extLst>
              </p:cNvPr>
              <p:cNvSpPr txBox="1">
                <a:spLocks noChangeArrowheads="1"/>
              </p:cNvSpPr>
              <p:nvPr/>
            </p:nvSpPr>
            <p:spPr bwMode="auto">
              <a:xfrm>
                <a:off x="236" y="2364"/>
                <a:ext cx="1728" cy="183"/>
              </a:xfrm>
              <a:prstGeom prst="rect">
                <a:avLst/>
              </a:prstGeom>
              <a:solidFill>
                <a:srgbClr val="80008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1300" b="1" dirty="0">
                    <a:solidFill>
                      <a:schemeClr val="bg1"/>
                    </a:solidFill>
                    <a:latin typeface="Verdana" panose="020B0604030504040204" pitchFamily="34" charset="0"/>
                  </a:rPr>
                  <a:t>Helpful Hint</a:t>
                </a:r>
                <a:endParaRPr lang="en-US" altLang="en-US" sz="1300" b="1" dirty="0">
                  <a:latin typeface="Verdana" panose="020B0604030504040204" pitchFamily="34" charset="0"/>
                </a:endParaRPr>
              </a:p>
            </p:txBody>
          </p:sp>
        </p:grpSp>
        <p:sp>
          <p:nvSpPr>
            <p:cNvPr id="248" name="Rectangle 1">
              <a:extLst>
                <a:ext uri="{FF2B5EF4-FFF2-40B4-BE49-F238E27FC236}">
                  <a16:creationId xmlns:a16="http://schemas.microsoft.com/office/drawing/2014/main" id="{E83DD284-7D11-4A43-989B-048763843CA4}"/>
                </a:ext>
              </a:extLst>
            </p:cNvPr>
            <p:cNvSpPr>
              <a:spLocks noChangeArrowheads="1"/>
            </p:cNvSpPr>
            <p:nvPr/>
          </p:nvSpPr>
          <p:spPr bwMode="auto">
            <a:xfrm>
              <a:off x="2777047" y="5527238"/>
              <a:ext cx="2514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000" dirty="0">
                  <a:latin typeface="Verdana" panose="020B0604030504040204" pitchFamily="34" charset="0"/>
                </a:rPr>
                <a:t>2</a:t>
              </a:r>
              <a:endParaRPr lang="en-US" altLang="en-US" sz="1000" dirty="0"/>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7"/>
                                        </p:tgtEl>
                                        <p:attrNameLst>
                                          <p:attrName>style.visibility</p:attrName>
                                        </p:attrNameLst>
                                      </p:cBhvr>
                                      <p:to>
                                        <p:strVal val="visible"/>
                                      </p:to>
                                    </p:set>
                                    <p:animEffect transition="in" filter="fade">
                                      <p:cBhvr>
                                        <p:cTn id="12" dur="500"/>
                                        <p:tgtEl>
                                          <p:spTgt spid="2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8"/>
                                        </p:tgtEl>
                                        <p:attrNameLst>
                                          <p:attrName>style.visibility</p:attrName>
                                        </p:attrNameLst>
                                      </p:cBhvr>
                                      <p:to>
                                        <p:strVal val="visible"/>
                                      </p:to>
                                    </p:set>
                                    <p:animEffect transition="in" filter="fade">
                                      <p:cBhvr>
                                        <p:cTn id="22" dur="500"/>
                                        <p:tgtEl>
                                          <p:spTgt spid="2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1"/>
                                        </p:tgtEl>
                                        <p:attrNameLst>
                                          <p:attrName>style.visibility</p:attrName>
                                        </p:attrNameLst>
                                      </p:cBhvr>
                                      <p:to>
                                        <p:strVal val="visible"/>
                                      </p:to>
                                    </p:set>
                                    <p:animEffect transition="in" filter="fade">
                                      <p:cBhvr>
                                        <p:cTn id="27" dur="500"/>
                                        <p:tgtEl>
                                          <p:spTgt spid="2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4"/>
                                        </p:tgtEl>
                                        <p:attrNameLst>
                                          <p:attrName>style.visibility</p:attrName>
                                        </p:attrNameLst>
                                      </p:cBhvr>
                                      <p:to>
                                        <p:strVal val="visible"/>
                                      </p:to>
                                    </p:set>
                                    <p:animEffect transition="in" filter="fade">
                                      <p:cBhvr>
                                        <p:cTn id="37" dur="500"/>
                                        <p:tgtEl>
                                          <p:spTgt spid="2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9"/>
                                        </p:tgtEl>
                                        <p:attrNameLst>
                                          <p:attrName>style.visibility</p:attrName>
                                        </p:attrNameLst>
                                      </p:cBhvr>
                                      <p:to>
                                        <p:strVal val="visible"/>
                                      </p:to>
                                    </p:set>
                                    <p:animEffect transition="in" filter="fade">
                                      <p:cBhvr>
                                        <p:cTn id="52" dur="500"/>
                                        <p:tgtEl>
                                          <p:spTgt spid="23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0"/>
                                        </p:tgtEl>
                                        <p:attrNameLst>
                                          <p:attrName>style.visibility</p:attrName>
                                        </p:attrNameLst>
                                      </p:cBhvr>
                                      <p:to>
                                        <p:strVal val="visible"/>
                                      </p:to>
                                    </p:set>
                                    <p:animEffect transition="in" filter="fade">
                                      <p:cBhvr>
                                        <p:cTn id="57" dur="500"/>
                                        <p:tgtEl>
                                          <p:spTgt spid="24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41"/>
                                        </p:tgtEl>
                                        <p:attrNameLst>
                                          <p:attrName>style.visibility</p:attrName>
                                        </p:attrNameLst>
                                      </p:cBhvr>
                                      <p:to>
                                        <p:strVal val="visible"/>
                                      </p:to>
                                    </p:set>
                                    <p:animEffect transition="in" filter="fade">
                                      <p:cBhvr>
                                        <p:cTn id="62"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P spid="2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D02F0C-2A35-4071-815D-E706CCB3AFB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23001" y="1456664"/>
            <a:ext cx="6953250" cy="2990850"/>
          </a:xfrm>
          <a:prstGeom prst="rect">
            <a:avLst/>
          </a:prstGeom>
        </p:spPr>
      </p:pic>
      <p:grpSp>
        <p:nvGrpSpPr>
          <p:cNvPr id="1027" name="Group 65"/>
          <p:cNvGrpSpPr>
            <a:grpSpLocks/>
          </p:cNvGrpSpPr>
          <p:nvPr/>
        </p:nvGrpSpPr>
        <p:grpSpPr bwMode="auto">
          <a:xfrm>
            <a:off x="169863" y="1377950"/>
            <a:ext cx="8686800" cy="39688"/>
            <a:chOff x="312862" y="969963"/>
            <a:chExt cx="8471606" cy="39687"/>
          </a:xfrm>
        </p:grpSpPr>
        <p:cxnSp>
          <p:nvCxnSpPr>
            <p:cNvPr id="194" name="Straight Connector 193"/>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a:off x="93663" y="111125"/>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sp>
        <p:nvSpPr>
          <p:cNvPr id="55" name="Rectangle 130"/>
          <p:cNvSpPr/>
          <p:nvPr/>
        </p:nvSpPr>
        <p:spPr>
          <a:xfrm>
            <a:off x="0" y="-1588"/>
            <a:ext cx="2214563" cy="247651"/>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Concept Development</a:t>
            </a:r>
          </a:p>
        </p:txBody>
      </p:sp>
      <p:grpSp>
        <p:nvGrpSpPr>
          <p:cNvPr id="24" name="Group 23">
            <a:extLst>
              <a:ext uri="{FF2B5EF4-FFF2-40B4-BE49-F238E27FC236}">
                <a16:creationId xmlns:a16="http://schemas.microsoft.com/office/drawing/2014/main" id="{836D4D21-0F87-4759-BF8B-6955994A6C14}"/>
              </a:ext>
            </a:extLst>
          </p:cNvPr>
          <p:cNvGrpSpPr/>
          <p:nvPr/>
        </p:nvGrpSpPr>
        <p:grpSpPr>
          <a:xfrm>
            <a:off x="6442075" y="50058"/>
            <a:ext cx="3071680" cy="1302171"/>
            <a:chOff x="6442075" y="50058"/>
            <a:chExt cx="3071680" cy="1302171"/>
          </a:xfrm>
        </p:grpSpPr>
        <p:grpSp>
          <p:nvGrpSpPr>
            <p:cNvPr id="1034" name="Group 34"/>
            <p:cNvGrpSpPr>
              <a:grpSpLocks/>
            </p:cNvGrpSpPr>
            <p:nvPr/>
          </p:nvGrpSpPr>
          <p:grpSpPr bwMode="auto">
            <a:xfrm>
              <a:off x="7145339" y="50058"/>
              <a:ext cx="1789112" cy="1302171"/>
              <a:chOff x="6870701" y="46754"/>
              <a:chExt cx="1831293" cy="1024426"/>
            </a:xfrm>
          </p:grpSpPr>
          <p:grpSp>
            <p:nvGrpSpPr>
              <p:cNvPr id="1222" name="Group 10"/>
              <p:cNvGrpSpPr>
                <a:grpSpLocks/>
              </p:cNvGrpSpPr>
              <p:nvPr/>
            </p:nvGrpSpPr>
            <p:grpSpPr bwMode="auto">
              <a:xfrm>
                <a:off x="6870701" y="119063"/>
                <a:ext cx="1831293" cy="952117"/>
                <a:chOff x="4608031" y="916236"/>
                <a:chExt cx="4491350" cy="3459030"/>
              </a:xfrm>
            </p:grpSpPr>
            <p:sp>
              <p:nvSpPr>
                <p:cNvPr id="46" name="Rectangle 3"/>
                <p:cNvSpPr/>
                <p:nvPr/>
              </p:nvSpPr>
              <p:spPr>
                <a:xfrm>
                  <a:off x="4608031" y="999995"/>
                  <a:ext cx="4491350" cy="3375271"/>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486448" y="1112337"/>
                        <a:pt x="3661812" y="2237200"/>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7" name="Rectangle 21"/>
                <p:cNvSpPr/>
                <p:nvPr/>
              </p:nvSpPr>
              <p:spPr>
                <a:xfrm>
                  <a:off x="4608031" y="916083"/>
                  <a:ext cx="3993176" cy="2894183"/>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sp>
            <p:nvSpPr>
              <p:cNvPr id="42" name="Tape"/>
              <p:cNvSpPr/>
              <p:nvPr/>
            </p:nvSpPr>
            <p:spPr bwMode="auto">
              <a:xfrm rot="5400000">
                <a:off x="7523098" y="-152402"/>
                <a:ext cx="134889" cy="533201"/>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5">
                  <a:alphaModFix amt="55000"/>
                </a:blip>
                <a:srcRect/>
                <a:stretch>
                  <a:fillRect/>
                </a:stretch>
              </a:bli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4" name="Rectangle 42"/>
              <p:cNvSpPr>
                <a:spLocks noChangeArrowheads="1"/>
              </p:cNvSpPr>
              <p:nvPr/>
            </p:nvSpPr>
            <p:spPr bwMode="auto">
              <a:xfrm>
                <a:off x="6923069" y="133302"/>
                <a:ext cx="1555171" cy="2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1200" b="1" u="sng" dirty="0"/>
                  <a:t>Quadratic Functions</a:t>
                </a:r>
              </a:p>
            </p:txBody>
          </p:sp>
        </p:grpSp>
        <p:sp>
          <p:nvSpPr>
            <p:cNvPr id="1035" name="Text Box 911"/>
            <p:cNvSpPr txBox="1">
              <a:spLocks noChangeArrowheads="1"/>
            </p:cNvSpPr>
            <p:nvPr/>
          </p:nvSpPr>
          <p:spPr bwMode="auto">
            <a:xfrm>
              <a:off x="6468996" y="347375"/>
              <a:ext cx="30178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1600" i="1" dirty="0">
                  <a:latin typeface="Times New Roman" panose="02020603050405020304" pitchFamily="18" charset="0"/>
                </a:rPr>
                <a:t>y</a:t>
              </a:r>
              <a:r>
                <a:rPr lang="en-US" altLang="en-US" sz="1600" dirty="0">
                  <a:latin typeface="Arial" panose="020B0604020202020204" pitchFamily="34" charset="0"/>
                </a:rPr>
                <a:t> = </a:t>
              </a:r>
              <a:r>
                <a:rPr lang="en-US" altLang="en-US" sz="1600" i="1" dirty="0">
                  <a:latin typeface="Times New Roman" panose="02020603050405020304" pitchFamily="18" charset="0"/>
                </a:rPr>
                <a:t>x</a:t>
              </a:r>
              <a:r>
                <a:rPr lang="en-US" altLang="en-US" sz="1600" baseline="30000" dirty="0">
                  <a:latin typeface="Arial" panose="020B0604020202020204" pitchFamily="34" charset="0"/>
                </a:rPr>
                <a:t>2</a:t>
              </a:r>
              <a:r>
                <a:rPr lang="en-US" altLang="en-US" sz="1600" dirty="0">
                  <a:latin typeface="Arial" panose="020B0604020202020204" pitchFamily="34" charset="0"/>
                </a:rPr>
                <a:t> + 5</a:t>
              </a:r>
              <a:r>
                <a:rPr lang="en-US" altLang="en-US" sz="1600" i="1" dirty="0">
                  <a:latin typeface="Times New Roman" panose="02020603050405020304" pitchFamily="18" charset="0"/>
                </a:rPr>
                <a:t>x</a:t>
              </a:r>
              <a:r>
                <a:rPr lang="en-US" altLang="en-US" sz="1600" dirty="0">
                  <a:latin typeface="Arial" panose="020B0604020202020204" pitchFamily="34" charset="0"/>
                </a:rPr>
                <a:t> + 7 </a:t>
              </a:r>
            </a:p>
          </p:txBody>
        </p:sp>
        <p:sp>
          <p:nvSpPr>
            <p:cNvPr id="1036" name="Text Box 913"/>
            <p:cNvSpPr txBox="1">
              <a:spLocks noChangeArrowheads="1"/>
            </p:cNvSpPr>
            <p:nvPr/>
          </p:nvSpPr>
          <p:spPr bwMode="auto">
            <a:xfrm>
              <a:off x="6495917" y="787408"/>
              <a:ext cx="30178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1600" i="1" dirty="0">
                  <a:latin typeface="Times New Roman" panose="02020603050405020304" pitchFamily="18" charset="0"/>
                </a:rPr>
                <a:t>y</a:t>
              </a:r>
              <a:r>
                <a:rPr lang="en-US" altLang="en-US" sz="1600" dirty="0">
                  <a:latin typeface="Arial" panose="020B0604020202020204" pitchFamily="34" charset="0"/>
                </a:rPr>
                <a:t> = 4</a:t>
              </a:r>
              <a:r>
                <a:rPr lang="en-US" altLang="en-US" sz="1600" i="1" dirty="0">
                  <a:latin typeface="Times New Roman" panose="02020603050405020304" pitchFamily="18" charset="0"/>
                </a:rPr>
                <a:t>x</a:t>
              </a:r>
              <a:r>
                <a:rPr lang="en-US" altLang="en-US" sz="1600" baseline="30000" dirty="0">
                  <a:latin typeface="Arial" panose="020B0604020202020204" pitchFamily="34" charset="0"/>
                </a:rPr>
                <a:t>2</a:t>
              </a:r>
              <a:endParaRPr lang="en-US" altLang="en-US" sz="1600" dirty="0">
                <a:latin typeface="Arial" panose="020B0604020202020204" pitchFamily="34" charset="0"/>
              </a:endParaRPr>
            </a:p>
          </p:txBody>
        </p:sp>
        <p:sp>
          <p:nvSpPr>
            <p:cNvPr id="1037" name="Text Box 912"/>
            <p:cNvSpPr txBox="1">
              <a:spLocks noChangeArrowheads="1"/>
            </p:cNvSpPr>
            <p:nvPr/>
          </p:nvSpPr>
          <p:spPr bwMode="auto">
            <a:xfrm>
              <a:off x="6442075" y="571740"/>
              <a:ext cx="30178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1600" i="1" dirty="0">
                  <a:latin typeface="Times New Roman" panose="02020603050405020304" pitchFamily="18" charset="0"/>
                </a:rPr>
                <a:t>y</a:t>
              </a:r>
              <a:r>
                <a:rPr lang="en-US" altLang="en-US" sz="1600" dirty="0">
                  <a:latin typeface="Arial" panose="020B0604020202020204" pitchFamily="34" charset="0"/>
                </a:rPr>
                <a:t> = 3</a:t>
              </a:r>
              <a:r>
                <a:rPr lang="en-US" altLang="en-US" sz="1600" i="1" dirty="0">
                  <a:latin typeface="Times New Roman" panose="02020603050405020304" pitchFamily="18" charset="0"/>
                </a:rPr>
                <a:t>x</a:t>
              </a:r>
              <a:r>
                <a:rPr lang="en-US" altLang="en-US" sz="1600" baseline="30000" dirty="0">
                  <a:latin typeface="Arial" panose="020B0604020202020204" pitchFamily="34" charset="0"/>
                </a:rPr>
                <a:t>2</a:t>
              </a:r>
              <a:r>
                <a:rPr lang="en-US" altLang="en-US" sz="1600" dirty="0">
                  <a:latin typeface="Arial" panose="020B0604020202020204" pitchFamily="34" charset="0"/>
                </a:rPr>
                <a:t> − 7 </a:t>
              </a:r>
            </a:p>
          </p:txBody>
        </p:sp>
      </p:grpSp>
      <p:sp>
        <p:nvSpPr>
          <p:cNvPr id="226" name="Rectangle 225">
            <a:extLst>
              <a:ext uri="{FF2B5EF4-FFF2-40B4-BE49-F238E27FC236}">
                <a16:creationId xmlns:a16="http://schemas.microsoft.com/office/drawing/2014/main" id="{9E39BACB-899C-40FB-91F0-0BD425F544E7}"/>
              </a:ext>
            </a:extLst>
          </p:cNvPr>
          <p:cNvSpPr/>
          <p:nvPr/>
        </p:nvSpPr>
        <p:spPr>
          <a:xfrm>
            <a:off x="0" y="248380"/>
            <a:ext cx="6947190" cy="492443"/>
          </a:xfrm>
          <a:prstGeom prst="rect">
            <a:avLst/>
          </a:prstGeom>
        </p:spPr>
        <p:txBody>
          <a:bodyPr wrap="square">
            <a:spAutoFit/>
          </a:bodyPr>
          <a:lstStyle/>
          <a:p>
            <a:pPr eaLnBrk="1" hangingPunct="1">
              <a:defRPr/>
            </a:pPr>
            <a:r>
              <a:rPr lang="en-US" altLang="en-US" sz="1300" b="1" i="1" u="sng" dirty="0">
                <a:solidFill>
                  <a:srgbClr val="00B0F0"/>
                </a:solidFill>
                <a:effectLst>
                  <a:outerShdw blurRad="38100" dist="38100" dir="2700000" algn="tl">
                    <a:srgbClr val="000000">
                      <a:alpha val="43137"/>
                    </a:srgbClr>
                  </a:outerShdw>
                </a:effectLst>
                <a:latin typeface="Californian FB" panose="0207040306080B030204" pitchFamily="18" charset="0"/>
              </a:rPr>
              <a:t>Quadratic function:- </a:t>
            </a:r>
            <a:r>
              <a:rPr lang="en-US" sz="1300" dirty="0">
                <a:latin typeface="Californian FB" panose="0207040306080B030204" pitchFamily="18" charset="0"/>
              </a:rPr>
              <a:t>A polynomial of the </a:t>
            </a:r>
            <a:r>
              <a:rPr lang="en-US" sz="1300" i="1" dirty="0">
                <a:effectLst>
                  <a:outerShdw blurRad="38100" dist="38100" dir="2700000" algn="tl">
                    <a:srgbClr val="000000">
                      <a:alpha val="43137"/>
                    </a:srgbClr>
                  </a:outerShdw>
                </a:effectLst>
                <a:latin typeface="Californian FB" panose="0207040306080B030204" pitchFamily="18" charset="0"/>
              </a:rPr>
              <a:t>second degree</a:t>
            </a:r>
            <a:r>
              <a:rPr lang="en-US" sz="1300" dirty="0">
                <a:latin typeface="Californian FB" panose="0207040306080B030204" pitchFamily="18" charset="0"/>
              </a:rPr>
              <a:t>, when graphed it forms a </a:t>
            </a:r>
            <a:r>
              <a:rPr lang="en-US" sz="1300" b="1" i="1" dirty="0">
                <a:latin typeface="Californian FB" panose="0207040306080B030204" pitchFamily="18" charset="0"/>
              </a:rPr>
              <a:t>u-shape</a:t>
            </a:r>
            <a:r>
              <a:rPr lang="en-US" sz="1300" dirty="0">
                <a:latin typeface="Californian FB" panose="0207040306080B030204" pitchFamily="18" charset="0"/>
              </a:rPr>
              <a:t> and </a:t>
            </a:r>
          </a:p>
          <a:p>
            <a:pPr eaLnBrk="1" hangingPunct="1">
              <a:defRPr/>
            </a:pPr>
            <a:r>
              <a:rPr lang="en-US" sz="1300" dirty="0">
                <a:latin typeface="Californian FB" panose="0207040306080B030204" pitchFamily="18" charset="0"/>
              </a:rPr>
              <a:t>                                            function form </a:t>
            </a:r>
            <a:r>
              <a:rPr lang="en-US" sz="1300" b="1" i="1" dirty="0">
                <a:effectLst>
                  <a:outerShdw blurRad="38100" dist="38100" dir="2700000" algn="tl">
                    <a:srgbClr val="000000">
                      <a:alpha val="43137"/>
                    </a:srgbClr>
                  </a:outerShdw>
                </a:effectLst>
                <a:latin typeface="Californian FB" panose="0207040306080B030204" pitchFamily="18" charset="0"/>
              </a:rPr>
              <a:t>f(x) = </a:t>
            </a:r>
            <a:r>
              <a:rPr lang="en-US" sz="1300" b="1" i="1" dirty="0">
                <a:solidFill>
                  <a:srgbClr val="FF0000"/>
                </a:solidFill>
                <a:effectLst>
                  <a:outerShdw blurRad="38100" dist="38100" dir="2700000" algn="tl">
                    <a:srgbClr val="000000">
                      <a:alpha val="43137"/>
                    </a:srgbClr>
                  </a:outerShdw>
                </a:effectLst>
                <a:latin typeface="Californian FB" panose="0207040306080B030204" pitchFamily="18" charset="0"/>
              </a:rPr>
              <a:t>a</a:t>
            </a:r>
            <a:r>
              <a:rPr lang="en-US" sz="1300" b="1" i="1" dirty="0">
                <a:effectLst>
                  <a:outerShdw blurRad="38100" dist="38100" dir="2700000" algn="tl">
                    <a:srgbClr val="000000">
                      <a:alpha val="43137"/>
                    </a:srgbClr>
                  </a:outerShdw>
                </a:effectLst>
                <a:latin typeface="Californian FB" panose="0207040306080B030204" pitchFamily="18" charset="0"/>
              </a:rPr>
              <a:t>x</a:t>
            </a:r>
            <a:r>
              <a:rPr lang="en-US" sz="1300" b="1" i="1" baseline="30000" dirty="0">
                <a:effectLst>
                  <a:outerShdw blurRad="38100" dist="38100" dir="2700000" algn="tl">
                    <a:srgbClr val="000000">
                      <a:alpha val="43137"/>
                    </a:srgbClr>
                  </a:outerShdw>
                </a:effectLst>
                <a:latin typeface="Californian FB" panose="0207040306080B030204" pitchFamily="18" charset="0"/>
              </a:rPr>
              <a:t>2</a:t>
            </a:r>
            <a:r>
              <a:rPr lang="en-US" sz="1300" b="1" i="1" dirty="0">
                <a:effectLst>
                  <a:outerShdw blurRad="38100" dist="38100" dir="2700000" algn="tl">
                    <a:srgbClr val="000000">
                      <a:alpha val="43137"/>
                    </a:srgbClr>
                  </a:outerShdw>
                </a:effectLst>
                <a:latin typeface="Californian FB" panose="0207040306080B030204" pitchFamily="18" charset="0"/>
              </a:rPr>
              <a:t> + </a:t>
            </a:r>
            <a:r>
              <a:rPr lang="en-US" sz="1300" b="1" i="1" dirty="0">
                <a:solidFill>
                  <a:srgbClr val="FF0000"/>
                </a:solidFill>
                <a:effectLst>
                  <a:outerShdw blurRad="38100" dist="38100" dir="2700000" algn="tl">
                    <a:srgbClr val="000000">
                      <a:alpha val="43137"/>
                    </a:srgbClr>
                  </a:outerShdw>
                </a:effectLst>
                <a:latin typeface="Californian FB" panose="0207040306080B030204" pitchFamily="18" charset="0"/>
              </a:rPr>
              <a:t>b</a:t>
            </a:r>
            <a:r>
              <a:rPr lang="en-US" sz="1300" b="1" i="1" dirty="0">
                <a:effectLst>
                  <a:outerShdw blurRad="38100" dist="38100" dir="2700000" algn="tl">
                    <a:srgbClr val="000000">
                      <a:alpha val="43137"/>
                    </a:srgbClr>
                  </a:outerShdw>
                </a:effectLst>
                <a:latin typeface="Californian FB" panose="0207040306080B030204" pitchFamily="18" charset="0"/>
              </a:rPr>
              <a:t>x + </a:t>
            </a:r>
            <a:r>
              <a:rPr lang="en-US" sz="1300" b="1" i="1" dirty="0">
                <a:solidFill>
                  <a:srgbClr val="FF0000"/>
                </a:solidFill>
                <a:effectLst>
                  <a:outerShdw blurRad="38100" dist="38100" dir="2700000" algn="tl">
                    <a:srgbClr val="000000">
                      <a:alpha val="43137"/>
                    </a:srgbClr>
                  </a:outerShdw>
                </a:effectLst>
                <a:latin typeface="Californian FB" panose="0207040306080B030204" pitchFamily="18" charset="0"/>
              </a:rPr>
              <a:t>c</a:t>
            </a:r>
            <a:r>
              <a:rPr lang="en-US" sz="1300" b="1" i="1" dirty="0">
                <a:effectLst>
                  <a:outerShdw blurRad="38100" dist="38100" dir="2700000" algn="tl">
                    <a:srgbClr val="000000">
                      <a:alpha val="43137"/>
                    </a:srgbClr>
                  </a:outerShdw>
                </a:effectLst>
                <a:latin typeface="Californian FB" panose="0207040306080B030204" pitchFamily="18" charset="0"/>
              </a:rPr>
              <a:t> </a:t>
            </a:r>
            <a:r>
              <a:rPr lang="en-US" sz="1300" dirty="0">
                <a:latin typeface="Californian FB" panose="0207040306080B030204" pitchFamily="18" charset="0"/>
              </a:rPr>
              <a:t>where </a:t>
            </a:r>
            <a:r>
              <a:rPr lang="en-US" sz="1300" b="1" i="1" dirty="0">
                <a:solidFill>
                  <a:srgbClr val="FF0000"/>
                </a:solidFill>
                <a:latin typeface="Californian FB" panose="0207040306080B030204" pitchFamily="18" charset="0"/>
              </a:rPr>
              <a:t>a, b, </a:t>
            </a:r>
            <a:r>
              <a:rPr lang="en-US" sz="1300" dirty="0">
                <a:latin typeface="Californian FB" panose="0207040306080B030204" pitchFamily="18" charset="0"/>
              </a:rPr>
              <a:t>and </a:t>
            </a:r>
            <a:r>
              <a:rPr lang="en-US" sz="1300" b="1" i="1" dirty="0">
                <a:solidFill>
                  <a:srgbClr val="FF0000"/>
                </a:solidFill>
                <a:latin typeface="Californian FB" panose="0207040306080B030204" pitchFamily="18" charset="0"/>
              </a:rPr>
              <a:t>c</a:t>
            </a:r>
            <a:r>
              <a:rPr lang="en-US" sz="1300" dirty="0">
                <a:latin typeface="Californian FB" panose="0207040306080B030204" pitchFamily="18" charset="0"/>
              </a:rPr>
              <a:t> are numbers.</a:t>
            </a:r>
          </a:p>
        </p:txBody>
      </p:sp>
      <mc:AlternateContent xmlns:mc="http://schemas.openxmlformats.org/markup-compatibility/2006" xmlns:a14="http://schemas.microsoft.com/office/drawing/2010/main">
        <mc:Choice Requires="a14">
          <p:sp>
            <p:nvSpPr>
              <p:cNvPr id="227" name="Rectangle 226">
                <a:extLst>
                  <a:ext uri="{FF2B5EF4-FFF2-40B4-BE49-F238E27FC236}">
                    <a16:creationId xmlns:a16="http://schemas.microsoft.com/office/drawing/2014/main" id="{8084456D-7742-4ED5-8E7B-348235C469B9}"/>
                  </a:ext>
                </a:extLst>
              </p:cNvPr>
              <p:cNvSpPr/>
              <p:nvPr/>
            </p:nvSpPr>
            <p:spPr>
              <a:xfrm>
                <a:off x="0" y="644519"/>
                <a:ext cx="6675437" cy="292388"/>
              </a:xfrm>
              <a:prstGeom prst="rect">
                <a:avLst/>
              </a:prstGeom>
            </p:spPr>
            <p:txBody>
              <a:bodyPr wrap="square">
                <a:spAutoFit/>
              </a:bodyPr>
              <a:lstStyle/>
              <a:p>
                <a:pPr eaLnBrk="1" hangingPunct="1">
                  <a:defRPr/>
                </a:pPr>
                <a:r>
                  <a:rPr lang="en-US" altLang="en-US" sz="1300" b="1" i="1" u="sng" dirty="0">
                    <a:solidFill>
                      <a:srgbClr val="C00000"/>
                    </a:solidFill>
                    <a:effectLst>
                      <a:outerShdw blurRad="38100" dist="38100" dir="2700000" algn="tl">
                        <a:srgbClr val="000000">
                          <a:alpha val="43137"/>
                        </a:srgbClr>
                      </a:outerShdw>
                    </a:effectLst>
                    <a:latin typeface="Californian FB" panose="0207040306080B030204" pitchFamily="18" charset="0"/>
                  </a:rPr>
                  <a:t>Parabola:- </a:t>
                </a:r>
                <a:r>
                  <a:rPr lang="en-US" sz="1300" dirty="0">
                    <a:latin typeface="Californian FB" panose="0207040306080B030204" pitchFamily="18" charset="0"/>
                  </a:rPr>
                  <a:t>a </a:t>
                </a:r>
                <a14:m>
                  <m:oMath xmlns:m="http://schemas.openxmlformats.org/officeDocument/2006/math">
                    <m:sSub>
                      <m:sSubPr>
                        <m:ctrlPr>
                          <a:rPr lang="en-US" sz="1300" i="1" smtClean="0">
                            <a:latin typeface="Cambria Math" panose="02040503050406030204" pitchFamily="18" charset="0"/>
                          </a:rPr>
                        </m:ctrlPr>
                      </m:sSubPr>
                      <m:e>
                        <m:r>
                          <m:rPr>
                            <m:nor/>
                          </m:rPr>
                          <a:rPr lang="en-US" sz="1300" b="1" i="1" dirty="0">
                            <a:latin typeface="Californian FB" panose="0207040306080B030204" pitchFamily="18" charset="0"/>
                          </a:rPr>
                          <m:t>symmetrical</m:t>
                        </m:r>
                      </m:e>
                      <m:sub>
                        <m:r>
                          <a:rPr lang="en-US" sz="1300" b="0" i="1" smtClean="0">
                            <a:latin typeface="Cambria Math" panose="02040503050406030204" pitchFamily="18" charset="0"/>
                          </a:rPr>
                          <m:t>1</m:t>
                        </m:r>
                      </m:sub>
                    </m:sSub>
                  </m:oMath>
                </a14:m>
                <a:r>
                  <a:rPr lang="en-US" sz="1300" dirty="0">
                    <a:latin typeface="Californian FB" panose="0207040306080B030204" pitchFamily="18" charset="0"/>
                  </a:rPr>
                  <a:t> u-shape curve formed by graphing of quadratic functions. </a:t>
                </a:r>
              </a:p>
            </p:txBody>
          </p:sp>
        </mc:Choice>
        <mc:Fallback xmlns="">
          <p:sp>
            <p:nvSpPr>
              <p:cNvPr id="227" name="Rectangle 226">
                <a:extLst>
                  <a:ext uri="{FF2B5EF4-FFF2-40B4-BE49-F238E27FC236}">
                    <a16:creationId xmlns:a16="http://schemas.microsoft.com/office/drawing/2014/main" id="{8084456D-7742-4ED5-8E7B-348235C469B9}"/>
                  </a:ext>
                </a:extLst>
              </p:cNvPr>
              <p:cNvSpPr>
                <a:spLocks noRot="1" noChangeAspect="1" noMove="1" noResize="1" noEditPoints="1" noAdjustHandles="1" noChangeArrowheads="1" noChangeShapeType="1" noTextEdit="1"/>
              </p:cNvSpPr>
              <p:nvPr/>
            </p:nvSpPr>
            <p:spPr>
              <a:xfrm>
                <a:off x="0" y="644519"/>
                <a:ext cx="6675437" cy="292388"/>
              </a:xfrm>
              <a:prstGeom prst="rect">
                <a:avLst/>
              </a:prstGeom>
              <a:blipFill>
                <a:blip r:embed="rId6"/>
                <a:stretch>
                  <a:fillRect l="-183" t="-4167" b="-22917"/>
                </a:stretch>
              </a:blipFill>
            </p:spPr>
            <p:txBody>
              <a:bodyPr/>
              <a:lstStyle/>
              <a:p>
                <a:r>
                  <a:rPr lang="en-US">
                    <a:noFill/>
                  </a:rPr>
                  <a:t> </a:t>
                </a:r>
              </a:p>
            </p:txBody>
          </p:sp>
        </mc:Fallback>
      </mc:AlternateContent>
      <p:sp>
        <p:nvSpPr>
          <p:cNvPr id="228" name="Rectangle 227">
            <a:extLst>
              <a:ext uri="{FF2B5EF4-FFF2-40B4-BE49-F238E27FC236}">
                <a16:creationId xmlns:a16="http://schemas.microsoft.com/office/drawing/2014/main" id="{8A9E0DB4-8BA0-4F99-8F6F-979094022248}"/>
              </a:ext>
            </a:extLst>
          </p:cNvPr>
          <p:cNvSpPr/>
          <p:nvPr/>
        </p:nvSpPr>
        <p:spPr>
          <a:xfrm>
            <a:off x="-2412" y="1111273"/>
            <a:ext cx="6508750" cy="292388"/>
          </a:xfrm>
          <a:prstGeom prst="rect">
            <a:avLst/>
          </a:prstGeom>
        </p:spPr>
        <p:txBody>
          <a:bodyPr wrap="square">
            <a:spAutoFit/>
          </a:bodyPr>
          <a:lstStyle/>
          <a:p>
            <a:pPr eaLnBrk="1" hangingPunct="1">
              <a:defRPr/>
            </a:pPr>
            <a:r>
              <a:rPr lang="en-US" altLang="en-US" sz="1300" b="1" i="1" u="sng" dirty="0">
                <a:solidFill>
                  <a:srgbClr val="7030A0"/>
                </a:solidFill>
                <a:effectLst>
                  <a:outerShdw blurRad="38100" dist="38100" dir="2700000" algn="tl">
                    <a:srgbClr val="000000">
                      <a:alpha val="43137"/>
                    </a:srgbClr>
                  </a:outerShdw>
                </a:effectLst>
                <a:latin typeface="Californian FB" panose="0207040306080B030204" pitchFamily="18" charset="0"/>
              </a:rPr>
              <a:t>Vertex of a Parabola:- </a:t>
            </a:r>
            <a:r>
              <a:rPr lang="en-US" altLang="en-US" sz="1300" dirty="0">
                <a:latin typeface="Californian FB" panose="0207040306080B030204" pitchFamily="18" charset="0"/>
              </a:rPr>
              <a:t>the high point (</a:t>
            </a:r>
            <a:r>
              <a:rPr lang="en-US" altLang="en-US" sz="1300" i="1" dirty="0">
                <a:effectLst>
                  <a:outerShdw blurRad="38100" dist="38100" dir="2700000" algn="tl">
                    <a:srgbClr val="000000">
                      <a:alpha val="43137"/>
                    </a:srgbClr>
                  </a:outerShdw>
                </a:effectLst>
                <a:latin typeface="Californian FB" panose="0207040306080B030204" pitchFamily="18" charset="0"/>
              </a:rPr>
              <a:t>maximum</a:t>
            </a:r>
            <a:r>
              <a:rPr lang="en-US" altLang="en-US" sz="1300" dirty="0">
                <a:latin typeface="Californian FB" panose="0207040306080B030204" pitchFamily="18" charset="0"/>
              </a:rPr>
              <a:t>) or the low point (</a:t>
            </a:r>
            <a:r>
              <a:rPr lang="en-US" altLang="en-US" sz="1300" i="1" dirty="0">
                <a:effectLst>
                  <a:outerShdw blurRad="38100" dist="38100" dir="2700000" algn="tl">
                    <a:srgbClr val="000000">
                      <a:alpha val="43137"/>
                    </a:srgbClr>
                  </a:outerShdw>
                </a:effectLst>
                <a:latin typeface="Californian FB" panose="0207040306080B030204" pitchFamily="18" charset="0"/>
              </a:rPr>
              <a:t>minimum</a:t>
            </a:r>
            <a:r>
              <a:rPr lang="en-US" altLang="en-US" sz="1300" dirty="0">
                <a:latin typeface="Californian FB" panose="0207040306080B030204" pitchFamily="18" charset="0"/>
              </a:rPr>
              <a:t>) of the graph.</a:t>
            </a:r>
          </a:p>
        </p:txBody>
      </p:sp>
      <p:grpSp>
        <p:nvGrpSpPr>
          <p:cNvPr id="25" name="Group 24">
            <a:extLst>
              <a:ext uri="{FF2B5EF4-FFF2-40B4-BE49-F238E27FC236}">
                <a16:creationId xmlns:a16="http://schemas.microsoft.com/office/drawing/2014/main" id="{C7D8EE60-3398-4C1A-843C-823985DC54F2}"/>
              </a:ext>
            </a:extLst>
          </p:cNvPr>
          <p:cNvGrpSpPr/>
          <p:nvPr/>
        </p:nvGrpSpPr>
        <p:grpSpPr>
          <a:xfrm>
            <a:off x="-9523" y="868466"/>
            <a:ext cx="6629400" cy="301875"/>
            <a:chOff x="-9523" y="868466"/>
            <a:chExt cx="6629400" cy="301875"/>
          </a:xfrm>
        </p:grpSpPr>
        <p:grpSp>
          <p:nvGrpSpPr>
            <p:cNvPr id="19" name="Group 18">
              <a:extLst>
                <a:ext uri="{FF2B5EF4-FFF2-40B4-BE49-F238E27FC236}">
                  <a16:creationId xmlns:a16="http://schemas.microsoft.com/office/drawing/2014/main" id="{074ED28A-E501-4C69-B418-8FE5D6CBC267}"/>
                </a:ext>
              </a:extLst>
            </p:cNvPr>
            <p:cNvGrpSpPr/>
            <p:nvPr/>
          </p:nvGrpSpPr>
          <p:grpSpPr>
            <a:xfrm>
              <a:off x="4850778" y="892529"/>
              <a:ext cx="277813" cy="277812"/>
              <a:chOff x="320675" y="1874838"/>
              <a:chExt cx="277813" cy="277812"/>
            </a:xfrm>
          </p:grpSpPr>
          <p:sp>
            <p:nvSpPr>
              <p:cNvPr id="1054" name="Oval 696"/>
              <p:cNvSpPr>
                <a:spLocks noChangeArrowheads="1"/>
              </p:cNvSpPr>
              <p:nvPr/>
            </p:nvSpPr>
            <p:spPr bwMode="auto">
              <a:xfrm>
                <a:off x="320675" y="1874838"/>
                <a:ext cx="277813" cy="277812"/>
              </a:xfrm>
              <a:prstGeom prst="ellipse">
                <a:avLst/>
              </a:prstGeom>
              <a:solidFill>
                <a:srgbClr val="FFFF66"/>
              </a:solidFill>
              <a:ln w="6350" algn="ctr">
                <a:solidFill>
                  <a:srgbClr val="DFDA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55" name="Oval 697"/>
              <p:cNvSpPr>
                <a:spLocks noChangeArrowheads="1"/>
              </p:cNvSpPr>
              <p:nvPr/>
            </p:nvSpPr>
            <p:spPr bwMode="auto">
              <a:xfrm>
                <a:off x="390525" y="1906588"/>
                <a:ext cx="46038" cy="88900"/>
              </a:xfrm>
              <a:prstGeom prst="ellipse">
                <a:avLst/>
              </a:prstGeom>
              <a:gradFill rotWithShape="1">
                <a:gsLst>
                  <a:gs pos="0">
                    <a:schemeClr val="tx1"/>
                  </a:gs>
                  <a:gs pos="100000">
                    <a:schemeClr val="bg2"/>
                  </a:gs>
                </a:gsLst>
                <a:lin ang="0" scaled="1"/>
              </a:gradFill>
              <a:ln>
                <a:noFill/>
              </a:ln>
              <a:effectLst/>
              <a:extLst>
                <a:ext uri="{91240B29-F687-4F45-9708-019B960494DF}">
                  <a14:hiddenLine xmlns:a14="http://schemas.microsoft.com/office/drawing/2010/main" w="19050"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56" name="Oval 698"/>
              <p:cNvSpPr>
                <a:spLocks noChangeArrowheads="1"/>
              </p:cNvSpPr>
              <p:nvPr/>
            </p:nvSpPr>
            <p:spPr bwMode="auto">
              <a:xfrm>
                <a:off x="482600" y="1905000"/>
                <a:ext cx="46038" cy="88900"/>
              </a:xfrm>
              <a:prstGeom prst="ellipse">
                <a:avLst/>
              </a:prstGeom>
              <a:gradFill rotWithShape="1">
                <a:gsLst>
                  <a:gs pos="0">
                    <a:schemeClr val="tx1"/>
                  </a:gs>
                  <a:gs pos="100000">
                    <a:schemeClr val="bg2"/>
                  </a:gs>
                </a:gsLst>
                <a:lin ang="0" scaled="1"/>
              </a:gradFill>
              <a:ln>
                <a:noFill/>
              </a:ln>
              <a:effectLst/>
              <a:extLst>
                <a:ext uri="{91240B29-F687-4F45-9708-019B960494DF}">
                  <a14:hiddenLine xmlns:a14="http://schemas.microsoft.com/office/drawing/2010/main" w="19050"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57" name="Arc 699"/>
              <p:cNvSpPr>
                <a:spLocks/>
              </p:cNvSpPr>
              <p:nvPr/>
            </p:nvSpPr>
            <p:spPr bwMode="auto">
              <a:xfrm>
                <a:off x="376238" y="2011363"/>
                <a:ext cx="169862" cy="112712"/>
              </a:xfrm>
              <a:custGeom>
                <a:avLst/>
                <a:gdLst>
                  <a:gd name="T0" fmla="*/ 2147483647 w 43197"/>
                  <a:gd name="T1" fmla="*/ 2147483647 h 21600"/>
                  <a:gd name="T2" fmla="*/ 0 w 43197"/>
                  <a:gd name="T3" fmla="*/ 2147483647 h 21600"/>
                  <a:gd name="T4" fmla="*/ 2147483647 w 43197"/>
                  <a:gd name="T5" fmla="*/ 0 h 21600"/>
                  <a:gd name="T6" fmla="*/ 0 60000 65536"/>
                  <a:gd name="T7" fmla="*/ 0 60000 65536"/>
                  <a:gd name="T8" fmla="*/ 0 60000 65536"/>
                </a:gdLst>
                <a:ahLst/>
                <a:cxnLst>
                  <a:cxn ang="T6">
                    <a:pos x="T0" y="T1"/>
                  </a:cxn>
                  <a:cxn ang="T7">
                    <a:pos x="T2" y="T3"/>
                  </a:cxn>
                  <a:cxn ang="T8">
                    <a:pos x="T4" y="T5"/>
                  </a:cxn>
                </a:cxnLst>
                <a:rect l="0" t="0" r="r" b="b"/>
                <a:pathLst>
                  <a:path w="43197" h="21600" fill="none" extrusionOk="0">
                    <a:moveTo>
                      <a:pt x="43197" y="165"/>
                    </a:moveTo>
                    <a:cubicBezTo>
                      <a:pt x="43106" y="12029"/>
                      <a:pt x="33462" y="21599"/>
                      <a:pt x="21598" y="21600"/>
                    </a:cubicBezTo>
                    <a:cubicBezTo>
                      <a:pt x="9770" y="21600"/>
                      <a:pt x="141" y="12087"/>
                      <a:pt x="-1" y="260"/>
                    </a:cubicBezTo>
                  </a:path>
                  <a:path w="43197" h="21600" stroke="0" extrusionOk="0">
                    <a:moveTo>
                      <a:pt x="43197" y="165"/>
                    </a:moveTo>
                    <a:cubicBezTo>
                      <a:pt x="43106" y="12029"/>
                      <a:pt x="33462" y="21599"/>
                      <a:pt x="21598" y="21600"/>
                    </a:cubicBezTo>
                    <a:cubicBezTo>
                      <a:pt x="9770" y="21600"/>
                      <a:pt x="141" y="12087"/>
                      <a:pt x="-1" y="260"/>
                    </a:cubicBezTo>
                    <a:lnTo>
                      <a:pt x="21598" y="0"/>
                    </a:lnTo>
                    <a:lnTo>
                      <a:pt x="43197" y="165"/>
                    </a:lnTo>
                    <a:close/>
                  </a:path>
                </a:pathLst>
              </a:custGeom>
              <a:noFill/>
              <a:ln w="9525">
                <a:solidFill>
                  <a:schemeClr val="tx1"/>
                </a:solidFill>
                <a:round/>
                <a:headEnd type="triangl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17">
              <a:extLst>
                <a:ext uri="{FF2B5EF4-FFF2-40B4-BE49-F238E27FC236}">
                  <a16:creationId xmlns:a16="http://schemas.microsoft.com/office/drawing/2014/main" id="{A12DF5B3-1081-411E-A4F6-2F1CC7F28F4B}"/>
                </a:ext>
              </a:extLst>
            </p:cNvPr>
            <p:cNvGrpSpPr/>
            <p:nvPr/>
          </p:nvGrpSpPr>
          <p:grpSpPr>
            <a:xfrm>
              <a:off x="4457700" y="887649"/>
              <a:ext cx="277812" cy="277812"/>
              <a:chOff x="274638" y="2573338"/>
              <a:chExt cx="277812" cy="277812"/>
            </a:xfrm>
          </p:grpSpPr>
          <p:sp>
            <p:nvSpPr>
              <p:cNvPr id="1061" name="Oval 692"/>
              <p:cNvSpPr>
                <a:spLocks noChangeArrowheads="1"/>
              </p:cNvSpPr>
              <p:nvPr/>
            </p:nvSpPr>
            <p:spPr bwMode="auto">
              <a:xfrm>
                <a:off x="274638" y="2573338"/>
                <a:ext cx="277812" cy="277812"/>
              </a:xfrm>
              <a:prstGeom prst="ellipse">
                <a:avLst/>
              </a:prstGeom>
              <a:solidFill>
                <a:srgbClr val="FFFF66"/>
              </a:solidFill>
              <a:ln w="6350" algn="ctr">
                <a:solidFill>
                  <a:srgbClr val="DFDA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62" name="Oval 693"/>
              <p:cNvSpPr>
                <a:spLocks noChangeArrowheads="1"/>
              </p:cNvSpPr>
              <p:nvPr/>
            </p:nvSpPr>
            <p:spPr bwMode="auto">
              <a:xfrm>
                <a:off x="344488" y="2605088"/>
                <a:ext cx="46037" cy="88900"/>
              </a:xfrm>
              <a:prstGeom prst="ellipse">
                <a:avLst/>
              </a:prstGeom>
              <a:gradFill rotWithShape="1">
                <a:gsLst>
                  <a:gs pos="0">
                    <a:schemeClr val="tx1"/>
                  </a:gs>
                  <a:gs pos="100000">
                    <a:schemeClr val="bg2"/>
                  </a:gs>
                </a:gsLst>
                <a:lin ang="0" scaled="1"/>
              </a:gradFill>
              <a:ln>
                <a:noFill/>
              </a:ln>
              <a:effectLst/>
              <a:extLst>
                <a:ext uri="{91240B29-F687-4F45-9708-019B960494DF}">
                  <a14:hiddenLine xmlns:a14="http://schemas.microsoft.com/office/drawing/2010/main" w="19050"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63" name="Oval 694"/>
              <p:cNvSpPr>
                <a:spLocks noChangeArrowheads="1"/>
              </p:cNvSpPr>
              <p:nvPr/>
            </p:nvSpPr>
            <p:spPr bwMode="auto">
              <a:xfrm>
                <a:off x="436563" y="2603500"/>
                <a:ext cx="46037" cy="88900"/>
              </a:xfrm>
              <a:prstGeom prst="ellipse">
                <a:avLst/>
              </a:prstGeom>
              <a:gradFill rotWithShape="1">
                <a:gsLst>
                  <a:gs pos="0">
                    <a:schemeClr val="tx1"/>
                  </a:gs>
                  <a:gs pos="100000">
                    <a:schemeClr val="bg2"/>
                  </a:gs>
                </a:gsLst>
                <a:lin ang="0" scaled="1"/>
              </a:gradFill>
              <a:ln>
                <a:noFill/>
              </a:ln>
              <a:effectLst/>
              <a:extLst>
                <a:ext uri="{91240B29-F687-4F45-9708-019B960494DF}">
                  <a14:hiddenLine xmlns:a14="http://schemas.microsoft.com/office/drawing/2010/main" w="19050"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64" name="Arc 695"/>
              <p:cNvSpPr>
                <a:spLocks/>
              </p:cNvSpPr>
              <p:nvPr/>
            </p:nvSpPr>
            <p:spPr bwMode="auto">
              <a:xfrm flipV="1">
                <a:off x="330200" y="2700338"/>
                <a:ext cx="169863" cy="112712"/>
              </a:xfrm>
              <a:custGeom>
                <a:avLst/>
                <a:gdLst>
                  <a:gd name="T0" fmla="*/ 2147483647 w 43197"/>
                  <a:gd name="T1" fmla="*/ 2147483647 h 21600"/>
                  <a:gd name="T2" fmla="*/ 0 w 43197"/>
                  <a:gd name="T3" fmla="*/ 2147483647 h 21600"/>
                  <a:gd name="T4" fmla="*/ 2147483647 w 43197"/>
                  <a:gd name="T5" fmla="*/ 0 h 21600"/>
                  <a:gd name="T6" fmla="*/ 0 60000 65536"/>
                  <a:gd name="T7" fmla="*/ 0 60000 65536"/>
                  <a:gd name="T8" fmla="*/ 0 60000 65536"/>
                </a:gdLst>
                <a:ahLst/>
                <a:cxnLst>
                  <a:cxn ang="T6">
                    <a:pos x="T0" y="T1"/>
                  </a:cxn>
                  <a:cxn ang="T7">
                    <a:pos x="T2" y="T3"/>
                  </a:cxn>
                  <a:cxn ang="T8">
                    <a:pos x="T4" y="T5"/>
                  </a:cxn>
                </a:cxnLst>
                <a:rect l="0" t="0" r="r" b="b"/>
                <a:pathLst>
                  <a:path w="43197" h="21600" fill="none" extrusionOk="0">
                    <a:moveTo>
                      <a:pt x="43197" y="165"/>
                    </a:moveTo>
                    <a:cubicBezTo>
                      <a:pt x="43106" y="12029"/>
                      <a:pt x="33462" y="21599"/>
                      <a:pt x="21598" y="21600"/>
                    </a:cubicBezTo>
                    <a:cubicBezTo>
                      <a:pt x="9770" y="21600"/>
                      <a:pt x="141" y="12087"/>
                      <a:pt x="-1" y="260"/>
                    </a:cubicBezTo>
                  </a:path>
                  <a:path w="43197" h="21600" stroke="0" extrusionOk="0">
                    <a:moveTo>
                      <a:pt x="43197" y="165"/>
                    </a:moveTo>
                    <a:cubicBezTo>
                      <a:pt x="43106" y="12029"/>
                      <a:pt x="33462" y="21599"/>
                      <a:pt x="21598" y="21600"/>
                    </a:cubicBezTo>
                    <a:cubicBezTo>
                      <a:pt x="9770" y="21600"/>
                      <a:pt x="141" y="12087"/>
                      <a:pt x="-1" y="260"/>
                    </a:cubicBezTo>
                    <a:lnTo>
                      <a:pt x="21598" y="0"/>
                    </a:lnTo>
                    <a:lnTo>
                      <a:pt x="43197" y="165"/>
                    </a:lnTo>
                    <a:close/>
                  </a:path>
                </a:pathLst>
              </a:custGeom>
              <a:noFill/>
              <a:ln w="9525">
                <a:solidFill>
                  <a:schemeClr val="tx1"/>
                </a:solidFill>
                <a:round/>
                <a:headEnd type="triangl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9" name="Rectangle 228">
              <a:extLst>
                <a:ext uri="{FF2B5EF4-FFF2-40B4-BE49-F238E27FC236}">
                  <a16:creationId xmlns:a16="http://schemas.microsoft.com/office/drawing/2014/main" id="{51DCD859-5AF0-41D6-B3C8-FFAEC5915BD4}"/>
                </a:ext>
              </a:extLst>
            </p:cNvPr>
            <p:cNvSpPr/>
            <p:nvPr/>
          </p:nvSpPr>
          <p:spPr>
            <a:xfrm>
              <a:off x="-9523" y="868466"/>
              <a:ext cx="6629400" cy="292388"/>
            </a:xfrm>
            <a:prstGeom prst="rect">
              <a:avLst/>
            </a:prstGeom>
          </p:spPr>
          <p:txBody>
            <a:bodyPr>
              <a:spAutoFit/>
            </a:bodyPr>
            <a:lstStyle/>
            <a:p>
              <a:pPr eaLnBrk="1" hangingPunct="1">
                <a:defRPr/>
              </a:pPr>
              <a:r>
                <a:rPr lang="en-US" altLang="en-US" sz="1300" b="1" i="1" u="sng" dirty="0">
                  <a:solidFill>
                    <a:srgbClr val="065978"/>
                  </a:solidFill>
                  <a:effectLst>
                    <a:outerShdw blurRad="38100" dist="38100" dir="2700000" algn="tl">
                      <a:srgbClr val="000000">
                        <a:alpha val="43137"/>
                      </a:srgbClr>
                    </a:outerShdw>
                  </a:effectLst>
                  <a:latin typeface="Californian FB" panose="0207040306080B030204" pitchFamily="18" charset="0"/>
                </a:rPr>
                <a:t>Vertex Form:- </a:t>
              </a:r>
              <a:r>
                <a:rPr lang="en-US" sz="1300" dirty="0">
                  <a:latin typeface="Californian FB" panose="0207040306080B030204" pitchFamily="18" charset="0"/>
                </a:rPr>
                <a:t>  </a:t>
              </a:r>
              <a:r>
                <a:rPr lang="en-US" sz="1300" b="1" i="1" dirty="0">
                  <a:effectLst>
                    <a:outerShdw blurRad="38100" dist="38100" dir="2700000" algn="tl">
                      <a:srgbClr val="000000">
                        <a:alpha val="43137"/>
                      </a:srgbClr>
                    </a:outerShdw>
                  </a:effectLst>
                  <a:latin typeface="Californian FB" panose="0207040306080B030204" pitchFamily="18" charset="0"/>
                </a:rPr>
                <a:t>f(x) = a(x – </a:t>
              </a:r>
              <a:r>
                <a:rPr lang="en-US" sz="1300" b="1" i="1" dirty="0">
                  <a:solidFill>
                    <a:srgbClr val="FF0000"/>
                  </a:solidFill>
                  <a:effectLst>
                    <a:outerShdw blurRad="38100" dist="38100" dir="2700000" algn="tl">
                      <a:srgbClr val="000000">
                        <a:alpha val="43137"/>
                      </a:srgbClr>
                    </a:outerShdw>
                  </a:effectLst>
                  <a:latin typeface="Californian FB" panose="0207040306080B030204" pitchFamily="18" charset="0"/>
                </a:rPr>
                <a:t>h</a:t>
              </a:r>
              <a:r>
                <a:rPr lang="en-US" sz="1300" b="1" i="1" dirty="0">
                  <a:effectLst>
                    <a:outerShdw blurRad="38100" dist="38100" dir="2700000" algn="tl">
                      <a:srgbClr val="000000">
                        <a:alpha val="43137"/>
                      </a:srgbClr>
                    </a:outerShdw>
                  </a:effectLst>
                  <a:latin typeface="Californian FB" panose="0207040306080B030204" pitchFamily="18" charset="0"/>
                </a:rPr>
                <a:t>)</a:t>
              </a:r>
              <a:r>
                <a:rPr lang="en-US" sz="1300" b="1" i="1" baseline="30000" dirty="0">
                  <a:effectLst>
                    <a:outerShdw blurRad="38100" dist="38100" dir="2700000" algn="tl">
                      <a:srgbClr val="000000">
                        <a:alpha val="43137"/>
                      </a:srgbClr>
                    </a:outerShdw>
                  </a:effectLst>
                  <a:latin typeface="Californian FB" panose="0207040306080B030204" pitchFamily="18" charset="0"/>
                </a:rPr>
                <a:t>2</a:t>
              </a:r>
              <a:r>
                <a:rPr lang="en-US" sz="1300" b="1" i="1" dirty="0">
                  <a:effectLst>
                    <a:outerShdw blurRad="38100" dist="38100" dir="2700000" algn="tl">
                      <a:srgbClr val="000000">
                        <a:alpha val="43137"/>
                      </a:srgbClr>
                    </a:outerShdw>
                  </a:effectLst>
                  <a:latin typeface="Californian FB" panose="0207040306080B030204" pitchFamily="18" charset="0"/>
                </a:rPr>
                <a:t> + </a:t>
              </a:r>
              <a:r>
                <a:rPr lang="en-US" sz="1300" b="1" i="1" dirty="0">
                  <a:solidFill>
                    <a:srgbClr val="FF0000"/>
                  </a:solidFill>
                  <a:effectLst>
                    <a:outerShdw blurRad="38100" dist="38100" dir="2700000" algn="tl">
                      <a:srgbClr val="000000">
                        <a:alpha val="43137"/>
                      </a:srgbClr>
                    </a:outerShdw>
                  </a:effectLst>
                  <a:latin typeface="Californian FB" panose="0207040306080B030204" pitchFamily="18" charset="0"/>
                </a:rPr>
                <a:t>k</a:t>
              </a:r>
              <a:r>
                <a:rPr lang="en-US" sz="1300" dirty="0">
                  <a:latin typeface="Californian FB" panose="0207040306080B030204" pitchFamily="18" charset="0"/>
                </a:rPr>
                <a:t>, where (</a:t>
              </a:r>
              <a:r>
                <a:rPr lang="en-US" sz="1300" b="1" i="1" dirty="0">
                  <a:solidFill>
                    <a:srgbClr val="FF0000"/>
                  </a:solidFill>
                  <a:effectLst>
                    <a:outerShdw blurRad="38100" dist="38100" dir="2700000" algn="tl">
                      <a:srgbClr val="000000">
                        <a:alpha val="43137"/>
                      </a:srgbClr>
                    </a:outerShdw>
                  </a:effectLst>
                  <a:latin typeface="Californian FB" panose="0207040306080B030204" pitchFamily="18" charset="0"/>
                </a:rPr>
                <a:t>h, k</a:t>
              </a:r>
              <a:r>
                <a:rPr lang="en-US" sz="1300" dirty="0">
                  <a:latin typeface="Californian FB" panose="0207040306080B030204" pitchFamily="18" charset="0"/>
                </a:rPr>
                <a:t>) is the vertex.</a:t>
              </a:r>
              <a:endParaRPr lang="en-US" altLang="en-US" sz="1300" dirty="0">
                <a:latin typeface="Californian FB" panose="0207040306080B030204" pitchFamily="18" charset="0"/>
              </a:endParaRPr>
            </a:p>
          </p:txBody>
        </p:sp>
      </p:grpSp>
      <p:grpSp>
        <p:nvGrpSpPr>
          <p:cNvPr id="242" name="Group 38">
            <a:extLst>
              <a:ext uri="{FF2B5EF4-FFF2-40B4-BE49-F238E27FC236}">
                <a16:creationId xmlns:a16="http://schemas.microsoft.com/office/drawing/2014/main" id="{FB619F71-39D0-4833-AB54-236041F9507B}"/>
              </a:ext>
            </a:extLst>
          </p:cNvPr>
          <p:cNvGrpSpPr>
            <a:grpSpLocks/>
          </p:cNvGrpSpPr>
          <p:nvPr/>
        </p:nvGrpSpPr>
        <p:grpSpPr bwMode="auto">
          <a:xfrm>
            <a:off x="6914474" y="6186861"/>
            <a:ext cx="2190750" cy="504825"/>
            <a:chOff x="6750050" y="5199063"/>
            <a:chExt cx="2190750" cy="504754"/>
          </a:xfrm>
        </p:grpSpPr>
        <p:sp>
          <p:nvSpPr>
            <p:cNvPr id="243" name="Rectangle 242">
              <a:extLst>
                <a:ext uri="{FF2B5EF4-FFF2-40B4-BE49-F238E27FC236}">
                  <a16:creationId xmlns:a16="http://schemas.microsoft.com/office/drawing/2014/main" id="{D4424E1E-E0FF-487D-93D8-9CD85C2BAE93}"/>
                </a:ext>
              </a:extLst>
            </p:cNvPr>
            <p:cNvSpPr/>
            <p:nvPr/>
          </p:nvSpPr>
          <p:spPr bwMode="auto">
            <a:xfrm>
              <a:off x="6750050" y="5199063"/>
              <a:ext cx="2184400" cy="504754"/>
            </a:xfrm>
            <a:prstGeom prst="rect">
              <a:avLst/>
            </a:prstGeom>
            <a:gradFill flip="none" rotWithShape="1">
              <a:gsLst>
                <a:gs pos="0">
                  <a:schemeClr val="bg1">
                    <a:lumMod val="85000"/>
                  </a:schemeClr>
                </a:gs>
                <a:gs pos="61000">
                  <a:schemeClr val="bg1">
                    <a:lumMod val="95000"/>
                  </a:schemeClr>
                </a:gs>
                <a:gs pos="100000">
                  <a:schemeClr val="bg1"/>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01752" rIns="45720">
              <a:spAutoFit/>
            </a:bodyPr>
            <a:lstStyle/>
            <a:p>
              <a:pPr eaLnBrk="0" hangingPunct="0">
                <a:tabLst>
                  <a:tab pos="-57150" algn="l"/>
                </a:tabLst>
                <a:defRPr/>
              </a:pPr>
              <a:r>
                <a:rPr lang="en-US" sz="1000" baseline="30000" dirty="0">
                  <a:solidFill>
                    <a:schemeClr val="bg1">
                      <a:lumMod val="50000"/>
                    </a:schemeClr>
                  </a:solidFill>
                  <a:latin typeface="Arial" pitchFamily="34" charset="0"/>
                  <a:ea typeface="Times New Roman" pitchFamily="18" charset="0"/>
                  <a:cs typeface="Arial" pitchFamily="34" charset="0"/>
                </a:rPr>
                <a:t>1 </a:t>
              </a:r>
              <a:r>
                <a:rPr lang="en-US" sz="1000" dirty="0">
                  <a:solidFill>
                    <a:schemeClr val="bg1">
                      <a:lumMod val="50000"/>
                    </a:schemeClr>
                  </a:solidFill>
                  <a:latin typeface="Arial" pitchFamily="34" charset="0"/>
                  <a:ea typeface="Times New Roman" pitchFamily="18" charset="0"/>
                  <a:cs typeface="Arial" pitchFamily="34" charset="0"/>
                </a:rPr>
                <a:t>Same shape on both sides. </a:t>
              </a:r>
            </a:p>
          </p:txBody>
        </p:sp>
        <p:sp>
          <p:nvSpPr>
            <p:cNvPr id="244" name="Rectangle 243">
              <a:extLst>
                <a:ext uri="{FF2B5EF4-FFF2-40B4-BE49-F238E27FC236}">
                  <a16:creationId xmlns:a16="http://schemas.microsoft.com/office/drawing/2014/main" id="{D996B79F-4EBD-4C02-97BA-E9EA482EF5B5}"/>
                </a:ext>
              </a:extLst>
            </p:cNvPr>
            <p:cNvSpPr/>
            <p:nvPr/>
          </p:nvSpPr>
          <p:spPr bwMode="auto">
            <a:xfrm>
              <a:off x="6756400" y="5199063"/>
              <a:ext cx="2184400" cy="231742"/>
            </a:xfrm>
            <a:prstGeom prst="rect">
              <a:avLst/>
            </a:prstGeom>
            <a:solidFill>
              <a:schemeClr val="bg1">
                <a:lumMod val="50000"/>
              </a:schemeClr>
            </a:solidFill>
            <a:ln w="3175">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rPr>
                <a:t>Vocabulary</a:t>
              </a:r>
            </a:p>
          </p:txBody>
        </p:sp>
      </p:grpSp>
      <p:pic>
        <p:nvPicPr>
          <p:cNvPr id="9" name="Picture 8">
            <a:extLst>
              <a:ext uri="{FF2B5EF4-FFF2-40B4-BE49-F238E27FC236}">
                <a16:creationId xmlns:a16="http://schemas.microsoft.com/office/drawing/2014/main" id="{FB9827D8-BED5-44CD-9712-87968132AB1B}"/>
              </a:ext>
            </a:extLst>
          </p:cNvPr>
          <p:cNvPicPr>
            <a:picLocks noChangeAspect="1"/>
          </p:cNvPicPr>
          <p:nvPr/>
        </p:nvPicPr>
        <p:blipFill>
          <a:blip r:embed="rId7"/>
          <a:stretch>
            <a:fillRect/>
          </a:stretch>
        </p:blipFill>
        <p:spPr>
          <a:xfrm>
            <a:off x="2283851" y="2161251"/>
            <a:ext cx="1828780" cy="392007"/>
          </a:xfrm>
          <a:prstGeom prst="rect">
            <a:avLst/>
          </a:prstGeom>
        </p:spPr>
      </p:pic>
      <p:pic>
        <p:nvPicPr>
          <p:cNvPr id="63" name="Picture 62">
            <a:extLst>
              <a:ext uri="{FF2B5EF4-FFF2-40B4-BE49-F238E27FC236}">
                <a16:creationId xmlns:a16="http://schemas.microsoft.com/office/drawing/2014/main" id="{3C9A4191-0586-49CA-AE00-9DD8B28D1104}"/>
              </a:ext>
            </a:extLst>
          </p:cNvPr>
          <p:cNvPicPr>
            <a:picLocks noChangeAspect="1"/>
          </p:cNvPicPr>
          <p:nvPr/>
        </p:nvPicPr>
        <p:blipFill>
          <a:blip r:embed="rId7"/>
          <a:stretch>
            <a:fillRect/>
          </a:stretch>
        </p:blipFill>
        <p:spPr>
          <a:xfrm>
            <a:off x="4735575" y="2200939"/>
            <a:ext cx="2851737" cy="392007"/>
          </a:xfrm>
          <a:prstGeom prst="rect">
            <a:avLst/>
          </a:prstGeom>
        </p:spPr>
      </p:pic>
      <p:pic>
        <p:nvPicPr>
          <p:cNvPr id="64" name="Picture 63">
            <a:extLst>
              <a:ext uri="{FF2B5EF4-FFF2-40B4-BE49-F238E27FC236}">
                <a16:creationId xmlns:a16="http://schemas.microsoft.com/office/drawing/2014/main" id="{F0A59BA5-D81A-4EE8-9463-71D110D92D46}"/>
              </a:ext>
            </a:extLst>
          </p:cNvPr>
          <p:cNvPicPr>
            <a:picLocks noChangeAspect="1"/>
          </p:cNvPicPr>
          <p:nvPr/>
        </p:nvPicPr>
        <p:blipFill>
          <a:blip r:embed="rId7"/>
          <a:stretch>
            <a:fillRect/>
          </a:stretch>
        </p:blipFill>
        <p:spPr>
          <a:xfrm>
            <a:off x="2225403" y="2753801"/>
            <a:ext cx="2201843" cy="432933"/>
          </a:xfrm>
          <a:prstGeom prst="rect">
            <a:avLst/>
          </a:prstGeom>
        </p:spPr>
      </p:pic>
      <p:pic>
        <p:nvPicPr>
          <p:cNvPr id="65" name="Picture 64">
            <a:extLst>
              <a:ext uri="{FF2B5EF4-FFF2-40B4-BE49-F238E27FC236}">
                <a16:creationId xmlns:a16="http://schemas.microsoft.com/office/drawing/2014/main" id="{FE65AB31-18F9-4078-B8C8-47196CD22752}"/>
              </a:ext>
            </a:extLst>
          </p:cNvPr>
          <p:cNvPicPr>
            <a:picLocks noChangeAspect="1"/>
          </p:cNvPicPr>
          <p:nvPr/>
        </p:nvPicPr>
        <p:blipFill>
          <a:blip r:embed="rId7"/>
          <a:stretch>
            <a:fillRect/>
          </a:stretch>
        </p:blipFill>
        <p:spPr>
          <a:xfrm>
            <a:off x="1026131" y="2767874"/>
            <a:ext cx="1074842" cy="432934"/>
          </a:xfrm>
          <a:prstGeom prst="rect">
            <a:avLst/>
          </a:prstGeom>
        </p:spPr>
      </p:pic>
      <p:pic>
        <p:nvPicPr>
          <p:cNvPr id="66" name="Picture 65">
            <a:extLst>
              <a:ext uri="{FF2B5EF4-FFF2-40B4-BE49-F238E27FC236}">
                <a16:creationId xmlns:a16="http://schemas.microsoft.com/office/drawing/2014/main" id="{93C68ED5-7E58-4CFF-9A69-E8384227B3D4}"/>
              </a:ext>
            </a:extLst>
          </p:cNvPr>
          <p:cNvPicPr>
            <a:picLocks noChangeAspect="1"/>
          </p:cNvPicPr>
          <p:nvPr/>
        </p:nvPicPr>
        <p:blipFill>
          <a:blip r:embed="rId7"/>
          <a:stretch>
            <a:fillRect/>
          </a:stretch>
        </p:blipFill>
        <p:spPr>
          <a:xfrm>
            <a:off x="4735575" y="2699357"/>
            <a:ext cx="2851736" cy="517280"/>
          </a:xfrm>
          <a:prstGeom prst="rect">
            <a:avLst/>
          </a:prstGeom>
        </p:spPr>
      </p:pic>
      <p:pic>
        <p:nvPicPr>
          <p:cNvPr id="67" name="Picture 66">
            <a:extLst>
              <a:ext uri="{FF2B5EF4-FFF2-40B4-BE49-F238E27FC236}">
                <a16:creationId xmlns:a16="http://schemas.microsoft.com/office/drawing/2014/main" id="{E8C03EFC-3AFF-4EFC-8251-C52B311ABC24}"/>
              </a:ext>
            </a:extLst>
          </p:cNvPr>
          <p:cNvPicPr>
            <a:picLocks noChangeAspect="1"/>
          </p:cNvPicPr>
          <p:nvPr/>
        </p:nvPicPr>
        <p:blipFill>
          <a:blip r:embed="rId7"/>
          <a:stretch>
            <a:fillRect/>
          </a:stretch>
        </p:blipFill>
        <p:spPr>
          <a:xfrm>
            <a:off x="4807870" y="3279574"/>
            <a:ext cx="2646180" cy="459170"/>
          </a:xfrm>
          <a:prstGeom prst="rect">
            <a:avLst/>
          </a:prstGeom>
        </p:spPr>
      </p:pic>
      <p:pic>
        <p:nvPicPr>
          <p:cNvPr id="68" name="Picture 67">
            <a:extLst>
              <a:ext uri="{FF2B5EF4-FFF2-40B4-BE49-F238E27FC236}">
                <a16:creationId xmlns:a16="http://schemas.microsoft.com/office/drawing/2014/main" id="{53C4BAB2-B1FE-4952-8B7E-41C28BE27CAB}"/>
              </a:ext>
            </a:extLst>
          </p:cNvPr>
          <p:cNvPicPr>
            <a:picLocks noChangeAspect="1"/>
          </p:cNvPicPr>
          <p:nvPr/>
        </p:nvPicPr>
        <p:blipFill>
          <a:blip r:embed="rId7"/>
          <a:stretch>
            <a:fillRect/>
          </a:stretch>
        </p:blipFill>
        <p:spPr>
          <a:xfrm>
            <a:off x="2289304" y="3346737"/>
            <a:ext cx="2137941" cy="392007"/>
          </a:xfrm>
          <a:prstGeom prst="rect">
            <a:avLst/>
          </a:prstGeom>
        </p:spPr>
      </p:pic>
      <p:pic>
        <p:nvPicPr>
          <p:cNvPr id="69" name="Picture 68">
            <a:extLst>
              <a:ext uri="{FF2B5EF4-FFF2-40B4-BE49-F238E27FC236}">
                <a16:creationId xmlns:a16="http://schemas.microsoft.com/office/drawing/2014/main" id="{C76F6E2D-8813-44DB-95CF-EB39C85FD19E}"/>
              </a:ext>
            </a:extLst>
          </p:cNvPr>
          <p:cNvPicPr>
            <a:picLocks noChangeAspect="1"/>
          </p:cNvPicPr>
          <p:nvPr/>
        </p:nvPicPr>
        <p:blipFill>
          <a:blip r:embed="rId7"/>
          <a:stretch>
            <a:fillRect/>
          </a:stretch>
        </p:blipFill>
        <p:spPr>
          <a:xfrm>
            <a:off x="1060130" y="3313155"/>
            <a:ext cx="1040843" cy="459170"/>
          </a:xfrm>
          <a:prstGeom prst="rect">
            <a:avLst/>
          </a:prstGeom>
        </p:spPr>
      </p:pic>
      <p:pic>
        <p:nvPicPr>
          <p:cNvPr id="70" name="Picture 69">
            <a:extLst>
              <a:ext uri="{FF2B5EF4-FFF2-40B4-BE49-F238E27FC236}">
                <a16:creationId xmlns:a16="http://schemas.microsoft.com/office/drawing/2014/main" id="{1CC1E64C-6778-41EB-BF48-DE06BC2C1156}"/>
              </a:ext>
            </a:extLst>
          </p:cNvPr>
          <p:cNvPicPr>
            <a:picLocks noChangeAspect="1"/>
          </p:cNvPicPr>
          <p:nvPr/>
        </p:nvPicPr>
        <p:blipFill>
          <a:blip r:embed="rId7"/>
          <a:stretch>
            <a:fillRect/>
          </a:stretch>
        </p:blipFill>
        <p:spPr>
          <a:xfrm>
            <a:off x="980080" y="3896002"/>
            <a:ext cx="983403" cy="392007"/>
          </a:xfrm>
          <a:prstGeom prst="rect">
            <a:avLst/>
          </a:prstGeom>
        </p:spPr>
      </p:pic>
      <p:pic>
        <p:nvPicPr>
          <p:cNvPr id="71" name="Picture 70">
            <a:extLst>
              <a:ext uri="{FF2B5EF4-FFF2-40B4-BE49-F238E27FC236}">
                <a16:creationId xmlns:a16="http://schemas.microsoft.com/office/drawing/2014/main" id="{9C717C54-E50D-47C6-B0B6-0286045D2034}"/>
              </a:ext>
            </a:extLst>
          </p:cNvPr>
          <p:cNvPicPr>
            <a:picLocks noChangeAspect="1"/>
          </p:cNvPicPr>
          <p:nvPr/>
        </p:nvPicPr>
        <p:blipFill>
          <a:blip r:embed="rId7"/>
          <a:stretch>
            <a:fillRect/>
          </a:stretch>
        </p:blipFill>
        <p:spPr>
          <a:xfrm>
            <a:off x="2283851" y="3850395"/>
            <a:ext cx="2011658" cy="392007"/>
          </a:xfrm>
          <a:prstGeom prst="rect">
            <a:avLst/>
          </a:prstGeom>
        </p:spPr>
      </p:pic>
      <p:pic>
        <p:nvPicPr>
          <p:cNvPr id="72" name="Picture 71">
            <a:extLst>
              <a:ext uri="{FF2B5EF4-FFF2-40B4-BE49-F238E27FC236}">
                <a16:creationId xmlns:a16="http://schemas.microsoft.com/office/drawing/2014/main" id="{AEDC3246-D9D8-4948-87E9-8232E8A8612D}"/>
              </a:ext>
            </a:extLst>
          </p:cNvPr>
          <p:cNvPicPr>
            <a:picLocks noChangeAspect="1"/>
          </p:cNvPicPr>
          <p:nvPr/>
        </p:nvPicPr>
        <p:blipFill>
          <a:blip r:embed="rId7"/>
          <a:stretch>
            <a:fillRect/>
          </a:stretch>
        </p:blipFill>
        <p:spPr>
          <a:xfrm>
            <a:off x="4721289" y="3838264"/>
            <a:ext cx="2683486" cy="463007"/>
          </a:xfrm>
          <a:prstGeom prst="rect">
            <a:avLst/>
          </a:prstGeom>
        </p:spPr>
      </p:pic>
      <p:pic>
        <p:nvPicPr>
          <p:cNvPr id="11" name="Picture 10">
            <a:extLst>
              <a:ext uri="{FF2B5EF4-FFF2-40B4-BE49-F238E27FC236}">
                <a16:creationId xmlns:a16="http://schemas.microsoft.com/office/drawing/2014/main" id="{98F4D745-4D7C-4339-8F6B-D5B745EBCE67}"/>
              </a:ext>
            </a:extLst>
          </p:cNvPr>
          <p:cNvPicPr>
            <a:picLocks noChangeAspect="1"/>
          </p:cNvPicPr>
          <p:nvPr/>
        </p:nvPicPr>
        <p:blipFill>
          <a:blip r:embed="rId8"/>
          <a:stretch>
            <a:fillRect/>
          </a:stretch>
        </p:blipFill>
        <p:spPr>
          <a:xfrm>
            <a:off x="2043021" y="4554710"/>
            <a:ext cx="4481474" cy="2195469"/>
          </a:xfrm>
          <a:prstGeom prst="rect">
            <a:avLst/>
          </a:prstGeom>
        </p:spPr>
      </p:pic>
      <p:pic>
        <p:nvPicPr>
          <p:cNvPr id="74" name="Picture 73">
            <a:extLst>
              <a:ext uri="{FF2B5EF4-FFF2-40B4-BE49-F238E27FC236}">
                <a16:creationId xmlns:a16="http://schemas.microsoft.com/office/drawing/2014/main" id="{BF737C55-4558-45F8-A433-BFC1569207C3}"/>
              </a:ext>
            </a:extLst>
          </p:cNvPr>
          <p:cNvPicPr>
            <a:picLocks noChangeAspect="1"/>
          </p:cNvPicPr>
          <p:nvPr/>
        </p:nvPicPr>
        <p:blipFill>
          <a:blip r:embed="rId7"/>
          <a:stretch>
            <a:fillRect/>
          </a:stretch>
        </p:blipFill>
        <p:spPr>
          <a:xfrm>
            <a:off x="4906341" y="4991290"/>
            <a:ext cx="1205835" cy="272809"/>
          </a:xfrm>
          <a:prstGeom prst="rect">
            <a:avLst/>
          </a:prstGeom>
        </p:spPr>
      </p:pic>
      <p:pic>
        <p:nvPicPr>
          <p:cNvPr id="75" name="Picture 74">
            <a:extLst>
              <a:ext uri="{FF2B5EF4-FFF2-40B4-BE49-F238E27FC236}">
                <a16:creationId xmlns:a16="http://schemas.microsoft.com/office/drawing/2014/main" id="{EBCE0D1C-8465-44A5-9DEC-03036AE73FE1}"/>
              </a:ext>
            </a:extLst>
          </p:cNvPr>
          <p:cNvPicPr>
            <a:picLocks noChangeAspect="1"/>
          </p:cNvPicPr>
          <p:nvPr/>
        </p:nvPicPr>
        <p:blipFill>
          <a:blip r:embed="rId7"/>
          <a:stretch>
            <a:fillRect/>
          </a:stretch>
        </p:blipFill>
        <p:spPr>
          <a:xfrm>
            <a:off x="4913801" y="5466576"/>
            <a:ext cx="1205835" cy="226674"/>
          </a:xfrm>
          <a:prstGeom prst="rect">
            <a:avLst/>
          </a:prstGeom>
        </p:spPr>
      </p:pic>
      <p:pic>
        <p:nvPicPr>
          <p:cNvPr id="76" name="Picture 75">
            <a:extLst>
              <a:ext uri="{FF2B5EF4-FFF2-40B4-BE49-F238E27FC236}">
                <a16:creationId xmlns:a16="http://schemas.microsoft.com/office/drawing/2014/main" id="{9370D796-19DA-4898-8631-CD2C38B9CDAA}"/>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901102" y="5871299"/>
            <a:ext cx="1126828" cy="254935"/>
          </a:xfrm>
          <a:prstGeom prst="rect">
            <a:avLst/>
          </a:prstGeom>
        </p:spPr>
      </p:pic>
      <p:pic>
        <p:nvPicPr>
          <p:cNvPr id="77" name="Picture 76">
            <a:extLst>
              <a:ext uri="{FF2B5EF4-FFF2-40B4-BE49-F238E27FC236}">
                <a16:creationId xmlns:a16="http://schemas.microsoft.com/office/drawing/2014/main" id="{8F2382A9-A289-4DE7-AFC4-1D0449EDFA4B}"/>
              </a:ext>
            </a:extLst>
          </p:cNvPr>
          <p:cNvPicPr>
            <a:picLocks noChangeAspect="1"/>
          </p:cNvPicPr>
          <p:nvPr/>
        </p:nvPicPr>
        <p:blipFill>
          <a:blip r:embed="rId7"/>
          <a:stretch>
            <a:fillRect/>
          </a:stretch>
        </p:blipFill>
        <p:spPr>
          <a:xfrm>
            <a:off x="4915650" y="6259206"/>
            <a:ext cx="1205835" cy="272809"/>
          </a:xfrm>
          <a:prstGeom prst="rect">
            <a:avLst/>
          </a:prstGeom>
        </p:spPr>
      </p:pic>
      <p:pic>
        <p:nvPicPr>
          <p:cNvPr id="23554" name="Picture 2" descr="Image result for wb">
            <a:extLst>
              <a:ext uri="{FF2B5EF4-FFF2-40B4-BE49-F238E27FC236}">
                <a16:creationId xmlns:a16="http://schemas.microsoft.com/office/drawing/2014/main" id="{EAFD624A-58F5-49D2-A95F-EB09F657CCD6}"/>
              </a:ext>
            </a:extLst>
          </p:cNvPr>
          <p:cNvPicPr>
            <a:picLocks noChangeAspect="1" noChangeArrowheads="1"/>
          </p:cNvPicPr>
          <p:nvPr/>
        </p:nvPicPr>
        <p:blipFill>
          <a:blip r:embed="rId9"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323" y="2785091"/>
            <a:ext cx="643909" cy="64390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135B8E25-7E39-41C9-BD4A-30DB4CF1AD30}"/>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986021" y="10044704"/>
            <a:ext cx="202081" cy="45719"/>
          </a:xfrm>
          <a:prstGeom prst="rect">
            <a:avLst/>
          </a:prstGeom>
        </p:spPr>
      </p:pic>
      <p:pic>
        <p:nvPicPr>
          <p:cNvPr id="80" name="Picture 2" descr="Image result for wb">
            <a:extLst>
              <a:ext uri="{FF2B5EF4-FFF2-40B4-BE49-F238E27FC236}">
                <a16:creationId xmlns:a16="http://schemas.microsoft.com/office/drawing/2014/main" id="{76501E6B-367C-4C78-B5E3-0D5527BFFCB5}"/>
              </a:ext>
            </a:extLst>
          </p:cNvPr>
          <p:cNvPicPr>
            <a:picLocks noChangeAspect="1" noChangeArrowheads="1"/>
          </p:cNvPicPr>
          <p:nvPr/>
        </p:nvPicPr>
        <p:blipFill>
          <a:blip r:embed="rId9"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9574" y="5264099"/>
            <a:ext cx="643909" cy="6439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558127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3"/>
                                        </p:tgtEl>
                                      </p:cBhvr>
                                    </p:animEffect>
                                    <p:set>
                                      <p:cBhvr>
                                        <p:cTn id="12" dur="1" fill="hold">
                                          <p:stCondLst>
                                            <p:cond delay="499"/>
                                          </p:stCondLst>
                                        </p:cTn>
                                        <p:tgtEl>
                                          <p:spTgt spid="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4"/>
                                        </p:tgtEl>
                                      </p:cBhvr>
                                    </p:animEffect>
                                    <p:set>
                                      <p:cBhvr>
                                        <p:cTn id="17" dur="1" fill="hold">
                                          <p:stCondLst>
                                            <p:cond delay="499"/>
                                          </p:stCondLst>
                                        </p:cTn>
                                        <p:tgtEl>
                                          <p:spTgt spid="6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5"/>
                                        </p:tgtEl>
                                      </p:cBhvr>
                                    </p:animEffect>
                                    <p:set>
                                      <p:cBhvr>
                                        <p:cTn id="22" dur="1" fill="hold">
                                          <p:stCondLst>
                                            <p:cond delay="499"/>
                                          </p:stCondLst>
                                        </p:cTn>
                                        <p:tgtEl>
                                          <p:spTgt spid="6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6"/>
                                        </p:tgtEl>
                                      </p:cBhvr>
                                    </p:animEffect>
                                    <p:set>
                                      <p:cBhvr>
                                        <p:cTn id="27" dur="1" fill="hold">
                                          <p:stCondLst>
                                            <p:cond delay="499"/>
                                          </p:stCondLst>
                                        </p:cTn>
                                        <p:tgtEl>
                                          <p:spTgt spid="6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67"/>
                                        </p:tgtEl>
                                      </p:cBhvr>
                                    </p:animEffect>
                                    <p:set>
                                      <p:cBhvr>
                                        <p:cTn id="32" dur="1" fill="hold">
                                          <p:stCondLst>
                                            <p:cond delay="499"/>
                                          </p:stCondLst>
                                        </p:cTn>
                                        <p:tgtEl>
                                          <p:spTgt spid="6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8"/>
                                        </p:tgtEl>
                                      </p:cBhvr>
                                    </p:animEffect>
                                    <p:set>
                                      <p:cBhvr>
                                        <p:cTn id="37" dur="1" fill="hold">
                                          <p:stCondLst>
                                            <p:cond delay="499"/>
                                          </p:stCondLst>
                                        </p:cTn>
                                        <p:tgtEl>
                                          <p:spTgt spid="6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69"/>
                                        </p:tgtEl>
                                      </p:cBhvr>
                                    </p:animEffect>
                                    <p:set>
                                      <p:cBhvr>
                                        <p:cTn id="42" dur="1" fill="hold">
                                          <p:stCondLst>
                                            <p:cond delay="499"/>
                                          </p:stCondLst>
                                        </p:cTn>
                                        <p:tgtEl>
                                          <p:spTgt spid="6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70"/>
                                        </p:tgtEl>
                                      </p:cBhvr>
                                    </p:animEffect>
                                    <p:set>
                                      <p:cBhvr>
                                        <p:cTn id="47" dur="1" fill="hold">
                                          <p:stCondLst>
                                            <p:cond delay="499"/>
                                          </p:stCondLst>
                                        </p:cTn>
                                        <p:tgtEl>
                                          <p:spTgt spid="7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71"/>
                                        </p:tgtEl>
                                      </p:cBhvr>
                                    </p:animEffect>
                                    <p:set>
                                      <p:cBhvr>
                                        <p:cTn id="52" dur="1" fill="hold">
                                          <p:stCondLst>
                                            <p:cond delay="499"/>
                                          </p:stCondLst>
                                        </p:cTn>
                                        <p:tgtEl>
                                          <p:spTgt spid="7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72"/>
                                        </p:tgtEl>
                                      </p:cBhvr>
                                    </p:animEffect>
                                    <p:set>
                                      <p:cBhvr>
                                        <p:cTn id="57" dur="1" fill="hold">
                                          <p:stCondLst>
                                            <p:cond delay="499"/>
                                          </p:stCondLst>
                                        </p:cTn>
                                        <p:tgtEl>
                                          <p:spTgt spid="7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500"/>
                                        <p:tgtEl>
                                          <p:spTgt spid="80"/>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74"/>
                                        </p:tgtEl>
                                      </p:cBhvr>
                                    </p:animEffect>
                                    <p:set>
                                      <p:cBhvr>
                                        <p:cTn id="71" dur="1" fill="hold">
                                          <p:stCondLst>
                                            <p:cond delay="499"/>
                                          </p:stCondLst>
                                        </p:cTn>
                                        <p:tgtEl>
                                          <p:spTgt spid="7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75"/>
                                        </p:tgtEl>
                                      </p:cBhvr>
                                    </p:animEffect>
                                    <p:set>
                                      <p:cBhvr>
                                        <p:cTn id="76" dur="1" fill="hold">
                                          <p:stCondLst>
                                            <p:cond delay="499"/>
                                          </p:stCondLst>
                                        </p:cTn>
                                        <p:tgtEl>
                                          <p:spTgt spid="7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77"/>
                                        </p:tgtEl>
                                      </p:cBhvr>
                                    </p:animEffect>
                                    <p:set>
                                      <p:cBhvr>
                                        <p:cTn id="86" dur="1" fill="hold">
                                          <p:stCondLst>
                                            <p:cond delay="499"/>
                                          </p:stCondLst>
                                        </p:cTn>
                                        <p:tgtEl>
                                          <p:spTgt spid="77"/>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79"/>
                                        </p:tgtEl>
                                      </p:cBhvr>
                                    </p:animEffect>
                                    <p:set>
                                      <p:cBhvr>
                                        <p:cTn id="91"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9C83B7-E4EA-4F85-BCE9-B90A200B303C}"/>
              </a:ext>
            </a:extLst>
          </p:cNvPr>
          <p:cNvSpPr/>
          <p:nvPr/>
        </p:nvSpPr>
        <p:spPr>
          <a:xfrm>
            <a:off x="93663" y="111125"/>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sp>
        <p:nvSpPr>
          <p:cNvPr id="3" name="Rectangle 130">
            <a:extLst>
              <a:ext uri="{FF2B5EF4-FFF2-40B4-BE49-F238E27FC236}">
                <a16:creationId xmlns:a16="http://schemas.microsoft.com/office/drawing/2014/main" id="{EDB54325-5230-4CA4-B8C4-2EF0207974DC}"/>
              </a:ext>
            </a:extLst>
          </p:cNvPr>
          <p:cNvSpPr/>
          <p:nvPr/>
        </p:nvSpPr>
        <p:spPr>
          <a:xfrm>
            <a:off x="0" y="-1588"/>
            <a:ext cx="2214563" cy="247651"/>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Homework</a:t>
            </a:r>
          </a:p>
        </p:txBody>
      </p:sp>
      <p:pic>
        <p:nvPicPr>
          <p:cNvPr id="4" name="Picture 3">
            <a:extLst>
              <a:ext uri="{FF2B5EF4-FFF2-40B4-BE49-F238E27FC236}">
                <a16:creationId xmlns:a16="http://schemas.microsoft.com/office/drawing/2014/main" id="{5490B4EF-C399-40F2-A41C-4F03A90597CB}"/>
              </a:ext>
            </a:extLst>
          </p:cNvPr>
          <p:cNvPicPr>
            <a:picLocks noChangeAspect="1"/>
          </p:cNvPicPr>
          <p:nvPr/>
        </p:nvPicPr>
        <p:blipFill>
          <a:blip r:embed="rId3"/>
          <a:stretch>
            <a:fillRect/>
          </a:stretch>
        </p:blipFill>
        <p:spPr>
          <a:xfrm>
            <a:off x="274367" y="418106"/>
            <a:ext cx="6766536" cy="2621149"/>
          </a:xfrm>
          <a:prstGeom prst="rect">
            <a:avLst/>
          </a:prstGeom>
        </p:spPr>
      </p:pic>
      <p:pic>
        <p:nvPicPr>
          <p:cNvPr id="5" name="Picture 4">
            <a:extLst>
              <a:ext uri="{FF2B5EF4-FFF2-40B4-BE49-F238E27FC236}">
                <a16:creationId xmlns:a16="http://schemas.microsoft.com/office/drawing/2014/main" id="{43415976-DE49-46D1-AC4F-24077CC6ECFD}"/>
              </a:ext>
            </a:extLst>
          </p:cNvPr>
          <p:cNvPicPr>
            <a:picLocks noChangeAspect="1"/>
          </p:cNvPicPr>
          <p:nvPr/>
        </p:nvPicPr>
        <p:blipFill>
          <a:blip r:embed="rId4"/>
          <a:stretch>
            <a:fillRect/>
          </a:stretch>
        </p:blipFill>
        <p:spPr>
          <a:xfrm>
            <a:off x="326622" y="3151968"/>
            <a:ext cx="6583658" cy="3564894"/>
          </a:xfrm>
          <a:prstGeom prst="rect">
            <a:avLst/>
          </a:prstGeom>
        </p:spPr>
      </p:pic>
    </p:spTree>
    <p:extLst>
      <p:ext uri="{BB962C8B-B14F-4D97-AF65-F5344CB8AC3E}">
        <p14:creationId xmlns:p14="http://schemas.microsoft.com/office/powerpoint/2010/main" val="359152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9C83B7-E4EA-4F85-BCE9-B90A200B303C}"/>
              </a:ext>
            </a:extLst>
          </p:cNvPr>
          <p:cNvSpPr/>
          <p:nvPr/>
        </p:nvSpPr>
        <p:spPr>
          <a:xfrm>
            <a:off x="93663" y="111125"/>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sp>
        <p:nvSpPr>
          <p:cNvPr id="3" name="Rectangle 130">
            <a:extLst>
              <a:ext uri="{FF2B5EF4-FFF2-40B4-BE49-F238E27FC236}">
                <a16:creationId xmlns:a16="http://schemas.microsoft.com/office/drawing/2014/main" id="{EDB54325-5230-4CA4-B8C4-2EF0207974DC}"/>
              </a:ext>
            </a:extLst>
          </p:cNvPr>
          <p:cNvSpPr/>
          <p:nvPr/>
        </p:nvSpPr>
        <p:spPr>
          <a:xfrm>
            <a:off x="0" y="-1588"/>
            <a:ext cx="2214563" cy="247651"/>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Homework</a:t>
            </a:r>
          </a:p>
        </p:txBody>
      </p:sp>
      <p:pic>
        <p:nvPicPr>
          <p:cNvPr id="6" name="Picture 5">
            <a:extLst>
              <a:ext uri="{FF2B5EF4-FFF2-40B4-BE49-F238E27FC236}">
                <a16:creationId xmlns:a16="http://schemas.microsoft.com/office/drawing/2014/main" id="{33ED9C36-450D-4309-821B-CC8A99A8A251}"/>
              </a:ext>
            </a:extLst>
          </p:cNvPr>
          <p:cNvPicPr>
            <a:picLocks noChangeAspect="1"/>
          </p:cNvPicPr>
          <p:nvPr/>
        </p:nvPicPr>
        <p:blipFill>
          <a:blip r:embed="rId3"/>
          <a:stretch>
            <a:fillRect/>
          </a:stretch>
        </p:blipFill>
        <p:spPr>
          <a:xfrm>
            <a:off x="0" y="315662"/>
            <a:ext cx="8869633" cy="4740432"/>
          </a:xfrm>
          <a:prstGeom prst="rect">
            <a:avLst/>
          </a:prstGeom>
        </p:spPr>
      </p:pic>
      <p:pic>
        <p:nvPicPr>
          <p:cNvPr id="7" name="Picture 6">
            <a:extLst>
              <a:ext uri="{FF2B5EF4-FFF2-40B4-BE49-F238E27FC236}">
                <a16:creationId xmlns:a16="http://schemas.microsoft.com/office/drawing/2014/main" id="{1B207DE3-B774-4390-9035-CBAD32474DB9}"/>
              </a:ext>
            </a:extLst>
          </p:cNvPr>
          <p:cNvPicPr>
            <a:picLocks noChangeAspect="1"/>
          </p:cNvPicPr>
          <p:nvPr/>
        </p:nvPicPr>
        <p:blipFill>
          <a:blip r:embed="rId4"/>
          <a:stretch>
            <a:fillRect/>
          </a:stretch>
        </p:blipFill>
        <p:spPr>
          <a:xfrm>
            <a:off x="4114805" y="5267721"/>
            <a:ext cx="1295400" cy="1285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6403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8413CF-D95C-44C3-B7A8-17453DD43E18}"/>
              </a:ext>
            </a:extLst>
          </p:cNvPr>
          <p:cNvSpPr/>
          <p:nvPr/>
        </p:nvSpPr>
        <p:spPr>
          <a:xfrm>
            <a:off x="55563" y="122238"/>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sp>
        <p:nvSpPr>
          <p:cNvPr id="15" name="Rectangle 148">
            <a:extLst>
              <a:ext uri="{FF2B5EF4-FFF2-40B4-BE49-F238E27FC236}">
                <a16:creationId xmlns:a16="http://schemas.microsoft.com/office/drawing/2014/main" id="{3DB4F530-C558-4EEC-8719-F0191DF15FE3}"/>
              </a:ext>
            </a:extLst>
          </p:cNvPr>
          <p:cNvSpPr/>
          <p:nvPr/>
        </p:nvSpPr>
        <p:spPr>
          <a:xfrm>
            <a:off x="55563" y="45757"/>
            <a:ext cx="2042186" cy="233362"/>
          </a:xfrm>
          <a:custGeom>
            <a:avLst/>
            <a:gdLst/>
            <a:ahLst/>
            <a:cxnLst/>
            <a:rect l="l" t="t" r="r" b="b"/>
            <a:pathLst>
              <a:path w="3656487" h="247650">
                <a:moveTo>
                  <a:pt x="3555513" y="0"/>
                </a:moveTo>
                <a:lnTo>
                  <a:pt x="3555824" y="381"/>
                </a:lnTo>
                <a:lnTo>
                  <a:pt x="3555937" y="381"/>
                </a:lnTo>
                <a:lnTo>
                  <a:pt x="3555937" y="520"/>
                </a:lnTo>
                <a:lnTo>
                  <a:pt x="3656487" y="123825"/>
                </a:lnTo>
                <a:lnTo>
                  <a:pt x="3555937" y="247130"/>
                </a:lnTo>
                <a:lnTo>
                  <a:pt x="3555937" y="247269"/>
                </a:lnTo>
                <a:lnTo>
                  <a:pt x="3555824" y="247269"/>
                </a:lnTo>
                <a:lnTo>
                  <a:pt x="3555513" y="247650"/>
                </a:lnTo>
                <a:lnTo>
                  <a:pt x="3555513" y="247269"/>
                </a:lnTo>
                <a:lnTo>
                  <a:pt x="0" y="247269"/>
                </a:lnTo>
                <a:lnTo>
                  <a:pt x="0" y="381"/>
                </a:lnTo>
                <a:lnTo>
                  <a:pt x="3555513"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Concept Development</a:t>
            </a:r>
          </a:p>
        </p:txBody>
      </p:sp>
      <p:grpSp>
        <p:nvGrpSpPr>
          <p:cNvPr id="13316" name="Group 65">
            <a:extLst>
              <a:ext uri="{FF2B5EF4-FFF2-40B4-BE49-F238E27FC236}">
                <a16:creationId xmlns:a16="http://schemas.microsoft.com/office/drawing/2014/main" id="{C6FA4950-6A0F-4DD9-BBA3-3FD1022B8CC8}"/>
              </a:ext>
            </a:extLst>
          </p:cNvPr>
          <p:cNvGrpSpPr>
            <a:grpSpLocks/>
          </p:cNvGrpSpPr>
          <p:nvPr/>
        </p:nvGrpSpPr>
        <p:grpSpPr bwMode="auto">
          <a:xfrm>
            <a:off x="136525" y="620713"/>
            <a:ext cx="8686800" cy="39687"/>
            <a:chOff x="312862" y="969963"/>
            <a:chExt cx="8471606" cy="39687"/>
          </a:xfrm>
        </p:grpSpPr>
        <p:cxnSp>
          <p:nvCxnSpPr>
            <p:cNvPr id="17" name="Straight Connector 16">
              <a:extLst>
                <a:ext uri="{FF2B5EF4-FFF2-40B4-BE49-F238E27FC236}">
                  <a16:creationId xmlns:a16="http://schemas.microsoft.com/office/drawing/2014/main" id="{73A843F7-90D0-4AB0-A6ED-04199A3BD844}"/>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37482AE-87B9-4B02-A78D-AC0B69DFC63A}"/>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CBF7E694-AD05-4ABD-9EC2-F107EEC2B04D}"/>
              </a:ext>
            </a:extLst>
          </p:cNvPr>
          <p:cNvSpPr/>
          <p:nvPr/>
        </p:nvSpPr>
        <p:spPr>
          <a:xfrm>
            <a:off x="1005879" y="228600"/>
            <a:ext cx="6690321" cy="400110"/>
          </a:xfrm>
          <a:prstGeom prst="rect">
            <a:avLst/>
          </a:prstGeom>
        </p:spPr>
        <p:txBody>
          <a:bodyPr wrap="square">
            <a:spAutoFit/>
          </a:bodyPr>
          <a:lstStyle/>
          <a:p>
            <a:pPr eaLnBrk="1" hangingPunct="1">
              <a:defRPr/>
            </a:pPr>
            <a:r>
              <a:rPr lang="en-US" altLang="en-US" sz="2000" b="1" i="1" dirty="0">
                <a:effectLst>
                  <a:outerShdw blurRad="38100" dist="38100" dir="2700000" algn="tl">
                    <a:srgbClr val="000000">
                      <a:alpha val="43137"/>
                    </a:srgbClr>
                  </a:outerShdw>
                </a:effectLst>
                <a:latin typeface="Californian FB" panose="0207040306080B030204" pitchFamily="18" charset="0"/>
              </a:rPr>
              <a:t>Now, we will learn how to </a:t>
            </a:r>
            <a:r>
              <a:rPr lang="en-US" altLang="en-US" sz="2000" b="1" i="1" u="sng" dirty="0">
                <a:solidFill>
                  <a:srgbClr val="00B0F0"/>
                </a:solidFill>
                <a:effectLst>
                  <a:outerShdw blurRad="38100" dist="38100" dir="2700000" algn="tl">
                    <a:srgbClr val="000000">
                      <a:alpha val="43137"/>
                    </a:srgbClr>
                  </a:outerShdw>
                </a:effectLst>
                <a:latin typeface="Californian FB" panose="0207040306080B030204" pitchFamily="18" charset="0"/>
              </a:rPr>
              <a:t>transform</a:t>
            </a:r>
            <a:r>
              <a:rPr lang="en-US" altLang="en-US" sz="2000" b="1" i="1" dirty="0">
                <a:effectLst>
                  <a:outerShdw blurRad="38100" dist="38100" dir="2700000" algn="tl">
                    <a:srgbClr val="000000">
                      <a:alpha val="43137"/>
                    </a:srgbClr>
                  </a:outerShdw>
                </a:effectLst>
                <a:latin typeface="Californian FB" panose="0207040306080B030204" pitchFamily="18" charset="0"/>
              </a:rPr>
              <a:t> quadratic functions.</a:t>
            </a:r>
          </a:p>
        </p:txBody>
      </p:sp>
      <p:sp>
        <p:nvSpPr>
          <p:cNvPr id="30" name="Rectangle 3">
            <a:extLst>
              <a:ext uri="{FF2B5EF4-FFF2-40B4-BE49-F238E27FC236}">
                <a16:creationId xmlns:a16="http://schemas.microsoft.com/office/drawing/2014/main" id="{37DE944F-CFA2-4018-9EC4-F6671B1AB0F7}"/>
              </a:ext>
            </a:extLst>
          </p:cNvPr>
          <p:cNvSpPr txBox="1">
            <a:spLocks noChangeArrowheads="1"/>
          </p:cNvSpPr>
          <p:nvPr/>
        </p:nvSpPr>
        <p:spPr>
          <a:xfrm>
            <a:off x="228600" y="690563"/>
            <a:ext cx="9007475" cy="72866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defRPr/>
            </a:pPr>
            <a:r>
              <a:rPr lang="en-US" altLang="en-US" sz="2000" dirty="0">
                <a:latin typeface="Californian FB" panose="0207040306080B030204" pitchFamily="18" charset="0"/>
              </a:rPr>
              <a:t>You can also graph quadratic functions by applying transformations to the </a:t>
            </a:r>
            <a:r>
              <a:rPr lang="en-US" altLang="en-US" sz="2000" b="1" i="1" dirty="0">
                <a:effectLst>
                  <a:outerShdw blurRad="38100" dist="38100" dir="2700000" algn="tl">
                    <a:srgbClr val="000000">
                      <a:alpha val="43137"/>
                    </a:srgbClr>
                  </a:outerShdw>
                </a:effectLst>
                <a:latin typeface="Californian FB" panose="0207040306080B030204" pitchFamily="18" charset="0"/>
              </a:rPr>
              <a:t>parent function f(x) = </a:t>
            </a:r>
            <a:r>
              <a:rPr lang="en-US" altLang="en-US" sz="2000" b="1" i="1" dirty="0">
                <a:solidFill>
                  <a:srgbClr val="C00000"/>
                </a:solidFill>
                <a:effectLst>
                  <a:outerShdw blurRad="38100" dist="38100" dir="2700000" algn="tl">
                    <a:srgbClr val="000000">
                      <a:alpha val="43137"/>
                    </a:srgbClr>
                  </a:outerShdw>
                </a:effectLst>
                <a:latin typeface="Californian FB" panose="0207040306080B030204" pitchFamily="18" charset="0"/>
              </a:rPr>
              <a:t>x</a:t>
            </a:r>
            <a:r>
              <a:rPr lang="en-US" altLang="en-US" sz="2000" b="1" i="1" baseline="30000" dirty="0">
                <a:solidFill>
                  <a:srgbClr val="C00000"/>
                </a:solidFill>
                <a:effectLst>
                  <a:outerShdw blurRad="38100" dist="38100" dir="2700000" algn="tl">
                    <a:srgbClr val="000000">
                      <a:alpha val="43137"/>
                    </a:srgbClr>
                  </a:outerShdw>
                </a:effectLst>
                <a:latin typeface="Californian FB" panose="0207040306080B030204" pitchFamily="18" charset="0"/>
              </a:rPr>
              <a:t>2</a:t>
            </a:r>
            <a:r>
              <a:rPr lang="en-US" altLang="en-US" sz="2000" dirty="0">
                <a:latin typeface="Californian FB" panose="0207040306080B030204" pitchFamily="18" charset="0"/>
              </a:rPr>
              <a:t>. </a:t>
            </a:r>
            <a:r>
              <a:rPr lang="en-US" altLang="en-US" sz="1800" dirty="0">
                <a:latin typeface="Californian FB" panose="0207040306080B030204" pitchFamily="18" charset="0"/>
              </a:rPr>
              <a:t>Recall that functions can also be </a:t>
            </a:r>
            <a:r>
              <a:rPr lang="en-US" altLang="en-US" sz="1800" b="1" i="1" dirty="0">
                <a:latin typeface="Californian FB" panose="0207040306080B030204" pitchFamily="18" charset="0"/>
              </a:rPr>
              <a:t>reflected, stretched, or compressed</a:t>
            </a:r>
            <a:r>
              <a:rPr lang="en-US" altLang="en-US" sz="1800" dirty="0">
                <a:latin typeface="Californian FB" panose="0207040306080B030204" pitchFamily="18" charset="0"/>
              </a:rPr>
              <a:t>.</a:t>
            </a:r>
            <a:endParaRPr lang="en-US" altLang="en-US" sz="2000" dirty="0">
              <a:latin typeface="Californian FB" panose="0207040306080B030204" pitchFamily="18" charset="0"/>
            </a:endParaRPr>
          </a:p>
          <a:p>
            <a:pPr marL="0" indent="0" eaLnBrk="1" hangingPunct="1">
              <a:buFontTx/>
              <a:buNone/>
              <a:defRPr/>
            </a:pPr>
            <a:endParaRPr lang="en-US" altLang="en-US" sz="2000" dirty="0">
              <a:latin typeface="Californian FB" panose="0207040306080B030204" pitchFamily="18" charset="0"/>
            </a:endParaRPr>
          </a:p>
        </p:txBody>
      </p:sp>
      <p:grpSp>
        <p:nvGrpSpPr>
          <p:cNvPr id="4" name="Group 3">
            <a:extLst>
              <a:ext uri="{FF2B5EF4-FFF2-40B4-BE49-F238E27FC236}">
                <a16:creationId xmlns:a16="http://schemas.microsoft.com/office/drawing/2014/main" id="{C08FC520-0F48-4A09-887A-8009E31B1DB5}"/>
              </a:ext>
            </a:extLst>
          </p:cNvPr>
          <p:cNvGrpSpPr>
            <a:grpSpLocks/>
          </p:cNvGrpSpPr>
          <p:nvPr/>
        </p:nvGrpSpPr>
        <p:grpSpPr bwMode="auto">
          <a:xfrm>
            <a:off x="657973" y="1974260"/>
            <a:ext cx="1687513" cy="460375"/>
            <a:chOff x="457200" y="1715339"/>
            <a:chExt cx="1687158" cy="461289"/>
          </a:xfrm>
        </p:grpSpPr>
        <p:pic>
          <p:nvPicPr>
            <p:cNvPr id="13336" name="Picture 1">
              <a:extLst>
                <a:ext uri="{FF2B5EF4-FFF2-40B4-BE49-F238E27FC236}">
                  <a16:creationId xmlns:a16="http://schemas.microsoft.com/office/drawing/2014/main" id="{CF9EA7EE-865E-4D35-9B52-236CF23318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533400" cy="42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
              <a:extLst>
                <a:ext uri="{FF2B5EF4-FFF2-40B4-BE49-F238E27FC236}">
                  <a16:creationId xmlns:a16="http://schemas.microsoft.com/office/drawing/2014/main" id="{12F5ED18-0494-46BB-84D7-1BDDCF488A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1358" y="1715339"/>
              <a:ext cx="1143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a:extLst>
              <a:ext uri="{FF2B5EF4-FFF2-40B4-BE49-F238E27FC236}">
                <a16:creationId xmlns:a16="http://schemas.microsoft.com/office/drawing/2014/main" id="{F3EE2BD4-55AE-4ED2-814D-C8B72CED31A3}"/>
              </a:ext>
            </a:extLst>
          </p:cNvPr>
          <p:cNvGrpSpPr>
            <a:grpSpLocks/>
          </p:cNvGrpSpPr>
          <p:nvPr/>
        </p:nvGrpSpPr>
        <p:grpSpPr bwMode="auto">
          <a:xfrm>
            <a:off x="6082616" y="1973887"/>
            <a:ext cx="1703388" cy="528637"/>
            <a:chOff x="5638800" y="1627750"/>
            <a:chExt cx="1703268" cy="528205"/>
          </a:xfrm>
        </p:grpSpPr>
        <p:pic>
          <p:nvPicPr>
            <p:cNvPr id="13334" name="Picture 34">
              <a:extLst>
                <a:ext uri="{FF2B5EF4-FFF2-40B4-BE49-F238E27FC236}">
                  <a16:creationId xmlns:a16="http://schemas.microsoft.com/office/drawing/2014/main" id="{5EAAAFB7-8534-4FC3-8327-80DBBA2780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31927"/>
              <a:ext cx="533400" cy="42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4">
              <a:extLst>
                <a:ext uri="{FF2B5EF4-FFF2-40B4-BE49-F238E27FC236}">
                  <a16:creationId xmlns:a16="http://schemas.microsoft.com/office/drawing/2014/main" id="{42FB55E4-D5FE-4786-88B5-5833ADA4E89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627750"/>
              <a:ext cx="1169868" cy="44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a:extLst>
              <a:ext uri="{FF2B5EF4-FFF2-40B4-BE49-F238E27FC236}">
                <a16:creationId xmlns:a16="http://schemas.microsoft.com/office/drawing/2014/main" id="{944626DE-B4F0-4477-8688-BDE4416A785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1456" y="2342319"/>
            <a:ext cx="4381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556389D-9793-4A95-9359-8EB2CF63D72D}"/>
              </a:ext>
            </a:extLst>
          </p:cNvPr>
          <p:cNvSpPr/>
          <p:nvPr/>
        </p:nvSpPr>
        <p:spPr>
          <a:xfrm>
            <a:off x="268431" y="2699420"/>
            <a:ext cx="3657600" cy="338554"/>
          </a:xfrm>
          <a:prstGeom prst="rect">
            <a:avLst/>
          </a:prstGeom>
        </p:spPr>
        <p:txBody>
          <a:bodyPr wrap="square">
            <a:spAutoFit/>
          </a:bodyPr>
          <a:lstStyle/>
          <a:p>
            <a:pPr>
              <a:defRPr/>
            </a:pPr>
            <a:r>
              <a:rPr lang="en-US" altLang="en-US" sz="1600" b="1" i="1" dirty="0">
                <a:solidFill>
                  <a:srgbClr val="7030A0"/>
                </a:solidFill>
                <a:latin typeface="Californian FB" panose="0207040306080B030204" pitchFamily="18" charset="0"/>
              </a:rPr>
              <a:t> </a:t>
            </a:r>
            <a:r>
              <a:rPr lang="en-US" sz="1600" b="1" i="1" dirty="0">
                <a:solidFill>
                  <a:srgbClr val="C00000"/>
                </a:solidFill>
                <a:effectLst>
                  <a:outerShdw blurRad="38100" dist="38100" dir="2700000" algn="tl">
                    <a:srgbClr val="000000">
                      <a:alpha val="43137"/>
                    </a:srgbClr>
                  </a:outerShdw>
                </a:effectLst>
                <a:latin typeface="Californian FB" panose="0207040306080B030204" pitchFamily="18" charset="0"/>
              </a:rPr>
              <a:t>h (</a:t>
            </a:r>
            <a:r>
              <a:rPr lang="en-US" sz="1100" b="1" i="1" dirty="0">
                <a:solidFill>
                  <a:srgbClr val="C00000"/>
                </a:solidFill>
                <a:effectLst>
                  <a:outerShdw blurRad="38100" dist="38100" dir="2700000" algn="tl">
                    <a:srgbClr val="000000">
                      <a:alpha val="43137"/>
                    </a:srgbClr>
                  </a:outerShdw>
                </a:effectLst>
                <a:latin typeface="Californian FB" panose="0207040306080B030204" pitchFamily="18" charset="0"/>
              </a:rPr>
              <a:t>Opposite Direction</a:t>
            </a:r>
            <a:r>
              <a:rPr lang="en-US" sz="1600" b="1" i="1" dirty="0">
                <a:solidFill>
                  <a:srgbClr val="C00000"/>
                </a:solidFill>
                <a:effectLst>
                  <a:outerShdw blurRad="38100" dist="38100" dir="2700000" algn="tl">
                    <a:srgbClr val="000000">
                      <a:alpha val="43137"/>
                    </a:srgbClr>
                  </a:outerShdw>
                </a:effectLst>
                <a:latin typeface="Californian FB" panose="0207040306080B030204" pitchFamily="18" charset="0"/>
              </a:rPr>
              <a:t>) </a:t>
            </a:r>
            <a:r>
              <a:rPr lang="en-US" sz="1600" b="1" i="1" dirty="0">
                <a:solidFill>
                  <a:srgbClr val="7030A0"/>
                </a:solidFill>
                <a:latin typeface="Californian FB" panose="0207040306080B030204" pitchFamily="18" charset="0"/>
              </a:rPr>
              <a:t>units Left/</a:t>
            </a:r>
            <a:r>
              <a:rPr lang="en-US" altLang="en-US" sz="1600" b="1" i="1" dirty="0">
                <a:solidFill>
                  <a:srgbClr val="7030A0"/>
                </a:solidFill>
                <a:latin typeface="Californian FB" panose="0207040306080B030204" pitchFamily="18" charset="0"/>
              </a:rPr>
              <a:t>Right</a:t>
            </a:r>
            <a:endParaRPr lang="en-US" sz="1600" dirty="0"/>
          </a:p>
        </p:txBody>
      </p:sp>
      <p:sp>
        <p:nvSpPr>
          <p:cNvPr id="45" name="Rectangle 44">
            <a:extLst>
              <a:ext uri="{FF2B5EF4-FFF2-40B4-BE49-F238E27FC236}">
                <a16:creationId xmlns:a16="http://schemas.microsoft.com/office/drawing/2014/main" id="{28F8BCBF-CAD4-4EC2-9CF0-ECF4D065D18F}"/>
              </a:ext>
            </a:extLst>
          </p:cNvPr>
          <p:cNvSpPr/>
          <p:nvPr/>
        </p:nvSpPr>
        <p:spPr>
          <a:xfrm>
            <a:off x="5638116" y="2580312"/>
            <a:ext cx="3124200" cy="369887"/>
          </a:xfrm>
          <a:prstGeom prst="rect">
            <a:avLst/>
          </a:prstGeom>
        </p:spPr>
        <p:txBody>
          <a:bodyPr>
            <a:spAutoFit/>
          </a:bodyPr>
          <a:lstStyle/>
          <a:p>
            <a:pPr>
              <a:defRPr/>
            </a:pPr>
            <a:r>
              <a:rPr lang="en-US" altLang="en-US" b="1" i="1" dirty="0">
                <a:solidFill>
                  <a:srgbClr val="7030A0"/>
                </a:solidFill>
                <a:latin typeface="Californian FB" panose="0207040306080B030204" pitchFamily="18" charset="0"/>
              </a:rPr>
              <a:t> </a:t>
            </a:r>
            <a:r>
              <a:rPr lang="en-US" altLang="en-US" b="1" i="1" dirty="0">
                <a:solidFill>
                  <a:srgbClr val="00B050"/>
                </a:solidFill>
                <a:effectLst>
                  <a:outerShdw blurRad="38100" dist="38100" dir="2700000" algn="tl">
                    <a:srgbClr val="000000">
                      <a:alpha val="43137"/>
                    </a:srgbClr>
                  </a:outerShdw>
                </a:effectLst>
                <a:latin typeface="Californian FB" panose="0207040306080B030204" pitchFamily="18" charset="0"/>
              </a:rPr>
              <a:t>K</a:t>
            </a:r>
            <a:r>
              <a:rPr lang="en-US" b="1" i="1" dirty="0">
                <a:solidFill>
                  <a:srgbClr val="00B050"/>
                </a:solidFill>
                <a:effectLst>
                  <a:outerShdw blurRad="38100" dist="38100" dir="2700000" algn="tl">
                    <a:srgbClr val="000000">
                      <a:alpha val="43137"/>
                    </a:srgbClr>
                  </a:outerShdw>
                </a:effectLst>
                <a:latin typeface="Californian FB" panose="0207040306080B030204" pitchFamily="18" charset="0"/>
              </a:rPr>
              <a:t> </a:t>
            </a:r>
            <a:r>
              <a:rPr lang="en-US" b="1" i="1" dirty="0">
                <a:solidFill>
                  <a:srgbClr val="7030A0"/>
                </a:solidFill>
                <a:latin typeface="Californian FB" panose="0207040306080B030204" pitchFamily="18" charset="0"/>
              </a:rPr>
              <a:t>units Up     </a:t>
            </a:r>
            <a:r>
              <a:rPr lang="en-US" b="1" i="1" dirty="0">
                <a:solidFill>
                  <a:srgbClr val="00B050"/>
                </a:solidFill>
                <a:effectLst>
                  <a:outerShdw blurRad="38100" dist="38100" dir="2700000" algn="tl">
                    <a:srgbClr val="000000">
                      <a:alpha val="43137"/>
                    </a:srgbClr>
                  </a:outerShdw>
                </a:effectLst>
                <a:latin typeface="Californian FB" panose="0207040306080B030204" pitchFamily="18" charset="0"/>
              </a:rPr>
              <a:t>-K</a:t>
            </a:r>
            <a:r>
              <a:rPr lang="en-US" altLang="en-US" b="1" i="1" dirty="0">
                <a:solidFill>
                  <a:srgbClr val="00B050"/>
                </a:solidFill>
                <a:effectLst>
                  <a:outerShdw blurRad="38100" dist="38100" dir="2700000" algn="tl">
                    <a:srgbClr val="000000">
                      <a:alpha val="43137"/>
                    </a:srgbClr>
                  </a:outerShdw>
                </a:effectLst>
                <a:latin typeface="Californian FB" panose="0207040306080B030204" pitchFamily="18" charset="0"/>
              </a:rPr>
              <a:t> </a:t>
            </a:r>
            <a:r>
              <a:rPr lang="en-US" altLang="en-US" b="1" i="1" dirty="0">
                <a:solidFill>
                  <a:srgbClr val="7030A0"/>
                </a:solidFill>
                <a:latin typeface="Californian FB" panose="0207040306080B030204" pitchFamily="18" charset="0"/>
              </a:rPr>
              <a:t>units Down</a:t>
            </a:r>
            <a:endParaRPr lang="en-US" dirty="0"/>
          </a:p>
        </p:txBody>
      </p:sp>
      <p:pic>
        <p:nvPicPr>
          <p:cNvPr id="2" name="Picture 1">
            <a:extLst>
              <a:ext uri="{FF2B5EF4-FFF2-40B4-BE49-F238E27FC236}">
                <a16:creationId xmlns:a16="http://schemas.microsoft.com/office/drawing/2014/main" id="{20194D4E-DCF9-40DF-9D07-EBA7FFD88CD6}"/>
              </a:ext>
            </a:extLst>
          </p:cNvPr>
          <p:cNvPicPr>
            <a:picLocks noChangeAspect="1"/>
          </p:cNvPicPr>
          <p:nvPr/>
        </p:nvPicPr>
        <p:blipFill>
          <a:blip r:embed="rId7"/>
          <a:stretch>
            <a:fillRect/>
          </a:stretch>
        </p:blipFill>
        <p:spPr>
          <a:xfrm>
            <a:off x="457854" y="1609359"/>
            <a:ext cx="2505075" cy="266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328" name="Picture 2">
            <a:extLst>
              <a:ext uri="{FF2B5EF4-FFF2-40B4-BE49-F238E27FC236}">
                <a16:creationId xmlns:a16="http://schemas.microsoft.com/office/drawing/2014/main" id="{BDA37C62-BD0B-4E4B-ABD0-8670F76F23F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71741" y="2035799"/>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4">
            <a:extLst>
              <a:ext uri="{FF2B5EF4-FFF2-40B4-BE49-F238E27FC236}">
                <a16:creationId xmlns:a16="http://schemas.microsoft.com/office/drawing/2014/main" id="{AFA0268D-2DD3-47FF-9A3B-00D1F7996C0F}"/>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2265" y="2740649"/>
            <a:ext cx="11620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C4AF1CD-CE35-431A-956F-338E887FB166}"/>
              </a:ext>
            </a:extLst>
          </p:cNvPr>
          <p:cNvPicPr>
            <a:picLocks noChangeAspect="1"/>
          </p:cNvPicPr>
          <p:nvPr/>
        </p:nvPicPr>
        <p:blipFill>
          <a:blip r:embed="rId10">
            <a:duotone>
              <a:prstClr val="black"/>
              <a:schemeClr val="accent1">
                <a:tint val="45000"/>
                <a:satMod val="400000"/>
              </a:schemeClr>
            </a:duotone>
          </a:blip>
          <a:stretch>
            <a:fillRect/>
          </a:stretch>
        </p:blipFill>
        <p:spPr>
          <a:xfrm>
            <a:off x="6111753" y="1566434"/>
            <a:ext cx="2070286" cy="300050"/>
          </a:xfrm>
          <a:prstGeom prst="rect">
            <a:avLst/>
          </a:prstGeom>
        </p:spPr>
      </p:pic>
      <p:pic>
        <p:nvPicPr>
          <p:cNvPr id="19458" name="Picture 2" descr="Image result for graph paper">
            <a:extLst>
              <a:ext uri="{FF2B5EF4-FFF2-40B4-BE49-F238E27FC236}">
                <a16:creationId xmlns:a16="http://schemas.microsoft.com/office/drawing/2014/main" id="{CAE5DFD0-F7D2-4C6C-A1EF-65A0D77CE178}"/>
              </a:ext>
            </a:extLst>
          </p:cNvPr>
          <p:cNvPicPr>
            <a:picLocks noChangeAspect="1" noChangeArrowheads="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 y="2962442"/>
            <a:ext cx="3657600" cy="342413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parabola png">
            <a:extLst>
              <a:ext uri="{FF2B5EF4-FFF2-40B4-BE49-F238E27FC236}">
                <a16:creationId xmlns:a16="http://schemas.microsoft.com/office/drawing/2014/main" id="{18E44270-067B-48C2-A4DB-71489B0E236A}"/>
              </a:ext>
            </a:extLst>
          </p:cNvPr>
          <p:cNvPicPr>
            <a:picLocks noChangeAspect="1" noChangeArrowheads="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1635" y="3189003"/>
            <a:ext cx="1227485" cy="14853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B88FEB0-38DF-4D3A-82A0-6483231658A4}"/>
                  </a:ext>
                </a:extLst>
              </p:cNvPr>
              <p:cNvSpPr txBox="1"/>
              <p:nvPr/>
            </p:nvSpPr>
            <p:spPr>
              <a:xfrm>
                <a:off x="1687526" y="5033173"/>
                <a:ext cx="2538639" cy="4524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rPr>
                        <m:t>𝒇</m:t>
                      </m:r>
                      <m:d>
                        <m:dPr>
                          <m:ctrlPr>
                            <a:rPr lang="en-US" b="1" i="1" smtClean="0">
                              <a:effectLst>
                                <a:outerShdw blurRad="38100" dist="38100" dir="2700000" algn="tl">
                                  <a:srgbClr val="000000">
                                    <a:alpha val="43137"/>
                                  </a:srgbClr>
                                </a:outerShdw>
                              </a:effectLst>
                              <a:latin typeface="Cambria Math" panose="02040503050406030204" pitchFamily="18" charset="0"/>
                            </a:rPr>
                          </m:ctrlPr>
                        </m:dPr>
                        <m:e>
                          <m:r>
                            <a:rPr lang="en-US" b="1" i="1" smtClean="0">
                              <a:effectLst>
                                <a:outerShdw blurRad="38100" dist="38100" dir="2700000" algn="tl">
                                  <a:srgbClr val="000000">
                                    <a:alpha val="43137"/>
                                  </a:srgbClr>
                                </a:outerShdw>
                              </a:effectLst>
                              <a:latin typeface="Cambria Math" panose="02040503050406030204" pitchFamily="18" charset="0"/>
                            </a:rPr>
                            <m:t>𝒙</m:t>
                          </m:r>
                        </m:e>
                      </m:d>
                      <m:r>
                        <a:rPr lang="en-US" b="1" i="1" smtClean="0">
                          <a:effectLst>
                            <a:outerShdw blurRad="38100" dist="38100" dir="2700000" algn="tl">
                              <a:srgbClr val="000000">
                                <a:alpha val="43137"/>
                              </a:srgbClr>
                            </a:outerShdw>
                          </a:effectLst>
                          <a:latin typeface="Cambria Math" panose="02040503050406030204" pitchFamily="18" charset="0"/>
                        </a:rPr>
                        <m:t>=</m:t>
                      </m:r>
                      <m:sSup>
                        <m:sSupPr>
                          <m:ctrlPr>
                            <a:rPr lang="en-US" b="1" i="1" smtClean="0">
                              <a:effectLst>
                                <a:outerShdw blurRad="38100" dist="38100" dir="2700000" algn="tl">
                                  <a:srgbClr val="000000">
                                    <a:alpha val="43137"/>
                                  </a:srgbClr>
                                </a:outerShdw>
                              </a:effectLst>
                              <a:latin typeface="Cambria Math" panose="02040503050406030204" pitchFamily="18" charset="0"/>
                            </a:rPr>
                          </m:ctrlPr>
                        </m:sSupPr>
                        <m:e>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𝒙</m:t>
                          </m:r>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𝟑</m:t>
                          </m:r>
                          <m:r>
                            <a:rPr lang="en-US" b="1" i="1" smtClean="0">
                              <a:effectLst>
                                <a:outerShdw blurRad="38100" dist="38100" dir="2700000" algn="tl">
                                  <a:srgbClr val="000000">
                                    <a:alpha val="43137"/>
                                  </a:srgbClr>
                                </a:outerShdw>
                              </a:effectLst>
                              <a:latin typeface="Cambria Math" panose="02040503050406030204" pitchFamily="18" charset="0"/>
                            </a:rPr>
                            <m:t>)</m:t>
                          </m:r>
                        </m:e>
                        <m:sup>
                          <m:r>
                            <a:rPr lang="en-US" b="1" i="1" smtClean="0">
                              <a:effectLst>
                                <a:outerShdw blurRad="38100" dist="38100" dir="2700000" algn="tl">
                                  <a:srgbClr val="000000">
                                    <a:alpha val="43137"/>
                                  </a:srgbClr>
                                </a:outerShdw>
                              </a:effectLst>
                              <a:latin typeface="Cambria Math" panose="02040503050406030204" pitchFamily="18" charset="0"/>
                            </a:rPr>
                            <m:t>𝟐</m:t>
                          </m:r>
                        </m:sup>
                      </m:sSup>
                    </m:oMath>
                  </m:oMathPara>
                </a14:m>
                <a:endParaRPr lang="en-US" b="1" dirty="0">
                  <a:effectLst>
                    <a:outerShdw blurRad="38100" dist="38100" dir="2700000" algn="tl">
                      <a:srgbClr val="000000">
                        <a:alpha val="43137"/>
                      </a:srgbClr>
                    </a:outerShdw>
                  </a:effectLst>
                </a:endParaRPr>
              </a:p>
              <a:p>
                <a:r>
                  <a:rPr lang="en-US" sz="1100" b="1" dirty="0">
                    <a:solidFill>
                      <a:srgbClr val="C00000"/>
                    </a:solidFill>
                    <a:effectLst>
                      <a:outerShdw blurRad="38100" dist="38100" dir="2700000" algn="tl">
                        <a:srgbClr val="000000">
                          <a:alpha val="43137"/>
                        </a:srgbClr>
                      </a:outerShdw>
                    </a:effectLst>
                  </a:rPr>
                  <a:t>            </a:t>
                </a:r>
                <a:r>
                  <a:rPr lang="en-US" sz="1000" b="1" dirty="0">
                    <a:solidFill>
                      <a:schemeClr val="accent6">
                        <a:lumMod val="50000"/>
                      </a:schemeClr>
                    </a:solidFill>
                    <a:effectLst>
                      <a:outerShdw blurRad="38100" dist="38100" dir="2700000" algn="tl">
                        <a:srgbClr val="000000">
                          <a:alpha val="43137"/>
                        </a:srgbClr>
                      </a:outerShdw>
                    </a:effectLst>
                  </a:rPr>
                  <a:t>Opposite Direction to the sign of h !!</a:t>
                </a:r>
                <a:endParaRPr lang="en-US" sz="1100" b="1" dirty="0">
                  <a:solidFill>
                    <a:schemeClr val="accent6">
                      <a:lumMod val="50000"/>
                    </a:schemeClr>
                  </a:solidFill>
                  <a:effectLst>
                    <a:outerShdw blurRad="38100" dist="38100" dir="2700000" algn="tl">
                      <a:srgbClr val="000000">
                        <a:alpha val="43137"/>
                      </a:srgbClr>
                    </a:outerShdw>
                  </a:effectLst>
                </a:endParaRPr>
              </a:p>
            </p:txBody>
          </p:sp>
        </mc:Choice>
        <mc:Fallback xmlns="">
          <p:sp>
            <p:nvSpPr>
              <p:cNvPr id="5" name="TextBox 4">
                <a:extLst>
                  <a:ext uri="{FF2B5EF4-FFF2-40B4-BE49-F238E27FC236}">
                    <a16:creationId xmlns:a16="http://schemas.microsoft.com/office/drawing/2014/main" id="{AB88FEB0-38DF-4D3A-82A0-6483231658A4}"/>
                  </a:ext>
                </a:extLst>
              </p:cNvPr>
              <p:cNvSpPr txBox="1">
                <a:spLocks noRot="1" noChangeAspect="1" noMove="1" noResize="1" noEditPoints="1" noAdjustHandles="1" noChangeArrowheads="1" noChangeShapeType="1" noTextEdit="1"/>
              </p:cNvSpPr>
              <p:nvPr/>
            </p:nvSpPr>
            <p:spPr>
              <a:xfrm>
                <a:off x="1687526" y="5033173"/>
                <a:ext cx="2538639" cy="452496"/>
              </a:xfrm>
              <a:prstGeom prst="rect">
                <a:avLst/>
              </a:prstGeom>
              <a:blipFill>
                <a:blip r:embed="rId13"/>
                <a:stretch>
                  <a:fillRect t="-4054" b="-20270"/>
                </a:stretch>
              </a:blipFill>
            </p:spPr>
            <p:txBody>
              <a:bodyPr/>
              <a:lstStyle/>
              <a:p>
                <a:r>
                  <a:rPr lang="en-US">
                    <a:noFill/>
                  </a:rPr>
                  <a:t> </a:t>
                </a:r>
              </a:p>
            </p:txBody>
          </p:sp>
        </mc:Fallback>
      </mc:AlternateContent>
      <p:pic>
        <p:nvPicPr>
          <p:cNvPr id="1140" name="Picture 4" descr="Image result for parabola png">
            <a:extLst>
              <a:ext uri="{FF2B5EF4-FFF2-40B4-BE49-F238E27FC236}">
                <a16:creationId xmlns:a16="http://schemas.microsoft.com/office/drawing/2014/main" id="{25787D87-E398-42BD-9C2A-B6688CB3C252}"/>
              </a:ext>
            </a:extLst>
          </p:cNvPr>
          <p:cNvPicPr>
            <a:picLocks noChangeAspect="1" noChangeArrowheads="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1635" y="3189003"/>
            <a:ext cx="1227485" cy="14853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41" name="TextBox 1140">
                <a:extLst>
                  <a:ext uri="{FF2B5EF4-FFF2-40B4-BE49-F238E27FC236}">
                    <a16:creationId xmlns:a16="http://schemas.microsoft.com/office/drawing/2014/main" id="{FA1B657B-47BB-4E73-8B5F-48E73D6E9895}"/>
                  </a:ext>
                </a:extLst>
              </p:cNvPr>
              <p:cNvSpPr txBox="1"/>
              <p:nvPr/>
            </p:nvSpPr>
            <p:spPr>
              <a:xfrm>
                <a:off x="145376" y="5010136"/>
                <a:ext cx="1835824" cy="421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rPr>
                        <m:t>𝒇</m:t>
                      </m:r>
                      <m:d>
                        <m:dPr>
                          <m:ctrlPr>
                            <a:rPr lang="en-US" b="1" i="1" smtClean="0">
                              <a:effectLst>
                                <a:outerShdw blurRad="38100" dist="38100" dir="2700000" algn="tl">
                                  <a:srgbClr val="000000">
                                    <a:alpha val="43137"/>
                                  </a:srgbClr>
                                </a:outerShdw>
                              </a:effectLst>
                              <a:latin typeface="Cambria Math" panose="02040503050406030204" pitchFamily="18" charset="0"/>
                            </a:rPr>
                          </m:ctrlPr>
                        </m:dPr>
                        <m:e>
                          <m:r>
                            <a:rPr lang="en-US" b="1" i="1" smtClean="0">
                              <a:effectLst>
                                <a:outerShdw blurRad="38100" dist="38100" dir="2700000" algn="tl">
                                  <a:srgbClr val="000000">
                                    <a:alpha val="43137"/>
                                  </a:srgbClr>
                                </a:outerShdw>
                              </a:effectLst>
                              <a:latin typeface="Cambria Math" panose="02040503050406030204" pitchFamily="18" charset="0"/>
                            </a:rPr>
                            <m:t>𝒙</m:t>
                          </m:r>
                        </m:e>
                      </m:d>
                      <m:r>
                        <a:rPr lang="en-US" b="1" i="1" smtClean="0">
                          <a:effectLst>
                            <a:outerShdw blurRad="38100" dist="38100" dir="2700000" algn="tl">
                              <a:srgbClr val="000000">
                                <a:alpha val="43137"/>
                              </a:srgbClr>
                            </a:outerShdw>
                          </a:effectLst>
                          <a:latin typeface="Cambria Math" panose="02040503050406030204" pitchFamily="18" charset="0"/>
                        </a:rPr>
                        <m:t>=</m:t>
                      </m:r>
                      <m:sSup>
                        <m:sSupPr>
                          <m:ctrlPr>
                            <a:rPr lang="en-US" b="1" i="1" smtClean="0">
                              <a:effectLst>
                                <a:outerShdw blurRad="38100" dist="38100" dir="2700000" algn="tl">
                                  <a:srgbClr val="000000">
                                    <a:alpha val="43137"/>
                                  </a:srgbClr>
                                </a:outerShdw>
                              </a:effectLst>
                              <a:latin typeface="Cambria Math" panose="02040503050406030204" pitchFamily="18" charset="0"/>
                            </a:rPr>
                          </m:ctrlPr>
                        </m:sSupPr>
                        <m:e>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𝒙</m:t>
                          </m:r>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𝟑</m:t>
                          </m:r>
                          <m:r>
                            <a:rPr lang="en-US" b="1" i="1" smtClean="0">
                              <a:effectLst>
                                <a:outerShdw blurRad="38100" dist="38100" dir="2700000" algn="tl">
                                  <a:srgbClr val="000000">
                                    <a:alpha val="43137"/>
                                  </a:srgbClr>
                                </a:outerShdw>
                              </a:effectLst>
                              <a:latin typeface="Cambria Math" panose="02040503050406030204" pitchFamily="18" charset="0"/>
                            </a:rPr>
                            <m:t>)</m:t>
                          </m:r>
                        </m:e>
                        <m:sup>
                          <m:r>
                            <a:rPr lang="en-US" b="1" i="1" smtClean="0">
                              <a:effectLst>
                                <a:outerShdw blurRad="38100" dist="38100" dir="2700000" algn="tl">
                                  <a:srgbClr val="000000">
                                    <a:alpha val="43137"/>
                                  </a:srgbClr>
                                </a:outerShdw>
                              </a:effectLst>
                              <a:latin typeface="Cambria Math" panose="02040503050406030204" pitchFamily="18" charset="0"/>
                            </a:rPr>
                            <m:t>𝟐</m:t>
                          </m:r>
                        </m:sup>
                      </m:sSup>
                    </m:oMath>
                  </m:oMathPara>
                </a14:m>
                <a:endParaRPr lang="en-US" b="1" dirty="0">
                  <a:effectLst>
                    <a:outerShdw blurRad="38100" dist="38100" dir="2700000" algn="tl">
                      <a:srgbClr val="000000">
                        <a:alpha val="43137"/>
                      </a:srgbClr>
                    </a:outerShdw>
                  </a:effectLst>
                </a:endParaRPr>
              </a:p>
              <a:p>
                <a:r>
                  <a:rPr lang="en-US" sz="800" b="1" dirty="0">
                    <a:solidFill>
                      <a:srgbClr val="7030A0"/>
                    </a:solidFill>
                    <a:effectLst>
                      <a:outerShdw blurRad="38100" dist="38100" dir="2700000" algn="tl">
                        <a:srgbClr val="000000">
                          <a:alpha val="43137"/>
                        </a:srgbClr>
                      </a:outerShdw>
                    </a:effectLst>
                  </a:rPr>
                  <a:t>   Opposite Direction to the sign of h !! </a:t>
                </a:r>
              </a:p>
            </p:txBody>
          </p:sp>
        </mc:Choice>
        <mc:Fallback xmlns="">
          <p:sp>
            <p:nvSpPr>
              <p:cNvPr id="1141" name="TextBox 1140">
                <a:extLst>
                  <a:ext uri="{FF2B5EF4-FFF2-40B4-BE49-F238E27FC236}">
                    <a16:creationId xmlns:a16="http://schemas.microsoft.com/office/drawing/2014/main" id="{FA1B657B-47BB-4E73-8B5F-48E73D6E9895}"/>
                  </a:ext>
                </a:extLst>
              </p:cNvPr>
              <p:cNvSpPr txBox="1">
                <a:spLocks noRot="1" noChangeAspect="1" noMove="1" noResize="1" noEditPoints="1" noAdjustHandles="1" noChangeArrowheads="1" noChangeShapeType="1" noTextEdit="1"/>
              </p:cNvSpPr>
              <p:nvPr/>
            </p:nvSpPr>
            <p:spPr>
              <a:xfrm>
                <a:off x="145376" y="5010136"/>
                <a:ext cx="1835824" cy="421719"/>
              </a:xfrm>
              <a:prstGeom prst="rect">
                <a:avLst/>
              </a:prstGeom>
              <a:blipFill>
                <a:blip r:embed="rId14"/>
                <a:stretch>
                  <a:fillRect t="-4348" b="-15942"/>
                </a:stretch>
              </a:blipFill>
            </p:spPr>
            <p:txBody>
              <a:bodyPr/>
              <a:lstStyle/>
              <a:p>
                <a:r>
                  <a:rPr lang="en-US">
                    <a:noFill/>
                  </a:rPr>
                  <a:t> </a:t>
                </a:r>
              </a:p>
            </p:txBody>
          </p:sp>
        </mc:Fallback>
      </mc:AlternateContent>
      <p:pic>
        <p:nvPicPr>
          <p:cNvPr id="1142" name="Picture 2" descr="Image result for graph paper">
            <a:extLst>
              <a:ext uri="{FF2B5EF4-FFF2-40B4-BE49-F238E27FC236}">
                <a16:creationId xmlns:a16="http://schemas.microsoft.com/office/drawing/2014/main" id="{C606D9BA-39F4-45F0-9B44-7B7553F7F57B}"/>
              </a:ext>
            </a:extLst>
          </p:cNvPr>
          <p:cNvPicPr>
            <a:picLocks noChangeAspect="1" noChangeArrowheads="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0" y="2950199"/>
            <a:ext cx="3657600" cy="3424131"/>
          </a:xfrm>
          <a:prstGeom prst="rect">
            <a:avLst/>
          </a:prstGeom>
          <a:noFill/>
          <a:extLst>
            <a:ext uri="{909E8E84-426E-40DD-AFC4-6F175D3DCCD1}">
              <a14:hiddenFill xmlns:a14="http://schemas.microsoft.com/office/drawing/2010/main">
                <a:solidFill>
                  <a:srgbClr val="FFFFFF"/>
                </a:solidFill>
              </a14:hiddenFill>
            </a:ext>
          </a:extLst>
        </p:spPr>
      </p:pic>
      <p:pic>
        <p:nvPicPr>
          <p:cNvPr id="1143" name="Picture 4" descr="Image result for parabola png">
            <a:extLst>
              <a:ext uri="{FF2B5EF4-FFF2-40B4-BE49-F238E27FC236}">
                <a16:creationId xmlns:a16="http://schemas.microsoft.com/office/drawing/2014/main" id="{63A6C2AD-5E27-46C0-BCC2-EFA60A5F9E0D}"/>
              </a:ext>
            </a:extLst>
          </p:cNvPr>
          <p:cNvPicPr>
            <a:picLocks noChangeAspect="1" noChangeArrowheads="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235" y="3176760"/>
            <a:ext cx="1227485" cy="14853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44" name="TextBox 1143">
                <a:extLst>
                  <a:ext uri="{FF2B5EF4-FFF2-40B4-BE49-F238E27FC236}">
                    <a16:creationId xmlns:a16="http://schemas.microsoft.com/office/drawing/2014/main" id="{5F402D11-F2CC-46C0-939E-FCE3AD636D62}"/>
                  </a:ext>
                </a:extLst>
              </p:cNvPr>
              <p:cNvSpPr txBox="1"/>
              <p:nvPr/>
            </p:nvSpPr>
            <p:spPr>
              <a:xfrm>
                <a:off x="7214961" y="5005823"/>
                <a:ext cx="1465914"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rPr>
                        <m:t>𝒇</m:t>
                      </m:r>
                      <m:d>
                        <m:dPr>
                          <m:ctrlPr>
                            <a:rPr lang="en-US" b="1" i="1" smtClean="0">
                              <a:effectLst>
                                <a:outerShdw blurRad="38100" dist="38100" dir="2700000" algn="tl">
                                  <a:srgbClr val="000000">
                                    <a:alpha val="43137"/>
                                  </a:srgbClr>
                                </a:outerShdw>
                              </a:effectLst>
                              <a:latin typeface="Cambria Math" panose="02040503050406030204" pitchFamily="18" charset="0"/>
                            </a:rPr>
                          </m:ctrlPr>
                        </m:dPr>
                        <m:e>
                          <m:r>
                            <a:rPr lang="en-US" b="1" i="1" smtClean="0">
                              <a:effectLst>
                                <a:outerShdw blurRad="38100" dist="38100" dir="2700000" algn="tl">
                                  <a:srgbClr val="000000">
                                    <a:alpha val="43137"/>
                                  </a:srgbClr>
                                </a:outerShdw>
                              </a:effectLst>
                              <a:latin typeface="Cambria Math" panose="02040503050406030204" pitchFamily="18" charset="0"/>
                            </a:rPr>
                            <m:t>𝒙</m:t>
                          </m:r>
                        </m:e>
                      </m:d>
                      <m:r>
                        <a:rPr lang="en-US" b="1" i="1" smtClean="0">
                          <a:effectLst>
                            <a:outerShdw blurRad="38100" dist="38100" dir="2700000" algn="tl">
                              <a:srgbClr val="000000">
                                <a:alpha val="43137"/>
                              </a:srgbClr>
                            </a:outerShdw>
                          </a:effectLst>
                          <a:latin typeface="Cambria Math" panose="02040503050406030204" pitchFamily="18" charset="0"/>
                        </a:rPr>
                        <m:t>=</m:t>
                      </m:r>
                      <m:sSup>
                        <m:sSupPr>
                          <m:ctrlPr>
                            <a:rPr lang="en-US" b="1" i="1" smtClean="0">
                              <a:effectLst>
                                <a:outerShdw blurRad="38100" dist="38100" dir="2700000" algn="tl">
                                  <a:srgbClr val="000000">
                                    <a:alpha val="43137"/>
                                  </a:srgbClr>
                                </a:outerShdw>
                              </a:effectLst>
                              <a:latin typeface="Cambria Math" panose="02040503050406030204" pitchFamily="18" charset="0"/>
                            </a:rPr>
                          </m:ctrlPr>
                        </m:sSupPr>
                        <m:e>
                          <m:r>
                            <a:rPr lang="en-US" b="1" i="1" smtClean="0">
                              <a:effectLst>
                                <a:outerShdw blurRad="38100" dist="38100" dir="2700000" algn="tl">
                                  <a:srgbClr val="000000">
                                    <a:alpha val="43137"/>
                                  </a:srgbClr>
                                </a:outerShdw>
                              </a:effectLst>
                              <a:latin typeface="Cambria Math" panose="02040503050406030204" pitchFamily="18" charset="0"/>
                            </a:rPr>
                            <m:t>𝒙</m:t>
                          </m:r>
                        </m:e>
                        <m:sup>
                          <m:r>
                            <a:rPr lang="en-US" b="1" i="1" smtClean="0">
                              <a:effectLst>
                                <a:outerShdw blurRad="38100" dist="38100" dir="2700000" algn="tl">
                                  <a:srgbClr val="000000">
                                    <a:alpha val="43137"/>
                                  </a:srgbClr>
                                </a:outerShdw>
                              </a:effectLst>
                              <a:latin typeface="Cambria Math" panose="02040503050406030204" pitchFamily="18" charset="0"/>
                            </a:rPr>
                            <m:t>𝟐</m:t>
                          </m:r>
                        </m:sup>
                      </m:sSup>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𝟑</m:t>
                      </m:r>
                    </m:oMath>
                  </m:oMathPara>
                </a14:m>
                <a:endParaRPr lang="en-US" b="1" dirty="0">
                  <a:effectLst>
                    <a:outerShdw blurRad="38100" dist="38100" dir="2700000" algn="tl">
                      <a:srgbClr val="000000">
                        <a:alpha val="43137"/>
                      </a:srgbClr>
                    </a:outerShdw>
                  </a:effectLst>
                </a:endParaRPr>
              </a:p>
            </p:txBody>
          </p:sp>
        </mc:Choice>
        <mc:Fallback xmlns="">
          <p:sp>
            <p:nvSpPr>
              <p:cNvPr id="1144" name="TextBox 1143">
                <a:extLst>
                  <a:ext uri="{FF2B5EF4-FFF2-40B4-BE49-F238E27FC236}">
                    <a16:creationId xmlns:a16="http://schemas.microsoft.com/office/drawing/2014/main" id="{5F402D11-F2CC-46C0-939E-FCE3AD636D62}"/>
                  </a:ext>
                </a:extLst>
              </p:cNvPr>
              <p:cNvSpPr txBox="1">
                <a:spLocks noRot="1" noChangeAspect="1" noMove="1" noResize="1" noEditPoints="1" noAdjustHandles="1" noChangeArrowheads="1" noChangeShapeType="1" noTextEdit="1"/>
              </p:cNvSpPr>
              <p:nvPr/>
            </p:nvSpPr>
            <p:spPr>
              <a:xfrm>
                <a:off x="7214961" y="5005823"/>
                <a:ext cx="1465914" cy="283219"/>
              </a:xfrm>
              <a:prstGeom prst="rect">
                <a:avLst/>
              </a:prstGeom>
              <a:blipFill>
                <a:blip r:embed="rId15"/>
                <a:stretch>
                  <a:fillRect l="-5833" t="-6383" r="-5417" b="-42553"/>
                </a:stretch>
              </a:blipFill>
            </p:spPr>
            <p:txBody>
              <a:bodyPr/>
              <a:lstStyle/>
              <a:p>
                <a:r>
                  <a:rPr lang="en-US">
                    <a:noFill/>
                  </a:rPr>
                  <a:t> </a:t>
                </a:r>
              </a:p>
            </p:txBody>
          </p:sp>
        </mc:Fallback>
      </mc:AlternateContent>
      <p:pic>
        <p:nvPicPr>
          <p:cNvPr id="1145" name="Picture 4" descr="Image result for parabola png">
            <a:extLst>
              <a:ext uri="{FF2B5EF4-FFF2-40B4-BE49-F238E27FC236}">
                <a16:creationId xmlns:a16="http://schemas.microsoft.com/office/drawing/2014/main" id="{B2DFC757-5F08-4011-A553-8DDD114C04DE}"/>
              </a:ext>
            </a:extLst>
          </p:cNvPr>
          <p:cNvPicPr>
            <a:picLocks noChangeAspect="1" noChangeArrowheads="1"/>
          </p:cNvPicPr>
          <p:nvPr/>
        </p:nvPicPr>
        <p:blipFill>
          <a:blip r:embed="rId12"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235" y="3189003"/>
            <a:ext cx="1227485" cy="14853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46" name="TextBox 1145">
                <a:extLst>
                  <a:ext uri="{FF2B5EF4-FFF2-40B4-BE49-F238E27FC236}">
                    <a16:creationId xmlns:a16="http://schemas.microsoft.com/office/drawing/2014/main" id="{C0AA80B2-7B20-4109-920C-AF599080BE08}"/>
                  </a:ext>
                </a:extLst>
              </p:cNvPr>
              <p:cNvSpPr txBox="1"/>
              <p:nvPr/>
            </p:nvSpPr>
            <p:spPr>
              <a:xfrm>
                <a:off x="5496362" y="5020930"/>
                <a:ext cx="1465914"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rPr>
                        <m:t>𝒇</m:t>
                      </m:r>
                      <m:d>
                        <m:dPr>
                          <m:ctrlPr>
                            <a:rPr lang="en-US" b="1" i="1">
                              <a:effectLst>
                                <a:outerShdw blurRad="38100" dist="38100" dir="2700000" algn="tl">
                                  <a:srgbClr val="000000">
                                    <a:alpha val="43137"/>
                                  </a:srgbClr>
                                </a:outerShdw>
                              </a:effectLst>
                              <a:latin typeface="Cambria Math" panose="02040503050406030204" pitchFamily="18" charset="0"/>
                            </a:rPr>
                          </m:ctrlPr>
                        </m:dPr>
                        <m:e>
                          <m:r>
                            <a:rPr lang="en-US" b="1" i="1">
                              <a:effectLst>
                                <a:outerShdw blurRad="38100" dist="38100" dir="2700000" algn="tl">
                                  <a:srgbClr val="000000">
                                    <a:alpha val="43137"/>
                                  </a:srgbClr>
                                </a:outerShdw>
                              </a:effectLst>
                              <a:latin typeface="Cambria Math" panose="02040503050406030204" pitchFamily="18" charset="0"/>
                            </a:rPr>
                            <m:t>𝒙</m:t>
                          </m:r>
                        </m:e>
                      </m:d>
                      <m:r>
                        <a:rPr lang="en-US" b="1" i="1">
                          <a:effectLst>
                            <a:outerShdw blurRad="38100" dist="38100" dir="2700000" algn="tl">
                              <a:srgbClr val="000000">
                                <a:alpha val="43137"/>
                              </a:srgbClr>
                            </a:outerShdw>
                          </a:effectLst>
                          <a:latin typeface="Cambria Math" panose="02040503050406030204" pitchFamily="18" charset="0"/>
                        </a:rPr>
                        <m:t>=</m:t>
                      </m:r>
                      <m:sSup>
                        <m:sSupPr>
                          <m:ctrlPr>
                            <a:rPr lang="en-US" b="1" i="1">
                              <a:effectLst>
                                <a:outerShdw blurRad="38100" dist="38100" dir="2700000" algn="tl">
                                  <a:srgbClr val="000000">
                                    <a:alpha val="43137"/>
                                  </a:srgbClr>
                                </a:outerShdw>
                              </a:effectLst>
                              <a:latin typeface="Cambria Math" panose="02040503050406030204" pitchFamily="18" charset="0"/>
                            </a:rPr>
                          </m:ctrlPr>
                        </m:sSupPr>
                        <m:e>
                          <m:r>
                            <a:rPr lang="en-US" b="1" i="1">
                              <a:effectLst>
                                <a:outerShdw blurRad="38100" dist="38100" dir="2700000" algn="tl">
                                  <a:srgbClr val="000000">
                                    <a:alpha val="43137"/>
                                  </a:srgbClr>
                                </a:outerShdw>
                              </a:effectLst>
                              <a:latin typeface="Cambria Math" panose="02040503050406030204" pitchFamily="18" charset="0"/>
                            </a:rPr>
                            <m:t>𝒙</m:t>
                          </m:r>
                        </m:e>
                        <m:sup>
                          <m:r>
                            <a:rPr lang="en-US" b="1" i="1">
                              <a:effectLst>
                                <a:outerShdw blurRad="38100" dist="38100" dir="2700000" algn="tl">
                                  <a:srgbClr val="000000">
                                    <a:alpha val="43137"/>
                                  </a:srgbClr>
                                </a:outerShdw>
                              </a:effectLst>
                              <a:latin typeface="Cambria Math" panose="02040503050406030204" pitchFamily="18" charset="0"/>
                            </a:rPr>
                            <m:t>𝟐</m:t>
                          </m:r>
                        </m:sup>
                      </m:sSup>
                      <m:r>
                        <a:rPr lang="en-US" b="1" i="1" smtClean="0">
                          <a:effectLst>
                            <a:outerShdw blurRad="38100" dist="38100" dir="2700000" algn="tl">
                              <a:srgbClr val="000000">
                                <a:alpha val="43137"/>
                              </a:srgbClr>
                            </a:outerShdw>
                          </a:effectLst>
                          <a:latin typeface="Cambria Math" panose="02040503050406030204" pitchFamily="18" charset="0"/>
                        </a:rPr>
                        <m:t>−</m:t>
                      </m:r>
                      <m:r>
                        <a:rPr lang="en-US" b="1" i="1">
                          <a:effectLst>
                            <a:outerShdw blurRad="38100" dist="38100" dir="2700000" algn="tl">
                              <a:srgbClr val="000000">
                                <a:alpha val="43137"/>
                              </a:srgbClr>
                            </a:outerShdw>
                          </a:effectLst>
                          <a:latin typeface="Cambria Math" panose="02040503050406030204" pitchFamily="18" charset="0"/>
                        </a:rPr>
                        <m:t>𝟑</m:t>
                      </m:r>
                    </m:oMath>
                  </m:oMathPara>
                </a14:m>
                <a:endParaRPr lang="en-US" b="1" dirty="0">
                  <a:effectLst>
                    <a:outerShdw blurRad="38100" dist="38100" dir="2700000" algn="tl">
                      <a:srgbClr val="000000">
                        <a:alpha val="43137"/>
                      </a:srgbClr>
                    </a:outerShdw>
                  </a:effectLst>
                </a:endParaRPr>
              </a:p>
            </p:txBody>
          </p:sp>
        </mc:Choice>
        <mc:Fallback xmlns="">
          <p:sp>
            <p:nvSpPr>
              <p:cNvPr id="1146" name="TextBox 1145">
                <a:extLst>
                  <a:ext uri="{FF2B5EF4-FFF2-40B4-BE49-F238E27FC236}">
                    <a16:creationId xmlns:a16="http://schemas.microsoft.com/office/drawing/2014/main" id="{C0AA80B2-7B20-4109-920C-AF599080BE08}"/>
                  </a:ext>
                </a:extLst>
              </p:cNvPr>
              <p:cNvSpPr txBox="1">
                <a:spLocks noRot="1" noChangeAspect="1" noMove="1" noResize="1" noEditPoints="1" noAdjustHandles="1" noChangeArrowheads="1" noChangeShapeType="1" noTextEdit="1"/>
              </p:cNvSpPr>
              <p:nvPr/>
            </p:nvSpPr>
            <p:spPr>
              <a:xfrm>
                <a:off x="5496362" y="5020930"/>
                <a:ext cx="1465914" cy="283219"/>
              </a:xfrm>
              <a:prstGeom prst="rect">
                <a:avLst/>
              </a:prstGeom>
              <a:blipFill>
                <a:blip r:embed="rId16"/>
                <a:stretch>
                  <a:fillRect l="-5833" t="-6522" r="-5417" b="-43478"/>
                </a:stretch>
              </a:blipFill>
            </p:spPr>
            <p:txBody>
              <a:bodyPr/>
              <a:lstStyle/>
              <a:p>
                <a:r>
                  <a:rPr lang="en-US">
                    <a:noFill/>
                  </a:rPr>
                  <a:t> </a:t>
                </a:r>
              </a:p>
            </p:txBody>
          </p:sp>
        </mc:Fallback>
      </mc:AlternateContent>
      <p:grpSp>
        <p:nvGrpSpPr>
          <p:cNvPr id="1147" name="Group 1">
            <a:extLst>
              <a:ext uri="{FF2B5EF4-FFF2-40B4-BE49-F238E27FC236}">
                <a16:creationId xmlns:a16="http://schemas.microsoft.com/office/drawing/2014/main" id="{96CF122D-46A3-49AF-A245-D4EACC300F3F}"/>
              </a:ext>
            </a:extLst>
          </p:cNvPr>
          <p:cNvGrpSpPr>
            <a:grpSpLocks/>
          </p:cNvGrpSpPr>
          <p:nvPr/>
        </p:nvGrpSpPr>
        <p:grpSpPr bwMode="auto">
          <a:xfrm>
            <a:off x="2314325" y="5629719"/>
            <a:ext cx="5014411" cy="909880"/>
            <a:chOff x="6750051" y="1057275"/>
            <a:chExt cx="2346705" cy="1439147"/>
          </a:xfrm>
        </p:grpSpPr>
        <p:sp>
          <p:nvSpPr>
            <p:cNvPr id="1148" name="Rectangle 1147">
              <a:extLst>
                <a:ext uri="{FF2B5EF4-FFF2-40B4-BE49-F238E27FC236}">
                  <a16:creationId xmlns:a16="http://schemas.microsoft.com/office/drawing/2014/main" id="{90B3066E-D123-46BB-8AA4-77EA4230C78C}"/>
                </a:ext>
              </a:extLst>
            </p:cNvPr>
            <p:cNvSpPr/>
            <p:nvPr/>
          </p:nvSpPr>
          <p:spPr bwMode="auto">
            <a:xfrm>
              <a:off x="6750051" y="1065210"/>
              <a:ext cx="2340356" cy="1431212"/>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301752" rIns="45720">
              <a:spAutoFit/>
            </a:bodyPr>
            <a:lstStyle/>
            <a:p>
              <a:pPr eaLnBrk="0" hangingPunct="0">
                <a:tabLst>
                  <a:tab pos="-57150" algn="l"/>
                  <a:tab pos="1828800" algn="l"/>
                </a:tabLst>
                <a:defRPr/>
              </a:pPr>
              <a:r>
                <a:rPr lang="en-US" sz="1400" dirty="0">
                  <a:solidFill>
                    <a:schemeClr val="tx1"/>
                  </a:solidFill>
                  <a:latin typeface="Verdana" pitchFamily="34" charset="0"/>
                  <a:ea typeface="Times New Roman" pitchFamily="18" charset="0"/>
                  <a:cs typeface="Arial" charset="0"/>
                </a:rPr>
                <a:t>A: Explain how to do the </a:t>
              </a:r>
              <a:r>
                <a:rPr lang="en-US" sz="1400" b="1" i="1" dirty="0">
                  <a:solidFill>
                    <a:srgbClr val="00B050"/>
                  </a:solidFill>
                  <a:effectLst>
                    <a:outerShdw blurRad="38100" dist="38100" dir="2700000" algn="tl">
                      <a:srgbClr val="000000">
                        <a:alpha val="43137"/>
                      </a:srgbClr>
                    </a:outerShdw>
                  </a:effectLst>
                  <a:latin typeface="Verdana" pitchFamily="34" charset="0"/>
                  <a:ea typeface="Times New Roman" pitchFamily="18" charset="0"/>
                  <a:cs typeface="Arial" charset="0"/>
                </a:rPr>
                <a:t>Horizontal Translation</a:t>
              </a:r>
              <a:r>
                <a:rPr lang="en-US" sz="1400" dirty="0">
                  <a:solidFill>
                    <a:schemeClr val="tx1"/>
                  </a:solidFill>
                  <a:latin typeface="Verdana" pitchFamily="34" charset="0"/>
                  <a:ea typeface="Times New Roman" pitchFamily="18" charset="0"/>
                  <a:cs typeface="Arial" charset="0"/>
                </a:rPr>
                <a:t>?</a:t>
              </a:r>
            </a:p>
            <a:p>
              <a:pPr eaLnBrk="0" hangingPunct="0">
                <a:tabLst>
                  <a:tab pos="-57150" algn="l"/>
                  <a:tab pos="1828800" algn="l"/>
                </a:tabLst>
                <a:defRPr/>
              </a:pPr>
              <a:endParaRPr lang="en-US" sz="800" dirty="0">
                <a:solidFill>
                  <a:schemeClr val="tx1"/>
                </a:solidFill>
                <a:latin typeface="Verdana" pitchFamily="34" charset="0"/>
                <a:ea typeface="Times New Roman" pitchFamily="18" charset="0"/>
                <a:cs typeface="Arial" charset="0"/>
              </a:endParaRPr>
            </a:p>
            <a:p>
              <a:pPr eaLnBrk="0" hangingPunct="0">
                <a:tabLst>
                  <a:tab pos="-57150" algn="l"/>
                  <a:tab pos="1828800" algn="l"/>
                </a:tabLst>
                <a:defRPr/>
              </a:pPr>
              <a:r>
                <a:rPr lang="en-US" sz="1400" dirty="0">
                  <a:solidFill>
                    <a:schemeClr val="tx1"/>
                  </a:solidFill>
                  <a:latin typeface="Verdana" pitchFamily="34" charset="0"/>
                  <a:ea typeface="Times New Roman" pitchFamily="18" charset="0"/>
                  <a:cs typeface="Arial" charset="0"/>
                </a:rPr>
                <a:t>B: Explain </a:t>
              </a:r>
              <a:r>
                <a:rPr lang="en-US" sz="1400" b="1" i="1" dirty="0">
                  <a:solidFill>
                    <a:schemeClr val="accent6">
                      <a:lumMod val="50000"/>
                    </a:schemeClr>
                  </a:solidFill>
                  <a:effectLst>
                    <a:outerShdw blurRad="38100" dist="38100" dir="2700000" algn="tl">
                      <a:srgbClr val="000000">
                        <a:alpha val="43137"/>
                      </a:srgbClr>
                    </a:outerShdw>
                  </a:effectLst>
                  <a:latin typeface="Verdana" pitchFamily="34" charset="0"/>
                  <a:ea typeface="Times New Roman" pitchFamily="18" charset="0"/>
                  <a:cs typeface="Arial" charset="0"/>
                </a:rPr>
                <a:t>Vertical Translation </a:t>
              </a:r>
              <a:r>
                <a:rPr lang="en-US" sz="1400" dirty="0">
                  <a:solidFill>
                    <a:schemeClr val="tx1"/>
                  </a:solidFill>
                  <a:latin typeface="Verdana" pitchFamily="34" charset="0"/>
                  <a:ea typeface="Times New Roman" pitchFamily="18" charset="0"/>
                  <a:cs typeface="Arial" charset="0"/>
                </a:rPr>
                <a:t>concept?</a:t>
              </a:r>
            </a:p>
          </p:txBody>
        </p:sp>
        <p:sp>
          <p:nvSpPr>
            <p:cNvPr id="1149" name="Rectangle 1148">
              <a:extLst>
                <a:ext uri="{FF2B5EF4-FFF2-40B4-BE49-F238E27FC236}">
                  <a16:creationId xmlns:a16="http://schemas.microsoft.com/office/drawing/2014/main" id="{F4506359-CC98-4AB8-BE50-D0435AFB5D67}"/>
                </a:ext>
              </a:extLst>
            </p:cNvPr>
            <p:cNvSpPr/>
            <p:nvPr/>
          </p:nvSpPr>
          <p:spPr bwMode="auto">
            <a:xfrm>
              <a:off x="6756400" y="1057275"/>
              <a:ext cx="2340356" cy="447964"/>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prstClr val="white"/>
                  </a:solidFill>
                  <a:latin typeface="Gill Sans MT" pitchFamily="34" charset="0"/>
                </a:rPr>
                <a:t>Pair-Share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13329"/>
                                        </p:tgtEl>
                                        <p:attrNameLst>
                                          <p:attrName>style.visibility</p:attrName>
                                        </p:attrNameLst>
                                      </p:cBhvr>
                                      <p:to>
                                        <p:strVal val="visible"/>
                                      </p:to>
                                    </p:set>
                                    <p:animEffect transition="in" filter="fade">
                                      <p:cBhvr>
                                        <p:cTn id="19" dur="500"/>
                                        <p:tgtEl>
                                          <p:spTgt spid="13329"/>
                                        </p:tgtEl>
                                      </p:cBhvr>
                                    </p:animEffect>
                                  </p:childTnLst>
                                </p:cTn>
                              </p:par>
                              <p:par>
                                <p:cTn id="20" presetID="10" presetClass="entr" presetSubtype="0" fill="hold" nodeType="withEffect">
                                  <p:stCondLst>
                                    <p:cond delay="0"/>
                                  </p:stCondLst>
                                  <p:childTnLst>
                                    <p:set>
                                      <p:cBhvr>
                                        <p:cTn id="21" dur="1" fill="hold">
                                          <p:stCondLst>
                                            <p:cond delay="0"/>
                                          </p:stCondLst>
                                        </p:cTn>
                                        <p:tgtEl>
                                          <p:spTgt spid="19458"/>
                                        </p:tgtEl>
                                        <p:attrNameLst>
                                          <p:attrName>style.visibility</p:attrName>
                                        </p:attrNameLst>
                                      </p:cBhvr>
                                      <p:to>
                                        <p:strVal val="visible"/>
                                      </p:to>
                                    </p:set>
                                    <p:animEffect transition="in" filter="fade">
                                      <p:cBhvr>
                                        <p:cTn id="22" dur="500"/>
                                        <p:tgtEl>
                                          <p:spTgt spid="19458"/>
                                        </p:tgtEl>
                                      </p:cBhvr>
                                    </p:animEffect>
                                  </p:childTnLst>
                                </p:cTn>
                              </p:par>
                              <p:par>
                                <p:cTn id="23" presetID="10" presetClass="entr" presetSubtype="0" fill="hold" nodeType="withEffect">
                                  <p:stCondLst>
                                    <p:cond delay="0"/>
                                  </p:stCondLst>
                                  <p:childTnLst>
                                    <p:set>
                                      <p:cBhvr>
                                        <p:cTn id="24" dur="1" fill="hold">
                                          <p:stCondLst>
                                            <p:cond delay="0"/>
                                          </p:stCondLst>
                                        </p:cTn>
                                        <p:tgtEl>
                                          <p:spTgt spid="19460"/>
                                        </p:tgtEl>
                                        <p:attrNameLst>
                                          <p:attrName>style.visibility</p:attrName>
                                        </p:attrNameLst>
                                      </p:cBhvr>
                                      <p:to>
                                        <p:strVal val="visible"/>
                                      </p:to>
                                    </p:set>
                                    <p:animEffect transition="in" filter="fade">
                                      <p:cBhvr>
                                        <p:cTn id="25" dur="500"/>
                                        <p:tgtEl>
                                          <p:spTgt spid="1946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5.55556E-7 -2.59259E-6 L 0.07292 0.00046 " pathEditMode="relative" rAng="0" ptsTypes="AA">
                                      <p:cBhvr>
                                        <p:cTn id="34" dur="2000" fill="hold"/>
                                        <p:tgtEl>
                                          <p:spTgt spid="19460"/>
                                        </p:tgtEl>
                                        <p:attrNameLst>
                                          <p:attrName>ppt_x</p:attrName>
                                          <p:attrName>ppt_y</p:attrName>
                                        </p:attrNameLst>
                                      </p:cBhvr>
                                      <p:rCtr x="3993" y="-324"/>
                                    </p:animMotion>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9460"/>
                                        </p:tgtEl>
                                      </p:cBhvr>
                                    </p:animEffect>
                                    <p:set>
                                      <p:cBhvr>
                                        <p:cTn id="39" dur="1" fill="hold">
                                          <p:stCondLst>
                                            <p:cond delay="499"/>
                                          </p:stCondLst>
                                        </p:cTn>
                                        <p:tgtEl>
                                          <p:spTgt spid="1946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41"/>
                                        </p:tgtEl>
                                        <p:attrNameLst>
                                          <p:attrName>style.visibility</p:attrName>
                                        </p:attrNameLst>
                                      </p:cBhvr>
                                      <p:to>
                                        <p:strVal val="visible"/>
                                      </p:to>
                                    </p:set>
                                    <p:animEffect transition="in" filter="fade">
                                      <p:cBhvr>
                                        <p:cTn id="47" dur="500"/>
                                        <p:tgtEl>
                                          <p:spTgt spid="1141"/>
                                        </p:tgtEl>
                                      </p:cBhvr>
                                    </p:animEffect>
                                  </p:childTnLst>
                                </p:cTn>
                              </p:par>
                              <p:par>
                                <p:cTn id="48" presetID="10" presetClass="entr" presetSubtype="0" fill="hold" nodeType="withEffect">
                                  <p:stCondLst>
                                    <p:cond delay="0"/>
                                  </p:stCondLst>
                                  <p:childTnLst>
                                    <p:set>
                                      <p:cBhvr>
                                        <p:cTn id="49" dur="1" fill="hold">
                                          <p:stCondLst>
                                            <p:cond delay="0"/>
                                          </p:stCondLst>
                                        </p:cTn>
                                        <p:tgtEl>
                                          <p:spTgt spid="1140"/>
                                        </p:tgtEl>
                                        <p:attrNameLst>
                                          <p:attrName>style.visibility</p:attrName>
                                        </p:attrNameLst>
                                      </p:cBhvr>
                                      <p:to>
                                        <p:strVal val="visible"/>
                                      </p:to>
                                    </p:set>
                                    <p:animEffect transition="in" filter="fade">
                                      <p:cBhvr>
                                        <p:cTn id="50" dur="500"/>
                                        <p:tgtEl>
                                          <p:spTgt spid="114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3.88889E-6 1.85185E-6 L -0.07708 0.00463 " pathEditMode="relative" rAng="0" ptsTypes="AA">
                                      <p:cBhvr>
                                        <p:cTn id="54" dur="2000" fill="hold"/>
                                        <p:tgtEl>
                                          <p:spTgt spid="1140"/>
                                        </p:tgtEl>
                                        <p:attrNameLst>
                                          <p:attrName>ppt_x</p:attrName>
                                          <p:attrName>ppt_y</p:attrName>
                                        </p:attrNameLst>
                                      </p:cBhvr>
                                      <p:rCtr x="-3854" y="231"/>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10" presetClass="entr" presetSubtype="0" fill="hold" nodeType="withEffect">
                                  <p:stCondLst>
                                    <p:cond delay="0"/>
                                  </p:stCondLst>
                                  <p:childTnLst>
                                    <p:set>
                                      <p:cBhvr>
                                        <p:cTn id="64" dur="1" fill="hold">
                                          <p:stCondLst>
                                            <p:cond delay="0"/>
                                          </p:stCondLst>
                                        </p:cTn>
                                        <p:tgtEl>
                                          <p:spTgt spid="13328"/>
                                        </p:tgtEl>
                                        <p:attrNameLst>
                                          <p:attrName>style.visibility</p:attrName>
                                        </p:attrNameLst>
                                      </p:cBhvr>
                                      <p:to>
                                        <p:strVal val="visible"/>
                                      </p:to>
                                    </p:set>
                                    <p:animEffect transition="in" filter="fade">
                                      <p:cBhvr>
                                        <p:cTn id="65" dur="500"/>
                                        <p:tgtEl>
                                          <p:spTgt spid="13328"/>
                                        </p:tgtEl>
                                      </p:cBhvr>
                                    </p:animEffect>
                                  </p:childTnLst>
                                </p:cTn>
                              </p:par>
                              <p:par>
                                <p:cTn id="66" presetID="10" presetClass="entr" presetSubtype="0"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par>
                                <p:cTn id="69" presetID="10" presetClass="entr" presetSubtype="0" fill="hold" nodeType="withEffect">
                                  <p:stCondLst>
                                    <p:cond delay="0"/>
                                  </p:stCondLst>
                                  <p:childTnLst>
                                    <p:set>
                                      <p:cBhvr>
                                        <p:cTn id="70" dur="1" fill="hold">
                                          <p:stCondLst>
                                            <p:cond delay="0"/>
                                          </p:stCondLst>
                                        </p:cTn>
                                        <p:tgtEl>
                                          <p:spTgt spid="1142"/>
                                        </p:tgtEl>
                                        <p:attrNameLst>
                                          <p:attrName>style.visibility</p:attrName>
                                        </p:attrNameLst>
                                      </p:cBhvr>
                                      <p:to>
                                        <p:strVal val="visible"/>
                                      </p:to>
                                    </p:set>
                                    <p:animEffect transition="in" filter="fade">
                                      <p:cBhvr>
                                        <p:cTn id="71" dur="500"/>
                                        <p:tgtEl>
                                          <p:spTgt spid="1142"/>
                                        </p:tgtEl>
                                      </p:cBhvr>
                                    </p:animEffect>
                                  </p:childTnLst>
                                </p:cTn>
                              </p:par>
                              <p:par>
                                <p:cTn id="72" presetID="10" presetClass="entr" presetSubtype="0" fill="hold" nodeType="withEffect">
                                  <p:stCondLst>
                                    <p:cond delay="0"/>
                                  </p:stCondLst>
                                  <p:childTnLst>
                                    <p:set>
                                      <p:cBhvr>
                                        <p:cTn id="73" dur="1" fill="hold">
                                          <p:stCondLst>
                                            <p:cond delay="0"/>
                                          </p:stCondLst>
                                        </p:cTn>
                                        <p:tgtEl>
                                          <p:spTgt spid="1143"/>
                                        </p:tgtEl>
                                        <p:attrNameLst>
                                          <p:attrName>style.visibility</p:attrName>
                                        </p:attrNameLst>
                                      </p:cBhvr>
                                      <p:to>
                                        <p:strVal val="visible"/>
                                      </p:to>
                                    </p:set>
                                    <p:animEffect transition="in" filter="fade">
                                      <p:cBhvr>
                                        <p:cTn id="74" dur="500"/>
                                        <p:tgtEl>
                                          <p:spTgt spid="114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144"/>
                                        </p:tgtEl>
                                        <p:attrNameLst>
                                          <p:attrName>style.visibility</p:attrName>
                                        </p:attrNameLst>
                                      </p:cBhvr>
                                      <p:to>
                                        <p:strVal val="visible"/>
                                      </p:to>
                                    </p:set>
                                    <p:animEffect transition="in" filter="fade">
                                      <p:cBhvr>
                                        <p:cTn id="79" dur="500"/>
                                        <p:tgtEl>
                                          <p:spTgt spid="1144"/>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5.55556E-7 0.00555 L -0.00365 -0.09259 " pathEditMode="relative" rAng="0" ptsTypes="AA">
                                      <p:cBhvr>
                                        <p:cTn id="83" dur="2000" fill="hold"/>
                                        <p:tgtEl>
                                          <p:spTgt spid="1143"/>
                                        </p:tgtEl>
                                        <p:attrNameLst>
                                          <p:attrName>ppt_x</p:attrName>
                                          <p:attrName>ppt_y</p:attrName>
                                        </p:attrNameLst>
                                      </p:cBhvr>
                                      <p:rCtr x="-191" y="-4907"/>
                                    </p:animMotion>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1143"/>
                                        </p:tgtEl>
                                      </p:cBhvr>
                                    </p:animEffect>
                                    <p:set>
                                      <p:cBhvr>
                                        <p:cTn id="88" dur="1" fill="hold">
                                          <p:stCondLst>
                                            <p:cond delay="499"/>
                                          </p:stCondLst>
                                        </p:cTn>
                                        <p:tgtEl>
                                          <p:spTgt spid="1143"/>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144"/>
                                        </p:tgtEl>
                                      </p:cBhvr>
                                    </p:animEffect>
                                    <p:set>
                                      <p:cBhvr>
                                        <p:cTn id="91" dur="1" fill="hold">
                                          <p:stCondLst>
                                            <p:cond delay="499"/>
                                          </p:stCondLst>
                                        </p:cTn>
                                        <p:tgtEl>
                                          <p:spTgt spid="1144"/>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146"/>
                                        </p:tgtEl>
                                        <p:attrNameLst>
                                          <p:attrName>style.visibility</p:attrName>
                                        </p:attrNameLst>
                                      </p:cBhvr>
                                      <p:to>
                                        <p:strVal val="visible"/>
                                      </p:to>
                                    </p:set>
                                    <p:animEffect transition="in" filter="fade">
                                      <p:cBhvr>
                                        <p:cTn id="96" dur="500"/>
                                        <p:tgtEl>
                                          <p:spTgt spid="1146"/>
                                        </p:tgtEl>
                                      </p:cBhvr>
                                    </p:animEffect>
                                  </p:childTnLst>
                                </p:cTn>
                              </p:par>
                              <p:par>
                                <p:cTn id="97" presetID="10" presetClass="entr" presetSubtype="0" fill="hold" nodeType="withEffect">
                                  <p:stCondLst>
                                    <p:cond delay="0"/>
                                  </p:stCondLst>
                                  <p:childTnLst>
                                    <p:set>
                                      <p:cBhvr>
                                        <p:cTn id="98" dur="1" fill="hold">
                                          <p:stCondLst>
                                            <p:cond delay="0"/>
                                          </p:stCondLst>
                                        </p:cTn>
                                        <p:tgtEl>
                                          <p:spTgt spid="1145"/>
                                        </p:tgtEl>
                                        <p:attrNameLst>
                                          <p:attrName>style.visibility</p:attrName>
                                        </p:attrNameLst>
                                      </p:cBhvr>
                                      <p:to>
                                        <p:strVal val="visible"/>
                                      </p:to>
                                    </p:set>
                                    <p:animEffect transition="in" filter="fade">
                                      <p:cBhvr>
                                        <p:cTn id="99" dur="500"/>
                                        <p:tgtEl>
                                          <p:spTgt spid="1145"/>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path" presetSubtype="0" accel="50000" decel="50000" fill="hold" nodeType="clickEffect">
                                  <p:stCondLst>
                                    <p:cond delay="0"/>
                                  </p:stCondLst>
                                  <p:childTnLst>
                                    <p:animMotion origin="layout" path="M -5.55556E-7 -0.00648 L -0.00365 0.09375 " pathEditMode="relative" rAng="0" ptsTypes="AA">
                                      <p:cBhvr>
                                        <p:cTn id="103" dur="2000" fill="hold"/>
                                        <p:tgtEl>
                                          <p:spTgt spid="1145"/>
                                        </p:tgtEl>
                                        <p:attrNameLst>
                                          <p:attrName>ppt_x</p:attrName>
                                          <p:attrName>ppt_y</p:attrName>
                                        </p:attrNameLst>
                                      </p:cBhvr>
                                      <p:rCtr x="-191" y="5000"/>
                                    </p:animMotion>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147"/>
                                        </p:tgtEl>
                                        <p:attrNameLst>
                                          <p:attrName>style.visibility</p:attrName>
                                        </p:attrNameLst>
                                      </p:cBhvr>
                                      <p:to>
                                        <p:strVal val="visible"/>
                                      </p:to>
                                    </p:set>
                                    <p:animEffect transition="in" filter="fade">
                                      <p:cBhvr>
                                        <p:cTn id="108" dur="500"/>
                                        <p:tgtEl>
                                          <p:spTgt spid="1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5" grpId="0"/>
      <p:bldP spid="5" grpId="0"/>
      <p:bldP spid="5" grpId="1"/>
      <p:bldP spid="1141" grpId="0"/>
      <p:bldP spid="1144" grpId="0"/>
      <p:bldP spid="1144" grpId="1"/>
      <p:bldP spid="11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1" descr="5-1ex1">
            <a:extLst>
              <a:ext uri="{FF2B5EF4-FFF2-40B4-BE49-F238E27FC236}">
                <a16:creationId xmlns:a16="http://schemas.microsoft.com/office/drawing/2014/main" id="{0ADEBA99-8A1B-42EC-A619-43B039CBC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188" y="889000"/>
            <a:ext cx="391795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3" descr="5-1ex2d">
            <a:extLst>
              <a:ext uri="{FF2B5EF4-FFF2-40B4-BE49-F238E27FC236}">
                <a16:creationId xmlns:a16="http://schemas.microsoft.com/office/drawing/2014/main" id="{BF6EF431-7C17-4EEE-88C5-A68BD29BDE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288" y="1177925"/>
            <a:ext cx="3857625"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089B852A-B52C-4BD0-BCCE-507AF1F3FC90}"/>
              </a:ext>
            </a:extLst>
          </p:cNvPr>
          <p:cNvSpPr/>
          <p:nvPr/>
        </p:nvSpPr>
        <p:spPr>
          <a:xfrm>
            <a:off x="55563" y="122238"/>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dirty="0"/>
          </a:p>
        </p:txBody>
      </p:sp>
      <p:sp>
        <p:nvSpPr>
          <p:cNvPr id="15" name="Rectangle 148">
            <a:extLst>
              <a:ext uri="{FF2B5EF4-FFF2-40B4-BE49-F238E27FC236}">
                <a16:creationId xmlns:a16="http://schemas.microsoft.com/office/drawing/2014/main" id="{8D13A6CF-C849-4894-904C-3F39A5D56178}"/>
              </a:ext>
            </a:extLst>
          </p:cNvPr>
          <p:cNvSpPr/>
          <p:nvPr/>
        </p:nvSpPr>
        <p:spPr>
          <a:xfrm>
            <a:off x="64454" y="40656"/>
            <a:ext cx="2042186" cy="233362"/>
          </a:xfrm>
          <a:custGeom>
            <a:avLst/>
            <a:gdLst/>
            <a:ahLst/>
            <a:cxnLst/>
            <a:rect l="l" t="t" r="r" b="b"/>
            <a:pathLst>
              <a:path w="3656487" h="247650">
                <a:moveTo>
                  <a:pt x="3555513" y="0"/>
                </a:moveTo>
                <a:lnTo>
                  <a:pt x="3555824" y="381"/>
                </a:lnTo>
                <a:lnTo>
                  <a:pt x="3555937" y="381"/>
                </a:lnTo>
                <a:lnTo>
                  <a:pt x="3555937" y="520"/>
                </a:lnTo>
                <a:lnTo>
                  <a:pt x="3656487" y="123825"/>
                </a:lnTo>
                <a:lnTo>
                  <a:pt x="3555937" y="247130"/>
                </a:lnTo>
                <a:lnTo>
                  <a:pt x="3555937" y="247269"/>
                </a:lnTo>
                <a:lnTo>
                  <a:pt x="3555824" y="247269"/>
                </a:lnTo>
                <a:lnTo>
                  <a:pt x="3555513" y="247650"/>
                </a:lnTo>
                <a:lnTo>
                  <a:pt x="3555513" y="247269"/>
                </a:lnTo>
                <a:lnTo>
                  <a:pt x="0" y="247269"/>
                </a:lnTo>
                <a:lnTo>
                  <a:pt x="0" y="381"/>
                </a:lnTo>
                <a:lnTo>
                  <a:pt x="3555513"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Concept Development</a:t>
            </a:r>
          </a:p>
        </p:txBody>
      </p:sp>
      <p:grpSp>
        <p:nvGrpSpPr>
          <p:cNvPr id="20486" name="Group 65">
            <a:extLst>
              <a:ext uri="{FF2B5EF4-FFF2-40B4-BE49-F238E27FC236}">
                <a16:creationId xmlns:a16="http://schemas.microsoft.com/office/drawing/2014/main" id="{7FB1502C-7CCA-4A9E-8CDE-3310D4B917A1}"/>
              </a:ext>
            </a:extLst>
          </p:cNvPr>
          <p:cNvGrpSpPr>
            <a:grpSpLocks/>
          </p:cNvGrpSpPr>
          <p:nvPr/>
        </p:nvGrpSpPr>
        <p:grpSpPr bwMode="auto">
          <a:xfrm>
            <a:off x="69850" y="627063"/>
            <a:ext cx="8686800" cy="39687"/>
            <a:chOff x="312862" y="969963"/>
            <a:chExt cx="8471606" cy="39687"/>
          </a:xfrm>
        </p:grpSpPr>
        <p:cxnSp>
          <p:nvCxnSpPr>
            <p:cNvPr id="17" name="Straight Connector 16">
              <a:extLst>
                <a:ext uri="{FF2B5EF4-FFF2-40B4-BE49-F238E27FC236}">
                  <a16:creationId xmlns:a16="http://schemas.microsoft.com/office/drawing/2014/main" id="{90345271-AE62-4F32-BFD8-4BDD8EF29AFE}"/>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CA41D7-CF04-4C9E-8B83-B9FA72F7043E}"/>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Text Box 5">
            <a:extLst>
              <a:ext uri="{FF2B5EF4-FFF2-40B4-BE49-F238E27FC236}">
                <a16:creationId xmlns:a16="http://schemas.microsoft.com/office/drawing/2014/main" id="{0C4B238C-C33E-43AD-A22D-83437AC244FB}"/>
              </a:ext>
            </a:extLst>
          </p:cNvPr>
          <p:cNvSpPr txBox="1">
            <a:spLocks noChangeArrowheads="1"/>
          </p:cNvSpPr>
          <p:nvPr/>
        </p:nvSpPr>
        <p:spPr bwMode="auto">
          <a:xfrm>
            <a:off x="152400" y="4987131"/>
            <a:ext cx="90455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dirty="0">
                <a:latin typeface="Californian FB" panose="0207040306080B030204" pitchFamily="18" charset="0"/>
              </a:rPr>
              <a:t>Because </a:t>
            </a:r>
            <a:r>
              <a:rPr lang="en-US" altLang="en-US" sz="2000" i="1" dirty="0">
                <a:solidFill>
                  <a:srgbClr val="FF0000"/>
                </a:solidFill>
                <a:latin typeface="Californian FB" panose="0207040306080B030204" pitchFamily="18" charset="0"/>
              </a:rPr>
              <a:t>h </a:t>
            </a:r>
            <a:r>
              <a:rPr lang="en-US" altLang="en-US" sz="2000" dirty="0">
                <a:solidFill>
                  <a:srgbClr val="FF0000"/>
                </a:solidFill>
                <a:latin typeface="Californian FB" panose="0207040306080B030204" pitchFamily="18" charset="0"/>
              </a:rPr>
              <a:t>= –3</a:t>
            </a:r>
            <a:r>
              <a:rPr lang="en-US" altLang="en-US" sz="2000" dirty="0">
                <a:latin typeface="Californian FB" panose="0207040306080B030204" pitchFamily="18" charset="0"/>
              </a:rPr>
              <a:t>, the graph is translated </a:t>
            </a:r>
            <a:r>
              <a:rPr lang="en-US" altLang="en-US" sz="2000" b="1" dirty="0">
                <a:solidFill>
                  <a:srgbClr val="FF0000"/>
                </a:solidFill>
                <a:latin typeface="Californian FB" panose="0207040306080B030204" pitchFamily="18" charset="0"/>
              </a:rPr>
              <a:t>3 units left</a:t>
            </a:r>
            <a:r>
              <a:rPr lang="en-US" altLang="en-US" sz="2000" dirty="0">
                <a:latin typeface="Californian FB" panose="0207040306080B030204" pitchFamily="18" charset="0"/>
              </a:rPr>
              <a:t>. Because </a:t>
            </a:r>
            <a:r>
              <a:rPr lang="en-US" altLang="en-US" sz="2000" i="1" dirty="0">
                <a:solidFill>
                  <a:srgbClr val="3333FF"/>
                </a:solidFill>
                <a:latin typeface="Californian FB" panose="0207040306080B030204" pitchFamily="18" charset="0"/>
              </a:rPr>
              <a:t>k</a:t>
            </a:r>
            <a:r>
              <a:rPr lang="en-US" altLang="en-US" sz="2000" dirty="0">
                <a:solidFill>
                  <a:srgbClr val="3333FF"/>
                </a:solidFill>
                <a:latin typeface="Californian FB" panose="0207040306080B030204" pitchFamily="18" charset="0"/>
              </a:rPr>
              <a:t> = –2</a:t>
            </a:r>
            <a:r>
              <a:rPr lang="en-US" altLang="en-US" sz="2000" dirty="0">
                <a:latin typeface="Californian FB" panose="0207040306080B030204" pitchFamily="18" charset="0"/>
              </a:rPr>
              <a:t>, the graph is translated </a:t>
            </a:r>
            <a:r>
              <a:rPr lang="en-US" altLang="en-US" sz="2000" b="1" dirty="0">
                <a:solidFill>
                  <a:srgbClr val="3333FF"/>
                </a:solidFill>
                <a:latin typeface="Californian FB" panose="0207040306080B030204" pitchFamily="18" charset="0"/>
              </a:rPr>
              <a:t>2</a:t>
            </a:r>
            <a:r>
              <a:rPr lang="en-US" altLang="en-US" sz="2000" dirty="0">
                <a:latin typeface="Californian FB" panose="0207040306080B030204" pitchFamily="18" charset="0"/>
              </a:rPr>
              <a:t> </a:t>
            </a:r>
            <a:r>
              <a:rPr lang="en-US" altLang="en-US" sz="2000" b="1" dirty="0">
                <a:solidFill>
                  <a:srgbClr val="3333FF"/>
                </a:solidFill>
                <a:latin typeface="Californian FB" panose="0207040306080B030204" pitchFamily="18" charset="0"/>
              </a:rPr>
              <a:t>units down</a:t>
            </a:r>
            <a:r>
              <a:rPr lang="en-US" altLang="en-US" sz="2000" dirty="0">
                <a:latin typeface="Californian FB" panose="0207040306080B030204" pitchFamily="18" charset="0"/>
              </a:rPr>
              <a:t>. Therefore, </a:t>
            </a:r>
            <a:r>
              <a:rPr lang="en-US" altLang="en-US" sz="2000" i="1" dirty="0">
                <a:latin typeface="Californian FB" panose="0207040306080B030204" pitchFamily="18" charset="0"/>
              </a:rPr>
              <a:t>g</a:t>
            </a:r>
            <a:r>
              <a:rPr lang="en-US" altLang="en-US" sz="2000" dirty="0">
                <a:latin typeface="Californian FB" panose="0207040306080B030204" pitchFamily="18" charset="0"/>
              </a:rPr>
              <a:t> is </a:t>
            </a:r>
            <a:r>
              <a:rPr lang="en-US" altLang="en-US" sz="2000" i="1" dirty="0">
                <a:latin typeface="Californian FB" panose="0207040306080B030204" pitchFamily="18" charset="0"/>
              </a:rPr>
              <a:t>f</a:t>
            </a:r>
            <a:r>
              <a:rPr lang="en-US" altLang="en-US" sz="2000" dirty="0">
                <a:latin typeface="Californian FB" panose="0207040306080B030204" pitchFamily="18" charset="0"/>
              </a:rPr>
              <a:t> translated 3 units left and 2 units down.</a:t>
            </a:r>
          </a:p>
        </p:txBody>
      </p:sp>
      <p:grpSp>
        <p:nvGrpSpPr>
          <p:cNvPr id="31" name="Group 6">
            <a:extLst>
              <a:ext uri="{FF2B5EF4-FFF2-40B4-BE49-F238E27FC236}">
                <a16:creationId xmlns:a16="http://schemas.microsoft.com/office/drawing/2014/main" id="{156CFC42-7DDB-4C5C-A303-843C6DDBA5B3}"/>
              </a:ext>
            </a:extLst>
          </p:cNvPr>
          <p:cNvGrpSpPr>
            <a:grpSpLocks/>
          </p:cNvGrpSpPr>
          <p:nvPr/>
        </p:nvGrpSpPr>
        <p:grpSpPr bwMode="auto">
          <a:xfrm>
            <a:off x="2570957" y="3372751"/>
            <a:ext cx="358775" cy="735012"/>
            <a:chOff x="1526" y="2544"/>
            <a:chExt cx="226" cy="463"/>
          </a:xfrm>
        </p:grpSpPr>
        <p:sp>
          <p:nvSpPr>
            <p:cNvPr id="20503" name="Text Box 7">
              <a:extLst>
                <a:ext uri="{FF2B5EF4-FFF2-40B4-BE49-F238E27FC236}">
                  <a16:creationId xmlns:a16="http://schemas.microsoft.com/office/drawing/2014/main" id="{91ECA30E-1B47-46C4-AF2B-4D9E168F1156}"/>
                </a:ext>
              </a:extLst>
            </p:cNvPr>
            <p:cNvSpPr txBox="1">
              <a:spLocks noChangeArrowheads="1"/>
            </p:cNvSpPr>
            <p:nvPr/>
          </p:nvSpPr>
          <p:spPr bwMode="auto">
            <a:xfrm>
              <a:off x="1526" y="2719"/>
              <a:ext cx="2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400" i="1">
                  <a:solidFill>
                    <a:srgbClr val="FF0000"/>
                  </a:solidFill>
                  <a:latin typeface="Verdana" panose="020B0604030504040204" pitchFamily="34" charset="0"/>
                </a:rPr>
                <a:t>h</a:t>
              </a:r>
            </a:p>
          </p:txBody>
        </p:sp>
        <p:sp>
          <p:nvSpPr>
            <p:cNvPr id="20504" name="Line 8">
              <a:extLst>
                <a:ext uri="{FF2B5EF4-FFF2-40B4-BE49-F238E27FC236}">
                  <a16:creationId xmlns:a16="http://schemas.microsoft.com/office/drawing/2014/main" id="{CDE0DE8E-F8E2-43C4-B6BE-2A8D978172BF}"/>
                </a:ext>
              </a:extLst>
            </p:cNvPr>
            <p:cNvSpPr>
              <a:spLocks noChangeShapeType="1"/>
            </p:cNvSpPr>
            <p:nvPr/>
          </p:nvSpPr>
          <p:spPr bwMode="auto">
            <a:xfrm flipV="1">
              <a:off x="1632" y="2544"/>
              <a:ext cx="0"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6" name="Group 9">
            <a:extLst>
              <a:ext uri="{FF2B5EF4-FFF2-40B4-BE49-F238E27FC236}">
                <a16:creationId xmlns:a16="http://schemas.microsoft.com/office/drawing/2014/main" id="{86F0988B-AAEB-4083-9A11-13029DC767F9}"/>
              </a:ext>
            </a:extLst>
          </p:cNvPr>
          <p:cNvGrpSpPr>
            <a:grpSpLocks/>
          </p:cNvGrpSpPr>
          <p:nvPr/>
        </p:nvGrpSpPr>
        <p:grpSpPr bwMode="auto">
          <a:xfrm>
            <a:off x="3790157" y="3345763"/>
            <a:ext cx="358775" cy="735013"/>
            <a:chOff x="2064" y="2544"/>
            <a:chExt cx="226" cy="463"/>
          </a:xfrm>
        </p:grpSpPr>
        <p:sp>
          <p:nvSpPr>
            <p:cNvPr id="20501" name="Text Box 10">
              <a:extLst>
                <a:ext uri="{FF2B5EF4-FFF2-40B4-BE49-F238E27FC236}">
                  <a16:creationId xmlns:a16="http://schemas.microsoft.com/office/drawing/2014/main" id="{61E3BCC3-9D29-45C0-BEE4-859D4C586C43}"/>
                </a:ext>
              </a:extLst>
            </p:cNvPr>
            <p:cNvSpPr txBox="1">
              <a:spLocks noChangeArrowheads="1"/>
            </p:cNvSpPr>
            <p:nvPr/>
          </p:nvSpPr>
          <p:spPr bwMode="auto">
            <a:xfrm>
              <a:off x="2064" y="2719"/>
              <a:ext cx="2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400" i="1">
                  <a:solidFill>
                    <a:srgbClr val="3333FF"/>
                  </a:solidFill>
                  <a:latin typeface="Verdana" panose="020B0604030504040204" pitchFamily="34" charset="0"/>
                </a:rPr>
                <a:t>k</a:t>
              </a:r>
            </a:p>
          </p:txBody>
        </p:sp>
        <p:sp>
          <p:nvSpPr>
            <p:cNvPr id="20502" name="Line 11">
              <a:extLst>
                <a:ext uri="{FF2B5EF4-FFF2-40B4-BE49-F238E27FC236}">
                  <a16:creationId xmlns:a16="http://schemas.microsoft.com/office/drawing/2014/main" id="{8EBB55BC-D3E0-4083-AE14-3B0ECDE520A3}"/>
                </a:ext>
              </a:extLst>
            </p:cNvPr>
            <p:cNvSpPr>
              <a:spLocks noChangeShapeType="1"/>
            </p:cNvSpPr>
            <p:nvPr/>
          </p:nvSpPr>
          <p:spPr bwMode="auto">
            <a:xfrm flipV="1">
              <a:off x="2170" y="2544"/>
              <a:ext cx="0" cy="192"/>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1" name="Text Box 12">
            <a:extLst>
              <a:ext uri="{FF2B5EF4-FFF2-40B4-BE49-F238E27FC236}">
                <a16:creationId xmlns:a16="http://schemas.microsoft.com/office/drawing/2014/main" id="{5E60A5FF-CDAD-4D8A-B812-D12C3E5DA543}"/>
              </a:ext>
            </a:extLst>
          </p:cNvPr>
          <p:cNvSpPr txBox="1">
            <a:spLocks noChangeArrowheads="1"/>
          </p:cNvSpPr>
          <p:nvPr/>
        </p:nvSpPr>
        <p:spPr bwMode="auto">
          <a:xfrm>
            <a:off x="631032" y="1944001"/>
            <a:ext cx="341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i="1">
                <a:latin typeface="Verdana" panose="020B0604030504040204" pitchFamily="34" charset="0"/>
              </a:rPr>
              <a:t>g</a:t>
            </a:r>
            <a:r>
              <a:rPr lang="en-US" altLang="en-US" sz="2400" b="1">
                <a:latin typeface="Verdana" panose="020B0604030504040204" pitchFamily="34" charset="0"/>
              </a:rPr>
              <a:t>(</a:t>
            </a:r>
            <a:r>
              <a:rPr lang="en-US" altLang="en-US" sz="2400" b="1" i="1">
                <a:latin typeface="Verdana" panose="020B0604030504040204" pitchFamily="34" charset="0"/>
              </a:rPr>
              <a:t>x</a:t>
            </a:r>
            <a:r>
              <a:rPr lang="en-US" altLang="en-US" sz="2400" b="1">
                <a:latin typeface="Verdana" panose="020B0604030504040204" pitchFamily="34" charset="0"/>
              </a:rPr>
              <a:t>) = (</a:t>
            </a:r>
            <a:r>
              <a:rPr lang="en-US" altLang="en-US" sz="2400" b="1" i="1">
                <a:latin typeface="Verdana" panose="020B0604030504040204" pitchFamily="34" charset="0"/>
              </a:rPr>
              <a:t>x </a:t>
            </a:r>
            <a:r>
              <a:rPr lang="en-US" altLang="en-US" sz="2400" b="1">
                <a:latin typeface="Verdana" panose="020B0604030504040204" pitchFamily="34" charset="0"/>
              </a:rPr>
              <a:t>+ 3) – 2</a:t>
            </a:r>
          </a:p>
        </p:txBody>
      </p:sp>
      <p:sp>
        <p:nvSpPr>
          <p:cNvPr id="42" name="Text Box 13">
            <a:extLst>
              <a:ext uri="{FF2B5EF4-FFF2-40B4-BE49-F238E27FC236}">
                <a16:creationId xmlns:a16="http://schemas.microsoft.com/office/drawing/2014/main" id="{79F37C72-F974-417A-841C-EF5FE8EB64C3}"/>
              </a:ext>
            </a:extLst>
          </p:cNvPr>
          <p:cNvSpPr txBox="1">
            <a:spLocks noChangeArrowheads="1"/>
          </p:cNvSpPr>
          <p:nvPr/>
        </p:nvSpPr>
        <p:spPr bwMode="auto">
          <a:xfrm>
            <a:off x="1005682" y="2425013"/>
            <a:ext cx="2747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latin typeface="Verdana" panose="020B0604030504040204" pitchFamily="34" charset="0"/>
              </a:rPr>
              <a:t>Identify </a:t>
            </a:r>
            <a:r>
              <a:rPr lang="en-US" altLang="en-US" sz="2400" i="1">
                <a:latin typeface="Verdana" panose="020B0604030504040204" pitchFamily="34" charset="0"/>
              </a:rPr>
              <a:t>h</a:t>
            </a:r>
            <a:r>
              <a:rPr lang="en-US" altLang="en-US" sz="2400">
                <a:latin typeface="Verdana" panose="020B0604030504040204" pitchFamily="34" charset="0"/>
              </a:rPr>
              <a:t> and </a:t>
            </a:r>
            <a:r>
              <a:rPr lang="en-US" altLang="en-US" sz="2400" i="1">
                <a:latin typeface="Verdana" panose="020B0604030504040204" pitchFamily="34" charset="0"/>
              </a:rPr>
              <a:t>k</a:t>
            </a:r>
            <a:r>
              <a:rPr lang="en-US" altLang="en-US" sz="2400">
                <a:latin typeface="Verdana" panose="020B0604030504040204" pitchFamily="34" charset="0"/>
              </a:rPr>
              <a:t>.</a:t>
            </a:r>
          </a:p>
        </p:txBody>
      </p:sp>
      <p:sp>
        <p:nvSpPr>
          <p:cNvPr id="46" name="Rectangle 14">
            <a:extLst>
              <a:ext uri="{FF2B5EF4-FFF2-40B4-BE49-F238E27FC236}">
                <a16:creationId xmlns:a16="http://schemas.microsoft.com/office/drawing/2014/main" id="{52D7B160-AF0B-4373-898B-9189789A4DF2}"/>
              </a:ext>
            </a:extLst>
          </p:cNvPr>
          <p:cNvSpPr>
            <a:spLocks noChangeArrowheads="1"/>
          </p:cNvSpPr>
          <p:nvPr/>
        </p:nvSpPr>
        <p:spPr bwMode="auto">
          <a:xfrm>
            <a:off x="500857" y="2888563"/>
            <a:ext cx="3990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i="1">
                <a:latin typeface="Verdana" panose="020B0604030504040204" pitchFamily="34" charset="0"/>
              </a:rPr>
              <a:t>g</a:t>
            </a:r>
            <a:r>
              <a:rPr lang="en-US" altLang="en-US" sz="2400">
                <a:latin typeface="Verdana" panose="020B0604030504040204" pitchFamily="34" charset="0"/>
              </a:rPr>
              <a:t>(</a:t>
            </a:r>
            <a:r>
              <a:rPr lang="en-US" altLang="en-US" sz="2400" i="1">
                <a:latin typeface="Verdana" panose="020B0604030504040204" pitchFamily="34" charset="0"/>
              </a:rPr>
              <a:t>x</a:t>
            </a:r>
            <a:r>
              <a:rPr lang="en-US" altLang="en-US" sz="2400">
                <a:latin typeface="Verdana" panose="020B0604030504040204" pitchFamily="34" charset="0"/>
              </a:rPr>
              <a:t>) = (</a:t>
            </a:r>
            <a:r>
              <a:rPr lang="en-US" altLang="en-US" sz="2400" i="1">
                <a:latin typeface="Verdana" panose="020B0604030504040204" pitchFamily="34" charset="0"/>
              </a:rPr>
              <a:t>x </a:t>
            </a:r>
            <a:r>
              <a:rPr lang="en-US" altLang="en-US" sz="2400">
                <a:latin typeface="Verdana" panose="020B0604030504040204" pitchFamily="34" charset="0"/>
              </a:rPr>
              <a:t>– </a:t>
            </a:r>
            <a:r>
              <a:rPr lang="en-US" altLang="en-US" sz="2400">
                <a:solidFill>
                  <a:srgbClr val="FF0000"/>
                </a:solidFill>
                <a:latin typeface="Verdana" panose="020B0604030504040204" pitchFamily="34" charset="0"/>
              </a:rPr>
              <a:t>(–3)</a:t>
            </a:r>
            <a:r>
              <a:rPr lang="en-US" altLang="en-US" sz="2400">
                <a:latin typeface="Verdana" panose="020B0604030504040204" pitchFamily="34" charset="0"/>
              </a:rPr>
              <a:t>) + </a:t>
            </a:r>
            <a:r>
              <a:rPr lang="en-US" altLang="en-US" sz="2400">
                <a:solidFill>
                  <a:srgbClr val="3333FF"/>
                </a:solidFill>
                <a:latin typeface="Verdana" panose="020B0604030504040204" pitchFamily="34" charset="0"/>
              </a:rPr>
              <a:t>(–2)</a:t>
            </a:r>
          </a:p>
        </p:txBody>
      </p:sp>
      <mc:AlternateContent xmlns:mc="http://schemas.openxmlformats.org/markup-compatibility/2006" xmlns:a14="http://schemas.microsoft.com/office/drawing/2010/main">
        <mc:Choice Requires="a14">
          <p:sp>
            <p:nvSpPr>
              <p:cNvPr id="20499" name="Text Box 3">
                <a:extLst>
                  <a:ext uri="{FF2B5EF4-FFF2-40B4-BE49-F238E27FC236}">
                    <a16:creationId xmlns:a16="http://schemas.microsoft.com/office/drawing/2014/main" id="{BC87A8FC-AA7B-471D-B0FB-4E0B3F20254B}"/>
                  </a:ext>
                </a:extLst>
              </p:cNvPr>
              <p:cNvSpPr txBox="1">
                <a:spLocks noChangeArrowheads="1"/>
              </p:cNvSpPr>
              <p:nvPr/>
            </p:nvSpPr>
            <p:spPr bwMode="auto">
              <a:xfrm>
                <a:off x="152400" y="761380"/>
                <a:ext cx="8717233" cy="714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2000" b="1" dirty="0">
                    <a:latin typeface="Californian FB" panose="0207040306080B030204" pitchFamily="18" charset="0"/>
                  </a:rPr>
                  <a:t>Use the graph of </a:t>
                </a:r>
                <a14:m>
                  <m:oMath xmlns:m="http://schemas.openxmlformats.org/officeDocument/2006/math">
                    <m:r>
                      <a:rPr lang="en-US" altLang="en-US" sz="2000" b="1">
                        <a:latin typeface="Cambria Math" panose="02040503050406030204" pitchFamily="18" charset="0"/>
                      </a:rPr>
                      <m:t> </m:t>
                    </m:r>
                    <m:r>
                      <a:rPr lang="en-US" altLang="en-US" sz="2000" b="1" i="0" smtClean="0">
                        <a:latin typeface="Cambria Math" panose="02040503050406030204" pitchFamily="18" charset="0"/>
                      </a:rPr>
                      <m:t>𝐟</m:t>
                    </m:r>
                    <m:d>
                      <m:dPr>
                        <m:ctrlPr>
                          <a:rPr lang="en-US" altLang="en-US" sz="2000" b="1" i="1" smtClean="0">
                            <a:latin typeface="Cambria Math" panose="02040503050406030204" pitchFamily="18" charset="0"/>
                          </a:rPr>
                        </m:ctrlPr>
                      </m:dPr>
                      <m:e>
                        <m:r>
                          <a:rPr lang="en-US" altLang="en-US" sz="2000" b="1" i="1" smtClean="0">
                            <a:latin typeface="Cambria Math" panose="02040503050406030204" pitchFamily="18" charset="0"/>
                          </a:rPr>
                          <m:t>𝒙</m:t>
                        </m:r>
                      </m:e>
                    </m:d>
                    <m:r>
                      <a:rPr lang="en-US" altLang="en-US" sz="2000" b="1" i="1" smtClean="0">
                        <a:latin typeface="Cambria Math" panose="02040503050406030204" pitchFamily="18" charset="0"/>
                      </a:rPr>
                      <m:t>=</m:t>
                    </m:r>
                    <m:sSup>
                      <m:sSupPr>
                        <m:ctrlPr>
                          <a:rPr lang="en-US" altLang="en-US" sz="2000" b="1" i="1" smtClean="0">
                            <a:latin typeface="Cambria Math" panose="02040503050406030204" pitchFamily="18" charset="0"/>
                          </a:rPr>
                        </m:ctrlPr>
                      </m:sSupPr>
                      <m:e>
                        <m:r>
                          <a:rPr lang="en-US" altLang="en-US" sz="2000" b="1" i="1" smtClean="0">
                            <a:latin typeface="Cambria Math" panose="02040503050406030204" pitchFamily="18" charset="0"/>
                          </a:rPr>
                          <m:t>𝒙</m:t>
                        </m:r>
                      </m:e>
                      <m:sup>
                        <m:r>
                          <a:rPr lang="en-US" altLang="en-US" sz="2000" b="1" i="1" smtClean="0">
                            <a:latin typeface="Cambria Math" panose="02040503050406030204" pitchFamily="18" charset="0"/>
                          </a:rPr>
                          <m:t>𝟐</m:t>
                        </m:r>
                      </m:sup>
                    </m:sSup>
                  </m:oMath>
                </a14:m>
                <a:r>
                  <a:rPr lang="en-US" altLang="en-US" sz="2000" b="1" dirty="0">
                    <a:latin typeface="Californian FB" panose="0207040306080B030204" pitchFamily="18" charset="0"/>
                  </a:rPr>
                  <a:t> as a guide, describe the transformations and then graph each function.</a:t>
                </a:r>
                <a:endParaRPr lang="en-US" altLang="en-US" sz="2000" dirty="0">
                  <a:latin typeface="Californian FB" panose="0207040306080B030204" pitchFamily="18" charset="0"/>
                </a:endParaRPr>
              </a:p>
            </p:txBody>
          </p:sp>
        </mc:Choice>
        <mc:Fallback xmlns="">
          <p:sp>
            <p:nvSpPr>
              <p:cNvPr id="20499" name="Text Box 3">
                <a:extLst>
                  <a:ext uri="{FF2B5EF4-FFF2-40B4-BE49-F238E27FC236}">
                    <a16:creationId xmlns:a16="http://schemas.microsoft.com/office/drawing/2014/main" id="{BC87A8FC-AA7B-471D-B0FB-4E0B3F20254B}"/>
                  </a:ext>
                </a:extLst>
              </p:cNvPr>
              <p:cNvSpPr txBox="1">
                <a:spLocks noRot="1" noChangeAspect="1" noMove="1" noResize="1" noEditPoints="1" noAdjustHandles="1" noChangeArrowheads="1" noChangeShapeType="1" noTextEdit="1"/>
              </p:cNvSpPr>
              <p:nvPr/>
            </p:nvSpPr>
            <p:spPr bwMode="auto">
              <a:xfrm>
                <a:off x="152400" y="761380"/>
                <a:ext cx="8717233" cy="714876"/>
              </a:xfrm>
              <a:prstGeom prst="rect">
                <a:avLst/>
              </a:prstGeom>
              <a:blipFill>
                <a:blip r:embed="rId5"/>
                <a:stretch>
                  <a:fillRect l="-699" t="-4274" b="-145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0496" name="Rectangle 9">
            <a:extLst>
              <a:ext uri="{FF2B5EF4-FFF2-40B4-BE49-F238E27FC236}">
                <a16:creationId xmlns:a16="http://schemas.microsoft.com/office/drawing/2014/main" id="{843E9857-62E3-4C29-A13F-0F715C712971}"/>
              </a:ext>
            </a:extLst>
          </p:cNvPr>
          <p:cNvSpPr>
            <a:spLocks noChangeArrowheads="1"/>
          </p:cNvSpPr>
          <p:nvPr/>
        </p:nvSpPr>
        <p:spPr bwMode="auto">
          <a:xfrm>
            <a:off x="3009107" y="1848751"/>
            <a:ext cx="347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b="1" dirty="0">
                <a:latin typeface="Verdana" panose="020B0604030504040204" pitchFamily="34" charset="0"/>
              </a:rPr>
              <a:t>2</a:t>
            </a:r>
            <a:endParaRPr lang="en-US" altLang="en-US" dirty="0"/>
          </a:p>
        </p:txBody>
      </p:sp>
      <p:sp>
        <p:nvSpPr>
          <p:cNvPr id="20497" name="Rectangle 11">
            <a:extLst>
              <a:ext uri="{FF2B5EF4-FFF2-40B4-BE49-F238E27FC236}">
                <a16:creationId xmlns:a16="http://schemas.microsoft.com/office/drawing/2014/main" id="{0C29979B-3F38-4763-9B9E-0B4A5FDE753A}"/>
              </a:ext>
            </a:extLst>
          </p:cNvPr>
          <p:cNvSpPr>
            <a:spLocks noChangeArrowheads="1"/>
          </p:cNvSpPr>
          <p:nvPr/>
        </p:nvSpPr>
        <p:spPr bwMode="auto">
          <a:xfrm>
            <a:off x="3118644" y="2779026"/>
            <a:ext cx="331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latin typeface="Verdana" panose="020B0604030504040204" pitchFamily="34" charset="0"/>
              </a:rPr>
              <a:t>2</a:t>
            </a:r>
            <a:endParaRPr lang="en-US" altLang="en-US"/>
          </a:p>
        </p:txBody>
      </p:sp>
      <p:sp>
        <p:nvSpPr>
          <p:cNvPr id="34" name="Rectangle 33">
            <a:extLst>
              <a:ext uri="{FF2B5EF4-FFF2-40B4-BE49-F238E27FC236}">
                <a16:creationId xmlns:a16="http://schemas.microsoft.com/office/drawing/2014/main" id="{53A9584C-FBC3-4662-9BAE-39A9DABBE3AB}"/>
              </a:ext>
            </a:extLst>
          </p:cNvPr>
          <p:cNvSpPr/>
          <p:nvPr/>
        </p:nvSpPr>
        <p:spPr>
          <a:xfrm>
            <a:off x="1005879" y="228600"/>
            <a:ext cx="6690321" cy="400110"/>
          </a:xfrm>
          <a:prstGeom prst="rect">
            <a:avLst/>
          </a:prstGeom>
        </p:spPr>
        <p:txBody>
          <a:bodyPr wrap="square">
            <a:spAutoFit/>
          </a:bodyPr>
          <a:lstStyle/>
          <a:p>
            <a:pPr eaLnBrk="1" hangingPunct="1">
              <a:defRPr/>
            </a:pPr>
            <a:r>
              <a:rPr lang="en-US" altLang="en-US" sz="2000" b="1" i="1" dirty="0">
                <a:effectLst>
                  <a:outerShdw blurRad="38100" dist="38100" dir="2700000" algn="tl">
                    <a:srgbClr val="000000">
                      <a:alpha val="43137"/>
                    </a:srgbClr>
                  </a:outerShdw>
                </a:effectLst>
                <a:latin typeface="Californian FB" panose="0207040306080B030204" pitchFamily="18" charset="0"/>
              </a:rPr>
              <a:t>Now, we will learn how to </a:t>
            </a:r>
            <a:r>
              <a:rPr lang="en-US" altLang="en-US" sz="2000" b="1" i="1" u="sng" dirty="0">
                <a:solidFill>
                  <a:srgbClr val="00B0F0"/>
                </a:solidFill>
                <a:effectLst>
                  <a:outerShdw blurRad="38100" dist="38100" dir="2700000" algn="tl">
                    <a:srgbClr val="000000">
                      <a:alpha val="43137"/>
                    </a:srgbClr>
                  </a:outerShdw>
                </a:effectLst>
                <a:latin typeface="Californian FB" panose="0207040306080B030204" pitchFamily="18" charset="0"/>
              </a:rPr>
              <a:t>transform</a:t>
            </a:r>
            <a:r>
              <a:rPr lang="en-US" altLang="en-US" sz="2000" b="1" i="1" dirty="0">
                <a:effectLst>
                  <a:outerShdw blurRad="38100" dist="38100" dir="2700000" algn="tl">
                    <a:srgbClr val="000000">
                      <a:alpha val="43137"/>
                    </a:srgbClr>
                  </a:outerShdw>
                </a:effectLst>
                <a:latin typeface="Californian FB" panose="0207040306080B030204" pitchFamily="18" charset="0"/>
              </a:rPr>
              <a:t> quadratic functions.</a:t>
            </a:r>
          </a:p>
        </p:txBody>
      </p:sp>
      <p:grpSp>
        <p:nvGrpSpPr>
          <p:cNvPr id="7" name="Group 6">
            <a:extLst>
              <a:ext uri="{FF2B5EF4-FFF2-40B4-BE49-F238E27FC236}">
                <a16:creationId xmlns:a16="http://schemas.microsoft.com/office/drawing/2014/main" id="{E97D6E5B-B7E6-4076-8405-FA4F200E2D59}"/>
              </a:ext>
            </a:extLst>
          </p:cNvPr>
          <p:cNvGrpSpPr/>
          <p:nvPr/>
        </p:nvGrpSpPr>
        <p:grpSpPr>
          <a:xfrm>
            <a:off x="721157" y="1694106"/>
            <a:ext cx="7051210" cy="3132095"/>
            <a:chOff x="454088" y="868709"/>
            <a:chExt cx="7051210" cy="3132095"/>
          </a:xfrm>
        </p:grpSpPr>
        <p:grpSp>
          <p:nvGrpSpPr>
            <p:cNvPr id="35" name="Group 1">
              <a:extLst>
                <a:ext uri="{FF2B5EF4-FFF2-40B4-BE49-F238E27FC236}">
                  <a16:creationId xmlns:a16="http://schemas.microsoft.com/office/drawing/2014/main" id="{40E80A08-1071-47B8-BBD1-A630D9CE33B4}"/>
                </a:ext>
              </a:extLst>
            </p:cNvPr>
            <p:cNvGrpSpPr>
              <a:grpSpLocks/>
            </p:cNvGrpSpPr>
            <p:nvPr/>
          </p:nvGrpSpPr>
          <p:grpSpPr bwMode="auto">
            <a:xfrm>
              <a:off x="454088" y="868709"/>
              <a:ext cx="7051210" cy="3132095"/>
              <a:chOff x="6750051" y="1057271"/>
              <a:chExt cx="2769846" cy="4954013"/>
            </a:xfrm>
          </p:grpSpPr>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339641C6-82EE-4E75-AFCB-6C0576BE1EA0}"/>
                      </a:ext>
                    </a:extLst>
                  </p:cNvPr>
                  <p:cNvSpPr/>
                  <p:nvPr/>
                </p:nvSpPr>
                <p:spPr bwMode="auto">
                  <a:xfrm>
                    <a:off x="6750051" y="1065210"/>
                    <a:ext cx="2769846" cy="4946074"/>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301752" rIns="45720">
                    <a:spAutoFit/>
                  </a:bodyPr>
                  <a:lstStyle/>
                  <a:p>
                    <a:pPr eaLnBrk="0" hangingPunct="0">
                      <a:tabLst>
                        <a:tab pos="-57150" algn="l"/>
                        <a:tab pos="1828800" algn="l"/>
                      </a:tabLst>
                      <a:defRPr/>
                    </a:pPr>
                    <a:r>
                      <a:rPr lang="en-US" dirty="0">
                        <a:solidFill>
                          <a:schemeClr val="tx1"/>
                        </a:solidFill>
                        <a:latin typeface="Ink Free" panose="03080402000500000000" pitchFamily="66" charset="0"/>
                        <a:ea typeface="Times New Roman" pitchFamily="18" charset="0"/>
                        <a:cs typeface="Arial" charset="0"/>
                      </a:rPr>
                      <a:t>If the graph of </a:t>
                    </a:r>
                    <a14:m>
                      <m:oMath xmlns:m="http://schemas.openxmlformats.org/officeDocument/2006/math">
                        <m:sSup>
                          <m:sSupPr>
                            <m:ctrlPr>
                              <a:rPr lang="en-US" b="1" i="1" smtClean="0">
                                <a:solidFill>
                                  <a:schemeClr val="tx1"/>
                                </a:solidFill>
                                <a:latin typeface="Cambria Math" panose="02040503050406030204" pitchFamily="18" charset="0"/>
                                <a:cs typeface="Arial" charset="0"/>
                              </a:rPr>
                            </m:ctrlPr>
                          </m:sSupPr>
                          <m:e>
                            <m:r>
                              <a:rPr lang="en-US" b="1" i="1" smtClean="0">
                                <a:solidFill>
                                  <a:schemeClr val="tx1"/>
                                </a:solidFill>
                                <a:latin typeface="Cambria Math" panose="02040503050406030204" pitchFamily="18" charset="0"/>
                                <a:cs typeface="Arial" charset="0"/>
                              </a:rPr>
                              <m:t>𝒇</m:t>
                            </m:r>
                            <m:d>
                              <m:dPr>
                                <m:ctrlPr>
                                  <a:rPr lang="en-US" b="1" i="1" smtClean="0">
                                    <a:solidFill>
                                      <a:schemeClr val="tx1"/>
                                    </a:solidFill>
                                    <a:latin typeface="Cambria Math" panose="02040503050406030204" pitchFamily="18" charset="0"/>
                                    <a:cs typeface="Arial" charset="0"/>
                                  </a:rPr>
                                </m:ctrlPr>
                              </m:dPr>
                              <m:e>
                                <m:r>
                                  <a:rPr lang="en-US" b="1" i="1" smtClean="0">
                                    <a:solidFill>
                                      <a:schemeClr val="tx1"/>
                                    </a:solidFill>
                                    <a:latin typeface="Cambria Math" panose="02040503050406030204" pitchFamily="18" charset="0"/>
                                    <a:cs typeface="Arial" charset="0"/>
                                  </a:rPr>
                                  <m:t>𝒙</m:t>
                                </m:r>
                              </m:e>
                            </m:d>
                            <m:r>
                              <a:rPr lang="en-US" b="1" i="1" smtClean="0">
                                <a:solidFill>
                                  <a:schemeClr val="tx1"/>
                                </a:solidFill>
                                <a:latin typeface="Cambria Math" panose="02040503050406030204" pitchFamily="18" charset="0"/>
                                <a:cs typeface="Arial" charset="0"/>
                              </a:rPr>
                              <m:t>=</m:t>
                            </m:r>
                            <m:r>
                              <a:rPr lang="en-US" b="1" i="1" smtClean="0">
                                <a:solidFill>
                                  <a:schemeClr val="tx1"/>
                                </a:solidFill>
                                <a:latin typeface="Cambria Math" panose="02040503050406030204" pitchFamily="18" charset="0"/>
                                <a:cs typeface="Arial" charset="0"/>
                              </a:rPr>
                              <m:t>𝒙</m:t>
                            </m:r>
                          </m:e>
                          <m:sup>
                            <m:r>
                              <a:rPr lang="en-US" b="1" i="1" smtClean="0">
                                <a:solidFill>
                                  <a:schemeClr val="tx1"/>
                                </a:solidFill>
                                <a:latin typeface="Cambria Math" panose="02040503050406030204" pitchFamily="18" charset="0"/>
                                <a:cs typeface="Arial" charset="0"/>
                              </a:rPr>
                              <m:t>𝟐</m:t>
                            </m:r>
                          </m:sup>
                        </m:sSup>
                      </m:oMath>
                    </a14:m>
                    <a:r>
                      <a:rPr lang="en-US" dirty="0">
                        <a:solidFill>
                          <a:schemeClr val="tx1"/>
                        </a:solidFill>
                        <a:latin typeface="Ink Free" panose="03080402000500000000" pitchFamily="66" charset="0"/>
                        <a:ea typeface="Times New Roman" pitchFamily="18" charset="0"/>
                        <a:cs typeface="Arial" charset="0"/>
                      </a:rPr>
                      <a:t> is translated </a:t>
                    </a:r>
                    <a:r>
                      <a:rPr lang="en-US" b="1" i="1" dirty="0">
                        <a:solidFill>
                          <a:srgbClr val="FF0000"/>
                        </a:solidFill>
                        <a:latin typeface="Ink Free" panose="03080402000500000000" pitchFamily="66" charset="0"/>
                        <a:ea typeface="Times New Roman" pitchFamily="18" charset="0"/>
                        <a:cs typeface="Arial" charset="0"/>
                      </a:rPr>
                      <a:t>11 units to the left</a:t>
                    </a:r>
                    <a:r>
                      <a:rPr lang="en-US" dirty="0">
                        <a:solidFill>
                          <a:srgbClr val="FF0000"/>
                        </a:solidFill>
                        <a:latin typeface="Ink Free" panose="03080402000500000000" pitchFamily="66" charset="0"/>
                        <a:ea typeface="Times New Roman" pitchFamily="18" charset="0"/>
                        <a:cs typeface="Arial" charset="0"/>
                      </a:rPr>
                      <a:t> </a:t>
                    </a:r>
                    <a:r>
                      <a:rPr lang="en-US" dirty="0">
                        <a:solidFill>
                          <a:schemeClr val="tx1"/>
                        </a:solidFill>
                        <a:latin typeface="Ink Free" panose="03080402000500000000" pitchFamily="66" charset="0"/>
                        <a:ea typeface="Times New Roman" pitchFamily="18" charset="0"/>
                        <a:cs typeface="Arial" charset="0"/>
                      </a:rPr>
                      <a:t>and </a:t>
                    </a:r>
                  </a:p>
                  <a:p>
                    <a:pPr eaLnBrk="0" hangingPunct="0">
                      <a:tabLst>
                        <a:tab pos="-57150" algn="l"/>
                        <a:tab pos="1828800" algn="l"/>
                      </a:tabLst>
                      <a:defRPr/>
                    </a:pPr>
                    <a:r>
                      <a:rPr lang="en-US" b="1" i="1" dirty="0">
                        <a:solidFill>
                          <a:srgbClr val="0070C0"/>
                        </a:solidFill>
                        <a:latin typeface="Ink Free" panose="03080402000500000000" pitchFamily="66" charset="0"/>
                        <a:ea typeface="Times New Roman" pitchFamily="18" charset="0"/>
                        <a:cs typeface="Arial" charset="0"/>
                      </a:rPr>
                      <a:t>5 units down</a:t>
                    </a:r>
                    <a:r>
                      <a:rPr lang="en-US" dirty="0">
                        <a:solidFill>
                          <a:srgbClr val="0070C0"/>
                        </a:solidFill>
                        <a:latin typeface="Ink Free" panose="03080402000500000000" pitchFamily="66" charset="0"/>
                        <a:ea typeface="Times New Roman" pitchFamily="18" charset="0"/>
                        <a:cs typeface="Arial" charset="0"/>
                      </a:rPr>
                      <a:t>, </a:t>
                    </a:r>
                    <a:r>
                      <a:rPr lang="en-US" dirty="0">
                        <a:solidFill>
                          <a:schemeClr val="tx1"/>
                        </a:solidFill>
                        <a:latin typeface="Ink Free" panose="03080402000500000000" pitchFamily="66" charset="0"/>
                        <a:ea typeface="Times New Roman" pitchFamily="18" charset="0"/>
                        <a:cs typeface="Arial" charset="0"/>
                      </a:rPr>
                      <a:t>which function is represented by the translated graph?</a:t>
                    </a:r>
                  </a:p>
                  <a:p>
                    <a:pPr eaLnBrk="0" hangingPunct="0">
                      <a:tabLst>
                        <a:tab pos="-57150" algn="l"/>
                        <a:tab pos="1828800" algn="l"/>
                      </a:tabLst>
                      <a:defRPr/>
                    </a:pPr>
                    <a:endParaRPr lang="en-US" dirty="0">
                      <a:solidFill>
                        <a:schemeClr val="tx1"/>
                      </a:solidFill>
                      <a:latin typeface="Ink Free" panose="03080402000500000000" pitchFamily="66" charset="0"/>
                      <a:ea typeface="Times New Roman" pitchFamily="18" charset="0"/>
                      <a:cs typeface="Arial" charset="0"/>
                    </a:endParaRPr>
                  </a:p>
                  <a:p>
                    <a:pPr eaLnBrk="0" hangingPunct="0">
                      <a:tabLst>
                        <a:tab pos="-57150" algn="l"/>
                        <a:tab pos="1828800" algn="l"/>
                      </a:tabLst>
                      <a:defRPr/>
                    </a:pPr>
                    <a:endParaRPr lang="en-US" dirty="0">
                      <a:solidFill>
                        <a:schemeClr val="tx1"/>
                      </a:solidFill>
                      <a:latin typeface="Ink Free" panose="03080402000500000000" pitchFamily="66" charset="0"/>
                      <a:ea typeface="Times New Roman" pitchFamily="18" charset="0"/>
                      <a:cs typeface="Arial" charset="0"/>
                    </a:endParaRPr>
                  </a:p>
                  <a:p>
                    <a:pPr eaLnBrk="0" hangingPunct="0">
                      <a:tabLst>
                        <a:tab pos="-57150" algn="l"/>
                        <a:tab pos="1828800" algn="l"/>
                      </a:tabLst>
                      <a:defRPr/>
                    </a:pPr>
                    <a:endParaRPr lang="en-US" dirty="0">
                      <a:solidFill>
                        <a:schemeClr val="tx1"/>
                      </a:solidFill>
                      <a:latin typeface="Ink Free" panose="03080402000500000000" pitchFamily="66" charset="0"/>
                      <a:ea typeface="Times New Roman" pitchFamily="18" charset="0"/>
                      <a:cs typeface="Arial" charset="0"/>
                    </a:endParaRPr>
                  </a:p>
                  <a:p>
                    <a:pPr eaLnBrk="0" hangingPunct="0">
                      <a:tabLst>
                        <a:tab pos="-57150" algn="l"/>
                        <a:tab pos="1828800" algn="l"/>
                      </a:tabLst>
                      <a:defRPr/>
                    </a:pPr>
                    <a:endParaRPr lang="en-US" dirty="0">
                      <a:solidFill>
                        <a:schemeClr val="tx1"/>
                      </a:solidFill>
                      <a:latin typeface="Ink Free" panose="03080402000500000000" pitchFamily="66" charset="0"/>
                      <a:ea typeface="Times New Roman" pitchFamily="18" charset="0"/>
                      <a:cs typeface="Arial" charset="0"/>
                    </a:endParaRPr>
                  </a:p>
                  <a:p>
                    <a:pPr eaLnBrk="0" hangingPunct="0">
                      <a:tabLst>
                        <a:tab pos="-57150" algn="l"/>
                        <a:tab pos="1828800" algn="l"/>
                      </a:tabLst>
                      <a:defRPr/>
                    </a:pPr>
                    <a:endParaRPr lang="en-US" dirty="0">
                      <a:solidFill>
                        <a:schemeClr val="tx1"/>
                      </a:solidFill>
                      <a:latin typeface="Ink Free" panose="03080402000500000000" pitchFamily="66" charset="0"/>
                      <a:ea typeface="Times New Roman" pitchFamily="18" charset="0"/>
                      <a:cs typeface="Arial" charset="0"/>
                    </a:endParaRPr>
                  </a:p>
                  <a:p>
                    <a:pPr eaLnBrk="0" hangingPunct="0">
                      <a:tabLst>
                        <a:tab pos="-57150" algn="l"/>
                        <a:tab pos="1828800" algn="l"/>
                      </a:tabLst>
                      <a:defRPr/>
                    </a:pPr>
                    <a:endParaRPr lang="en-US" dirty="0">
                      <a:solidFill>
                        <a:schemeClr val="tx1"/>
                      </a:solidFill>
                      <a:latin typeface="Ink Free" panose="03080402000500000000" pitchFamily="66" charset="0"/>
                      <a:ea typeface="Times New Roman" pitchFamily="18" charset="0"/>
                      <a:cs typeface="Arial" charset="0"/>
                    </a:endParaRPr>
                  </a:p>
                  <a:p>
                    <a:pPr eaLnBrk="0" hangingPunct="0">
                      <a:tabLst>
                        <a:tab pos="-57150" algn="l"/>
                        <a:tab pos="1828800" algn="l"/>
                      </a:tabLst>
                      <a:defRPr/>
                    </a:pPr>
                    <a:endParaRPr lang="en-US" dirty="0">
                      <a:solidFill>
                        <a:schemeClr val="tx1"/>
                      </a:solidFill>
                      <a:latin typeface="Ink Free" panose="03080402000500000000" pitchFamily="66" charset="0"/>
                      <a:ea typeface="Times New Roman" pitchFamily="18" charset="0"/>
                      <a:cs typeface="Arial" charset="0"/>
                    </a:endParaRPr>
                  </a:p>
                  <a:p>
                    <a:pPr eaLnBrk="0" hangingPunct="0">
                      <a:tabLst>
                        <a:tab pos="-57150" algn="l"/>
                        <a:tab pos="1828800" algn="l"/>
                      </a:tabLst>
                      <a:defRPr/>
                    </a:pPr>
                    <a:endParaRPr lang="en-US" dirty="0">
                      <a:solidFill>
                        <a:schemeClr val="tx1"/>
                      </a:solidFill>
                      <a:latin typeface="Ink Free" panose="03080402000500000000" pitchFamily="66" charset="0"/>
                      <a:ea typeface="Times New Roman" pitchFamily="18" charset="0"/>
                      <a:cs typeface="Arial" charset="0"/>
                    </a:endParaRPr>
                  </a:p>
                </p:txBody>
              </p:sp>
            </mc:Choice>
            <mc:Fallback xmlns="">
              <p:sp>
                <p:nvSpPr>
                  <p:cNvPr id="38" name="Rectangle 37">
                    <a:extLst>
                      <a:ext uri="{FF2B5EF4-FFF2-40B4-BE49-F238E27FC236}">
                        <a16:creationId xmlns:a16="http://schemas.microsoft.com/office/drawing/2014/main" id="{339641C6-82EE-4E75-AFCB-6C0576BE1EA0}"/>
                      </a:ext>
                    </a:extLst>
                  </p:cNvPr>
                  <p:cNvSpPr>
                    <a:spLocks noRot="1" noChangeAspect="1" noMove="1" noResize="1" noEditPoints="1" noAdjustHandles="1" noChangeArrowheads="1" noChangeShapeType="1" noTextEdit="1"/>
                  </p:cNvSpPr>
                  <p:nvPr/>
                </p:nvSpPr>
                <p:spPr bwMode="auto">
                  <a:xfrm>
                    <a:off x="6750051" y="1065210"/>
                    <a:ext cx="2769846" cy="4946074"/>
                  </a:xfrm>
                  <a:prstGeom prst="rect">
                    <a:avLst/>
                  </a:prstGeom>
                  <a:blipFill>
                    <a:blip r:embed="rId6"/>
                    <a:stretch>
                      <a:fillRect/>
                    </a:stretch>
                  </a:blipFill>
                  <a:ln w="3175">
                    <a:solidFill>
                      <a:schemeClr val="bg1">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sp>
            <p:nvSpPr>
              <p:cNvPr id="39" name="Rectangle 38">
                <a:extLst>
                  <a:ext uri="{FF2B5EF4-FFF2-40B4-BE49-F238E27FC236}">
                    <a16:creationId xmlns:a16="http://schemas.microsoft.com/office/drawing/2014/main" id="{2F80B94B-83D4-43A6-9C30-402B14B79D7E}"/>
                  </a:ext>
                </a:extLst>
              </p:cNvPr>
              <p:cNvSpPr/>
              <p:nvPr/>
            </p:nvSpPr>
            <p:spPr bwMode="auto">
              <a:xfrm>
                <a:off x="6756399" y="1057271"/>
                <a:ext cx="2763498" cy="444130"/>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rPr>
                  <a:t>CFU</a:t>
                </a:r>
              </a:p>
            </p:txBody>
          </p:sp>
        </p:grpSp>
        <p:pic>
          <p:nvPicPr>
            <p:cNvPr id="6" name="Picture 5">
              <a:extLst>
                <a:ext uri="{FF2B5EF4-FFF2-40B4-BE49-F238E27FC236}">
                  <a16:creationId xmlns:a16="http://schemas.microsoft.com/office/drawing/2014/main" id="{33ED23AD-F325-495C-9E33-8DBEE92FB61B}"/>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80932" y="1758305"/>
              <a:ext cx="7015233" cy="1873098"/>
            </a:xfrm>
            <a:prstGeom prst="rect">
              <a:avLst/>
            </a:prstGeom>
          </p:spPr>
        </p:pic>
      </p:grpSp>
      <p:sp>
        <p:nvSpPr>
          <p:cNvPr id="49" name="Oval 48">
            <a:extLst>
              <a:ext uri="{FF2B5EF4-FFF2-40B4-BE49-F238E27FC236}">
                <a16:creationId xmlns:a16="http://schemas.microsoft.com/office/drawing/2014/main" id="{8737989C-C19F-4B82-A91F-746FC82620DE}"/>
              </a:ext>
            </a:extLst>
          </p:cNvPr>
          <p:cNvSpPr/>
          <p:nvPr/>
        </p:nvSpPr>
        <p:spPr bwMode="auto">
          <a:xfrm>
            <a:off x="781203" y="3128505"/>
            <a:ext cx="305005" cy="346935"/>
          </a:xfrm>
          <a:prstGeom prst="ellipse">
            <a:avLst/>
          </a:prstGeom>
          <a:noFill/>
          <a:ln w="1905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defTabSz="914400" fontAlgn="auto">
              <a:spcBef>
                <a:spcPts val="0"/>
              </a:spcBef>
              <a:spcAft>
                <a:spcPts val="0"/>
              </a:spcAft>
              <a:defRPr/>
            </a:pPr>
            <a:endParaRPr lang="en-US" kern="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ppt_x"/>
                                          </p:val>
                                        </p:tav>
                                        <p:tav tm="100000">
                                          <p:val>
                                            <p:strVal val="#ppt_x"/>
                                          </p:val>
                                        </p:tav>
                                      </p:tavLst>
                                    </p:anim>
                                    <p:anim calcmode="lin" valueType="num">
                                      <p:cBhvr additive="base">
                                        <p:cTn id="14" dur="500" fill="hold"/>
                                        <p:tgtEl>
                                          <p:spTgt spid="4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1" grpId="0"/>
      <p:bldP spid="42" grpId="0"/>
      <p:bldP spid="46" grpId="0"/>
      <p:bldP spid="4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0af123969e7935e288b84ede1a49e61f5148630"/>
  <p:tag name="ISPRING_SCORM_RATE_SLIDES" val="0"/>
  <p:tag name="ISPRING_SCORM_PASSING_SCORE" val="0.000000"/>
  <p:tag name="ISPRING_ULTRA_SCORM_COURSE_ID" val="44B5408C-0CDF-474C-93A8-FAB49D3647A5"/>
  <p:tag name="ISPRINGONLINEFOLDERID" val="52"/>
  <p:tag name="ISPRINGONLINEFOLDERPATH" val="Content List/Lessons/ELA"/>
  <p:tag name="ISPRINGCLOUDFOLDERID" val="181"/>
  <p:tag name="ISPRINGCLOUDFOLDERPATH" val="Repository/Alex Tests"/>
  <p:tag name="ISPRING_PLAYERS_CUSTOMIZATION" val="UEsDBBQAAgAIAEqZy0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dVkzTLwI/sDmBAAAcBIAAB0AAAB1bml2ZXJzYWwvY29tbW9uX21lc3NhZ2VzLmxuZ61YbW/bNhD+XqD/gRDQYQO6tB3QotgSB7LEJEJkypXovGwYBEZibKKU6OrFafZpX/cz9mU/rL9kR0p27CaFpKSABZiU7rkj7+65I/cPP2cSrXhRCpUfWG/2XluI54lKRT4/sGb06Of3FiorlqdMqpwfWLmy0OHo+bN9yfJ5zeYc/j9/htB+xssShuVIj+7GSKQH1nQcO8FkapPL2A+Og3jsHVsjR2VLlt8iX83Vj7+8e//5zdt3P+2/auX6wEQT2/d3gZBBevu6BxChYeDHgIb9mOALao1+mFe/rZ9h8sGM+h7B1ujLP/8Ok5yG+Aw0S9DaPp3yszDEhMaR77k49qKYBNTsi48pdq3RparRgq04qhRaCX6DqgUHn1ai4KiUIjUvEgUTec27lLnBxPZIHOKIhp5DvYBYo0gVxe1LA8vqaqEKUFeiVJTsSvLU6IToMe+XBS9BNasguhD8qoWAL1XGRL7Xrfqc+IHtxvZ0Gk9wFNnHsMF0syhA2oG/EdUC3qVcvQQVN7lULEXXBQfAIEJsuZQiab4U0bLQFk4lu+20IrTPPXIc0yDwoxgTdz1jjXCeIrdgerEDUUI7wiEAFKzkxSNkYxP3RhzZUg5DOPGOT3x4qDbhRMwXEp5qqB1TDJEw5XmXFEQqDiHWo+g8CF29aaAKMbRkZXmjinQnSrf92QXsESeARHDoFjjVGGtgiA8BTFYUPKm6wHx7RpyTeEwJ/B1j2Fyf1Xmy6CkHGfJgkG6HZA2+2g68zvhv0eJxcAEpbo1IMEQiOLVGwekQiUscAXngqEuG2Gfesa2pQJPPmhnWzJMwnejyFrEkATnt0pVQdQkzekuAHwwHlcO0RPjDDCLJs/0H+K0BBGebGJqLFQcTirQ7ooF7HezqmP4w836Pj2zPx24MQQ7UE1NTErQyBsSZqwoxKZVeAOhl6YrlCUdXPGHasbfwWSpS85kOQGPJp1r8hVjVku6Llq+Jiy9e7A00bYfi71uY1SWYV1U8W1ZdqrfMf4wVOtm+aUKfpT9Of+RgYode8E0nZey2cVIfz5Qiq2VTC57sn41lQ33UacQTd6q/t763JVFD+mMPWGssVH8JDM2GLmzQH8j+Uh45AkXTpnZAcfHy6wE6SdACEIUei3EGW7Vjwpnm/P7y53gceRQKxzm/KkXV2ZWZbGwc9LBrE2iJJa/4XTJe8WsFPCY5WzXNGZRH4+lOh271fjv1gnrUB5MJAM7bvqpEUmRgf9oDczbB6x1oaH5nJeeqlqlJXik+GqqHva0zfr+rvC5UZmYlK9fB21Saw6dY0SwubJROB/Qlm/zr7Z+t9Hu8lyJsh9CJODZxdPvi6FyVPYUgBfRW+DRadz+QCxmrkgWU1WtV52lPoOZI4+IjG8DaNUecFcniy9//9cT4ypJmFrWzvw4C0X0ZsCDegP1BVMXLP7tAqD3elTODPlLtOXAt1w47JT2Iwu9yxGJNaclUBlN73XohyFun2ZTazskE8iAyYa/qIunu0rYRJnZ4ClxmjgfWaMKKj0CEVCk5CMVstQ7Aapj2zQk8qCspcj5E9mmlRC+YetPYdl1zLQHJByfNj03NTOGok7T3E1LNe4M5JzYBnv0Kj6eiGgoYYry5ctDHaXN09eFsDAHUIytNaVuzGBBFM76jidX9SrcZleZuaP/V1lXR/1BLAwQUAAIACAB1WTNMKIpE2PIDAABnEAAAJwAAAHVuaXZlcnNhbC9mbGFzaF9wdWJsaXNoaW5nX3NldHRpbmdzLnhtbOVY3XIaNxS+5yk020nvwtqu3TjugsdjYMwEAzXbaXLlEasDq6KVNpIWQq5628foTR8sT9IjBBgKSZakdDLTYXbwSp++838OcnT9LhNkCtpwJWvBafUkICATxbgc14Jf4tbzy4AYSyWjQkmoBVIF5LpeifJiKLhJB2AtQg1BGmmuclsLUmvzqzCczWZVbnLtdpUoLPKbaqKyMNdgQFrQYS7oHL/sPAcTLBlKEOCTKbk8Vq9UCIk8071ihQDCGWouuTOKipagJg1CDxvSZDLWqpDsVgmliR4Pa8F3rTP3WWE8VYNnIJ1PTB0X3bK9ooxxpwUVA/4eSAp8nKK6pyfnAZlxZtNacHbuaBAe7tIsyL3t1NHcKnSCtEv+DCxl1FL/6gVaeGfNasEvsbmkGU9i3CHOAbWgET8OOu1G87Hbi5uDx7v4vuN1OOBQ3HwdH3AobsedZin83Zt+86HT7r56jHu9TtzuP51CF21ZGIXbLojQVarQCaw9ENm0yIaScoFZ9w+/GLCYt4LqMcSqxTEsIyoMBOS3HMY/F1RwO3ehwvSeAOQ3JofEPrg41AKrCwie6DwhKobBWQf54uU6xi8ut0wPvfQns/ZqGVFraZJiNuDaQrUo3FxawUZKbpnm3slQCbY2CLIhsC7NYCPJBxMuW4g8DcgIgyDQ1F4OkgyoxMLiFs1P1gSmGBrL7aKgWkv0jeZUEOTDygdyP9hxR5JSbba8vva8y+ak3pSMNDSdYbV6l/jlj8H7IMvA7tD7wkUAdBl4U1NzAJLcCFEGfE/1BDSJlRKmDP5XVQhG5qoggk+AWEUwl4sM/0qBbLYAMtIqW6xil7LECI7en3KYAbsuI+gNisgKPIktMRdgvYS3BX9PhjBSGnmBTjEkuM6N568eRJxTY55I6UrHZ74RtLuN5utnzkDKplQmB5JjAUCW22PwU7RdKhQhhEJvblCgZxJaYPBdfBhnC1gZM6tfHhHDs0L4iP/bcdmgPmJ0jiOFzn2MygTmsxqUFpvS6aImXZ0tqLEaOYbEc+JGgp2UywLKEiZUEiXFnNAEp5VxFT7lqjC44mvZU5svUtAfJVwuVB1jw0dhmpXrcienZz+cX/z44vLlVTX88Ptfzz95aDnB+4I6aX6E33505n/m1Ccm/87ZltKZyza2I3X/z5Pl1N2dSVHo5uX+8bmY8t/q9Pzwx59l4vm9sD+tnlL4MWKXT6nsaw7KwLq9MqjeqzKoBz8Z+xtTsZQK2D7Hvh1gAxU845g+RyuJ/yRBv/r3nc/w4yTot+u2r63r/4vX/Nv6srV1u4rCvRdTt5NxyTP0pRtD69ts/eL8BO9re7cqFWTb/udAvfI3UEsDBBQAAgAIAHVZM0x8NYsP4wIAAJEKAAAhAAAAdW5pdmVyc2FsL2ZsYXNoX3NraW5fc2V0dGluZ3MueG1slVbbTuMwEH3nK6rwTgqLgJXSSrQUCakLaIt4d5JpYtWxI3tStn+/duw0TtuQ0hFSPXOO5+opkdpQPr0YjaKkkhI4fkBRMoIw4qSASbBIqwQkXS5Wq7dXbdiBDEKLF0zIFSBSnimjaXQjmk6CuEIU/CoRHPWlV1zIgrBgejkeP87n11FYI4dYYqu9TS9nt3ez8XiAsyYJtG6e6885FOfj+fn3Q7+PRBQl4bulyMRVTJJNJkXF00E/+a4EySjfmMR/388X931IRhW+IBSdmBYPRs6jlBKUAhPS3cLIIIuRGFjjaVx/zuS0rr7P/oC2pYpiTXu8NtJHK0kGB0W+MdKP5/r2DuHpwcj3BIR/qKG/boz0QuuB/1E0oqzKn8xIKUVmCtrlfN/EPYcJkurnZ1IeGxkkmISMo8EuuPLcPhnxQO6r/+4j81ylYO+mrgcLwTQ9ZjBFWUEUNidrU7n4eqtQv4/G7mtazLuO+Z1UCqZrwpSDtcoW+Be+KE99lNO0kE/BqgLmNmAf2TW0hPl8Vi8LH7vXeTFK2Dplm4qnbJGvurBHSE/ZIleMpvDG2e4IfmixnKbJM+La6dXfRd9pgDYDJ/qYuqubU2M1rpbm7So/e6dpQIVIYWpWgl7YBKngH7QA08EorE02tvAouIiTLc1qxh+Di3crhFJF4YHezdzpCYuQIoNTg1dHqtd1J3JzHp5L++vQZmjPI9TLfBIQRJLkhU5WBSPHmwS1E/u7eExxxQH5wtfiXFJB5AbkhxDM92PC7WNwgXB2TMK+sj54FHpFiMLTVY7cJafKz6siBrnQXaOwn56u0gJzmuVM/+EnhS9IDxg9VkvFXN/HCdXDaNvoKdwQAJFJvh8Be7KmomJIGWyBObKnqHPuSy5S+u31TdwjLmGN/sw5zVlD6XZGOyydhdcxnCB86rhOM6zlYnAhREhiVafWWQHNRvau7izpZrGZ+fNBVuHmqXO1th8XUSvNv6L/AVBLAwQUAAIACAB1WTNMnCZQT9wDAAD4DwAAJgAAAHVuaXZlcnNhbC9odG1sX3B1Ymxpc2hpbmdfc2V0dGluZ3MueG1s7VfNcts2EL7rKTDspLeItus0jkvJ47GksSaypFrsNDl5IGIlogYBFgClKKde+xi55MHyJF0I+o0Uh8pUbQ8dD8fi8ttv/7FkdPUuE2QC2nAla8Fp9SQgIBPFuBzXgl/i1vOLgBhLJaNCSagFUgXkql6J8mIouEkHYC1CDUEaaS5zWwtSa/PLMJxOp1Vucu2eKlFY5DfVRGVhrsGAtKDDXNAZ/rOzHEywYChBgFem5EKtXqkQEnmmO8UKAYQz9FxyFxQVtzYTQehRQ5o8jrUqJLtRQmmix8Na8F3rzP0tMZ6pwTOQLiWmjkIntpeUMe6coGLA3wNJgY9T9Pb05DwgU85sWgvOzh0NwsNdmjm5D506mhuFOZB2wZ+BpYxa6m+9QQvvrFkKvIjNJM14EuMT4uKvBY34YdBpN5oP3V7cHDzcxncd78MBSnHzTXyAUtyOO81S+Nu3/eZ9p919/RD3ep243V9rYYq2IozC7RREmCpV6ARWGYhsWmRDSbnApvssLwYstq2gegyxanEsy4gKAwH5LYfxzwUV3M5cqbC7HwHya5NDYu9dHWqB1QUEazpPiI5hcVZFfvFqVeOXF1uhh976Oqy9XkbUWpqk2A0om7sWhZuiJWyk5FZo7p4MlWCrgCAbAuvSDBPcb8mAjDDrAmPr5SDJgEocJG4x3mSlYYqhsdzOB6i1QF9rTgXBIcFJB3I32Ik/Sak2W2lepdq1b1JvSkYamk5xOn0OvPhL8D7IMrBbTLdwKQddBt7U1ByAJNdClAHfUf0ImsRKCVMG/6sqBCMzVRDBH4FYRbB5iwx/pUA2Z56MtMrmUkGNJUZwzP6EwxTYVRlDb9FEVqAmHoG5AOst/F7w92QII6WRF+gES4Jybjx/9SDinBqzJqVLH5/5yW93G803z1yAlE2oTA4kx46HLLfH4KcYu1RoQgiF2dygwMwktMDiu/owzuawMmFWv70ihmeF8BX/u+uyQX3E6hzHCp35GpUpzFc9KG02pZP5TLo5m1PjNHIsiefEBwkeslwWUJYwoZIoKWaEJriejJvwCVeFQYmfZU9tvslBr0q4nLs6xrcYNKZZuVPu5PTsh/MXP768eHVZDT/98fH5k0qLld0X1FnzO/vmi0v+K1pPrPod3ZbSmes2tmN1//vIYs3u7qQodAty/76cr/XP1uXw39uXn/78UKaC3wv70/IqhR8jdnGV6rfmoAys2yuD6r0ug7r3u7C/sQdLuYAH5tgfAHhkCp5xbJijDcE/0pJ7X+H4kz3pu/g4LfnfTdTe2f0/Ueu71UfT1ldSFO79wKygfPtrvV75C1BLAwQUAAIACAB1WTNMeSGyGZ4BAAAbBgAAHwAAAHVuaXZlcnNhbC9odG1sX3NraW5fc2V0dGluZ3MuanONlE1PwzAMhu/7FVO4oqkDNDZubGwS0g5IcEMc0mJKtTSOkqxQpv13mu6rSV1YfFncp68/OnvT61eHJax/19/Uv+v7k3+vfeB8Vq/h0vcL5//gwoQPcveAKQ0GpOU2Q/mS5SAyCSwgi6PE0b89IbsIfmQma/G4fLagTEOPIQErIkWmCdBQYEGAXxT4TTl/Dm/3GmXtSmo0PF5bi3KQoLRVswYSdc5rhl1E0f1sNmyWGMBYgN6h05vRNIoI9IMn4Iku6tNFnhQXi8nYV0wwV1yWS0xxEPNklWpcy/cu1c9Sga4++Wpfy+R2Nr9tAiIz9tFCHgaej511k+5vZWAfdzR3RsKCxyAaulF9/kA94XZBAV1kJrMH+n7orEkrnkK7S1fOfExWWiH3MHbW5ix82x1xfeXMIwQvQZ8TEtVanfEBlcbUdaSFtnt+RAXy90ym+yoiZyTnknWyXd07FXrz4Ix5I4TBCH1S05d3rY4QJCffkrNrgsBL6lVqK9KRkXKqzkV0WpOHfGy4S9z9taqd6xXoF0RRZfz2X26FX2tv+wtQSwMEFAACAAgAdlkzTNbseNluCgAAdR8AABcAAAB1bml2ZXJzYWwvdW5pdmVyc2FsLnBuZ+2Ze1RTZxLA4xPwAd2VFeUVqBpbH0hQDGBIWqVFtym4WgErEGiAIAYCBkQMSVyqay2a1CJygRjabU9pDQRCtiDyiFkKWSpJqoiAgcQK3IghxBAJxLx6L3h2e07/3H/zR27ufL+Zud83d2ZyTuby4Zjotau8VyEQiLWHDkYdQSCWExCIZRzXldDK/ccfBUFfS2hHovcjBHLfSUhYTn73w3cRCCFntTV1BSS75R48TkMg3LvgzxIp9fs0BAK56lDUux+dTdaNojl+2qS7qaxluKXIJW8XbL7zr7cKVt16+G3MgfJXj37IPPLPAG/Py0t/WeHm9uaR8/npx0PWe20ivSdcc+Ni64N/qx+3Fs7c087yRsdkvEjF9sgZAVne104f6VPouYx8oQ9V3dlx1m41d4vICpXlaekuaD8I/2/rWYTVlagmJNGlzGtX8g7iGmg11/27q5QxRnDR7POB09HQwnlayNVxSJ6bHj3tsiDvqR+/j60VPXaF1dnflWPPzYz3nt4ESXfDq+JmMn9cAt0+4bqh4KcEAvD1QspS6PpGtBsKbxlWBDFf9dcEtdisGjxLrDMq8MQcMVvP0NO98K/uc24oc0gC7YE4C/ITtqGeyjjVuhayva1m/5mAyiT4ArkPsmsYpmFLdoubf802oC8PQ7uqtk0Xiu3MHx2By9dBymFJ0atRYy74eQmVYpEXdhqZSsYaFH0dhi1sStsE7+juZMTHwWYDh1Vs0FFZlkE7M45LCK4cEnr4i56nmUY/+bn9jHLvtdRkDEvsR0USwD/VHHdr6sgw2exzYgezBi1VsUPVsbcBHU3AL/nPNoDSMMqOJOqRO+9kWShKl7LLh5TMsa14c++gEg6aZSJTklbqYpk3dCHtLxh3M4Mrv2+8eNHNxfJLyLVUtoiBB+eVWrLSniDKlkMSOn2fiVJ9OORautIeyE9p6ubpzhpn7Ynx2WqXsmGcJadBW7To93tJ2lMp7gzBtTIBHZg6Rdzd7HFhtOEnoKFNv56QUd5jF9YcT2q6yJZR1Mn4Bh+lPf5kcCUptnhYv3uwrfsmJ1utOGVnllw+tgV+nd5sbwKo3fnl1FgvDqBwlAQCoFsX1twY7B3UM4W3yJsZ+YANLD6xYZjCTwS1PRUek0UabZGNWSNM0hY0U4mc1mm3HetiTPzche1pnknS6GvIS6XrMSZJWomEWX6wa39XNzCmMID6loDdLPHHE8LC6pQQzv26uC8og6+EupuDGXRs9J4lsLkWMi+5G3XVRj4z9WnvVJvD9wuzhZGQeXuD5QWaNX2g+5jh172StD4s6meKmhr4LEKJ9yT0JPYXNKyGc4Ye7YFSzlkCGj2Wi9RR7GEyAVv5olFnEaY80G9NmOJg0Ol0BrGwfKBIM0TLVgo1WMs7pwdM4Y/WQ0GYxqSe3OcOB0XsuwXwzfpEEnWBUXz7apFnBhvTLC1gT5KknfLWFkZP1j5Yi2WNK3GDU4uB+n3OL6y94/rHYvg9MDyb1Q56wXfFB4Lh8nGVLIeuAQvZfP4NAkz2O4ETOIETOIETOIETOIETOIETOIETOIETOIETOIETIAL8GYZur//v78TPfFaUSTlIYnuxeeaprBrjpVd1tIWBwJgsTzNP4w2YIaUnOKUao65AD4YwzfeI/vniSIv8VPMgvDLztlIikYz3lm31IjJmByYmGI/RmkpjvWAZ5Hv6m9rYGn9GnkQoHaEqCgQCFtXUyl+Z24/Ga7V9E4ddXMriG5KTkh+MXglXP4/IIurZBo/+v8IHcg91TLLUpN69yWJmB7dLNUVbRWKC0uTcvNzgVm3THs2JJKmqNnk2RNr8YAV0JH4fq1nMsJhmYmb29GT502v3gGRW3woP6BHqngRIN6nuXOv0gmt5P/br3CxSKKfjqI/Rvw7MW+fxJjDSfatCW5cPHxYrI2dynybI0vUPe0bakFojwT8quJUvjMBAxpps/2Xh5Yqdkwkyst5Tiq0SVd372p8SXPSyliV6uTXWMXaa0yV9PgKpcluOmlMeDsCKH0mt3uMDxe55cZLxvcK0nkXeoFHUEFVoHpggO6m/Lq0gMlu5/QU3Pww2j7HMg/d2YpB8GhTGXB5ulkrpKBVWDare5ijtPUqRG0ps1LDohljxq4Z79Rif13oxunjXhp6sZHotLsdYhPLAAdZf8VbH5sL74/EOo7iC7ouL06yEjmjtI6dhLwirlKoDGzA2bJmLH6FZsaMS35I5Q2eZORg2atFjMi+Sfqao4my7Id5h5nswr/800iVv9ogMRc+1Y2x98gGryd0P2Xbj+MMXL8WD22kZbCNt3pOkEg1YBTMpnx5Sf2W+FLqdkGPMlC8euYJkj+O2FtpsYnu3xfGkBmhErltvf+YVe2Ouad3fwB/FFi+W49Tqle5+fLPOLwKMAM+Bd0BtUMKQoBB8TDfq3K6Zi0bycUhvI68eLCx38SHEkVRXqnu+3Ph6x2y0SUjaL2Gmd1/4cqd/H64m0t7S0NXV/Dit9C2R+lIcJZFcB7YUlqEHReIe8zlkjH1KTWT6XQYVfJDZl9tUpT4m3wbU9QQ6Ghdj1T5yhvDOUMnd57z85qvDDaTVa1kvCh1WHz4mJyTOqGzTAX8JoXXQRv1EX6WWvs/wJDODlInx+EvVV6AgnH4kSbt1rCJUNv/LtusDrVB6he2CC6z9g/ZhYEMj62FGp+pS2fFjQuLfhcR0dOqvB/ixi257AW3lKZ7ijZtarnbU5VqrRjUt3XfJHE4IqBQTbZScCDDyhEy/jexDAGVVmJypb3qt4eqG15lV4bUrOVG1RZVD2AwkNNY3AZ81Ii1hTWLqTSEnSGT7jiOAY/AM0AKnvPlDwveu/+OrjSIHZd/7rs+BOUqomM+dXVVWRANlQ3ZDNnWqWOy9GF2mqr2IVlR7loue+wZ57mVa6SZ+bWDzswfzuaNwMn1NEozdGro/gLKgjeJJrMDbmFwPmtBkx0aUMYNyP40a+jr9sEzr/FN+Q+ed9hPYBcsfOEUcsONjmY4kxwF9wOdb4AFK7mdkBS9JtZM3nSA7pX+4WCCDBVxG8DBOFAV3ryeHdxE729tJWJmwqh8qDqib7NTkJ5H9CDjPDxZ6nUCrUyod6yvUj17XYRy3Gve5yHBQvoRUkAN3A2XZ1tgYk5EQZxzeN2B4Odk/UexuCCjpTbJ2cWl1cngmaTy+sTYsjja8r9tgNRsnEt1nIY6tePmDNLuGsRTaRmpbKb2fxBnAmmKyfY0q25OU04P3rghETWNHd7GqSIrwhXOfh9orNUi/We8AFOYEWSrVFF6OxlsGfHOewwbdU3cKMnmxrzwdwRpAetbkBllc0l/HKcYj5pS1TVng0R35YWHAyEQ1NR0e0NZm2PttndFlWhW1Zj+iSmvxXO3n7o4aO1oPDnlsh0dVYccK89TF/XnPbKYDVfcCczwX+r5/yB9/C55eU++HO/aLqye3cHh4VufI/4a+FpPud0NfJtVQ6rXrBuwewS07uXm3yqVsI/QWEqdd/ztV1qaEjMFzLgUv8kQnvPwksGp9yIfj1Xl5Bha4d3uzbG56YTR96L2YKMH+lJLfAFBLAQIAABQAAgAIAEqZy0aKJOKo+gIAALAIAAAUAAAAAAAAAAEAAAAAAAAAAAB1bml2ZXJzYWwvcGxheWVyLnhtbFBLAQIAABQAAgAIAHVZM0y8CP7A5gQAAHASAAAdAAAAAAAAAAEAAAAAACwDAAB1bml2ZXJzYWwvY29tbW9uX21lc3NhZ2VzLmxuZ1BLAQIAABQAAgAIAHVZM0woikTY8gMAAGcQAAAnAAAAAAAAAAEAAAAAAE0IAAB1bml2ZXJzYWwvZmxhc2hfcHVibGlzaGluZ19zZXR0aW5ncy54bWxQSwECAAAUAAIACAB1WTNMfDWLD+MCAACRCgAAIQAAAAAAAAABAAAAAACEDAAAdW5pdmVyc2FsL2ZsYXNoX3NraW5fc2V0dGluZ3MueG1sUEsBAgAAFAACAAgAdVkzTJwmUE/cAwAA+A8AACYAAAAAAAAAAQAAAAAApg8AAHVuaXZlcnNhbC9odG1sX3B1Ymxpc2hpbmdfc2V0dGluZ3MueG1sUEsBAgAAFAACAAgAdVkzTHkhshmeAQAAGwYAAB8AAAAAAAAAAQAAAAAAxhMAAHVuaXZlcnNhbC9odG1sX3NraW5fc2V0dGluZ3MuanNQSwECAAAUAAIACAB2WTNM1ux42W4KAAB1HwAAFwAAAAAAAAAAAAAAAAChFQAAdW5pdmVyc2FsL3VuaXZlcnNhbC5wbmdQSwUGAAAAAAcABwAXAgAARCAAAAAA"/>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C:\Users\Betty\Desktop\Educeri"/>
  <p:tag name="ISPRING_PRESENTATION_TITLE" val="FUN_IF_7.0a_IDENTIFY_QUADRATIC_FUNCTION_GRAPHS_DW_CCSS [616]"/>
</p:tagLst>
</file>

<file path=ppt/tags/tag2.xml><?xml version="1.0" encoding="utf-8"?>
<p:tagLst xmlns:a="http://schemas.openxmlformats.org/drawingml/2006/main" xmlns:r="http://schemas.openxmlformats.org/officeDocument/2006/relationships" xmlns:p="http://schemas.openxmlformats.org/presentationml/2006/main">
  <p:tag name="GENSWF_SLIDE_TITLE" val="Objective &amp; Prior Knowledge"/>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Concept Development"/>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SLIDE_TITLE" val="Concept Development"/>
  <p:tag name="GENSWF_ADVANCE_TIME" val="0.00"/>
  <p:tag name="ISPRING_SLIDE_INDENT_LEVEL" val="0"/>
  <p:tag name="ISPRING_CUSTOM_TIMING_USED" val="0"/>
</p:tagLst>
</file>

<file path=ppt/theme/theme1.xml><?xml version="1.0" encoding="utf-8"?>
<a:theme xmlns:a="http://schemas.openxmlformats.org/drawingml/2006/main" name="Office Theme">
  <a:themeElements>
    <a:clrScheme name="DataWORKS">
      <a:dk1>
        <a:sysClr val="windowText" lastClr="000000"/>
      </a:dk1>
      <a:lt1>
        <a:sysClr val="window" lastClr="FFFFFF"/>
      </a:lt1>
      <a:dk2>
        <a:srgbClr val="1F497D"/>
      </a:dk2>
      <a:lt2>
        <a:srgbClr val="EEECE1"/>
      </a:lt2>
      <a:accent1>
        <a:srgbClr val="077ECF"/>
      </a:accent1>
      <a:accent2>
        <a:srgbClr val="D11123"/>
      </a:accent2>
      <a:accent3>
        <a:srgbClr val="F3F19F"/>
      </a:accent3>
      <a:accent4>
        <a:srgbClr val="FFD347"/>
      </a:accent4>
      <a:accent5>
        <a:srgbClr val="ADDB7B"/>
      </a:accent5>
      <a:accent6>
        <a:srgbClr val="87B0E1"/>
      </a:accent6>
      <a:hlink>
        <a:srgbClr val="077ECF"/>
      </a:hlink>
      <a:folHlink>
        <a:srgbClr val="53B5F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none" lIns="0" tIns="0" rIns="0" bIns="0">
        <a:spAutoFit/>
      </a:bodyPr>
      <a:lstStyle>
        <a:defPPr defTabSz="914400" fontAlgn="auto">
          <a:spcBef>
            <a:spcPts val="0"/>
          </a:spcBef>
          <a:spcAft>
            <a:spcPts val="0"/>
          </a:spcAft>
          <a:defRPr kern="0" dirty="0">
            <a:latin typeface="Arial" pitchFamily="34" charset="0"/>
            <a:cs typeface="Arial"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5456</TotalTime>
  <Words>1443</Words>
  <Application>Microsoft Office PowerPoint</Application>
  <PresentationFormat>On-screen Show (4:3)</PresentationFormat>
  <Paragraphs>292</Paragraphs>
  <Slides>24</Slides>
  <Notes>19</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41" baseType="lpstr">
      <vt:lpstr>Cambria Math</vt:lpstr>
      <vt:lpstr>Times New Roman</vt:lpstr>
      <vt:lpstr>Century Gothic</vt:lpstr>
      <vt:lpstr>Arial</vt:lpstr>
      <vt:lpstr>Verdana</vt:lpstr>
      <vt:lpstr>Berlin Sans FB</vt:lpstr>
      <vt:lpstr>Roboto</vt:lpstr>
      <vt:lpstr>Calibri</vt:lpstr>
      <vt:lpstr>Arial Narrow</vt:lpstr>
      <vt:lpstr>Ink Free</vt:lpstr>
      <vt:lpstr>Gill Sans MT</vt:lpstr>
      <vt:lpstr>Bradley Hand ITC</vt:lpstr>
      <vt:lpstr>Handlee</vt:lpstr>
      <vt:lpstr>Wingdings</vt:lpstr>
      <vt:lpstr>Californian FB</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FUN_IF_7.0a_IDENTIFY_QUADRATIC_FUNCTION_GRAPHS_DW_CCSS [616]</dc:title>
  <dc:creator>Stephen</dc:creator>
  <cp:lastModifiedBy>Rupinder Jagpal</cp:lastModifiedBy>
  <cp:revision>292</cp:revision>
  <cp:lastPrinted>2012-08-17T16:43:01Z</cp:lastPrinted>
  <dcterms:created xsi:type="dcterms:W3CDTF">2012-04-12T14:57:33Z</dcterms:created>
  <dcterms:modified xsi:type="dcterms:W3CDTF">2018-09-24T18:33:49Z</dcterms:modified>
</cp:coreProperties>
</file>