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8"/>
  </p:notesMasterIdLst>
  <p:sldIdLst>
    <p:sldId id="257" r:id="rId2"/>
    <p:sldId id="287" r:id="rId3"/>
    <p:sldId id="274" r:id="rId4"/>
    <p:sldId id="278" r:id="rId5"/>
    <p:sldId id="281" r:id="rId6"/>
    <p:sldId id="289" r:id="rId7"/>
  </p:sldIdLst>
  <p:sldSz cx="7772400" cy="10058400"/>
  <p:notesSz cx="6934200" cy="9220200"/>
  <p:embeddedFontLst>
    <p:embeddedFont>
      <p:font typeface="Batang" panose="02030600000101010101" pitchFamily="18" charset="-127"/>
      <p:regular r:id="rId9"/>
    </p:embeddedFont>
    <p:embeddedFont>
      <p:font typeface="Abadi Extra Light" panose="020B0204020104020204" pitchFamily="34" charset="0"/>
      <p:regular r:id="rId10"/>
    </p:embeddedFont>
    <p:embeddedFont>
      <p:font typeface="Aldhabi" panose="01000000000000000000" pitchFamily="2" charset="-7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Dubai" panose="020B0503030403030204" pitchFamily="34" charset="-78"/>
      <p:regular r:id="rId17"/>
      <p:bold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Handlee" panose="02000000000000000000" pitchFamily="2" charset="0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590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7" autoAdjust="0"/>
    <p:restoredTop sz="96797" autoAdjust="0"/>
  </p:normalViewPr>
  <p:slideViewPr>
    <p:cSldViewPr showGuides="1">
      <p:cViewPr>
        <p:scale>
          <a:sx n="34" d="100"/>
          <a:sy n="34" d="100"/>
        </p:scale>
        <p:origin x="3026" y="650"/>
      </p:cViewPr>
      <p:guideLst>
        <p:guide orient="horz" pos="2746"/>
        <p:guide orient="horz" pos="3590"/>
        <p:guide pos="3623"/>
        <p:guide pos="479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4CBFF-B2D1-4A5C-9D81-ACD346E6C36F}" type="datetimeFigureOut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8795E-BE73-48A3-8D61-B52B11A94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60F2D-ED1A-4892-990F-F1D29F3B8820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823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795E-BE73-48A3-8D61-B52B11A94ED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007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115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63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C02FA7F-F1D2-4A3A-8AFB-B1352C6D0FF5}"/>
              </a:ext>
            </a:extLst>
          </p:cNvPr>
          <p:cNvSpPr/>
          <p:nvPr/>
        </p:nvSpPr>
        <p:spPr>
          <a:xfrm>
            <a:off x="58494" y="1644705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1435" y="64012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162356" y="3306004"/>
            <a:ext cx="2487467" cy="1043824"/>
            <a:chOff x="6750051" y="3886197"/>
            <a:chExt cx="2244752" cy="84946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1" y="3886197"/>
              <a:ext cx="2244752" cy="84946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Students, you already know how to multiply two binomials. Now, we will learn how to write Quadratic Functions Given x-intercepts.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2"/>
              <a:ext cx="2238402" cy="143179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3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2" name="Rectangle 126"/>
          <p:cNvSpPr/>
          <p:nvPr/>
        </p:nvSpPr>
        <p:spPr>
          <a:xfrm>
            <a:off x="3725" y="551069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-5951" y="1551162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-5951" y="892647"/>
                <a:ext cx="526285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dhabi" panose="01000000000000000000" pitchFamily="2" charset="-78"/>
                    <a:cs typeface="Aldhabi" panose="01000000000000000000" pitchFamily="2" charset="-78"/>
                  </a:rPr>
                  <a:t>We will learn how to write Quadratic Functions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ldhabi" panose="01000000000000000000" pitchFamily="2" charset="-78"/>
                            <a:cs typeface="Aldhabi" panose="01000000000000000000" pitchFamily="2" charset="-78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ldhabi" panose="01000000000000000000" pitchFamily="2" charset="-78"/>
                            <a:cs typeface="Aldhabi" panose="01000000000000000000" pitchFamily="2" charset="-78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ldhabi" panose="01000000000000000000" pitchFamily="2" charset="-78"/>
                            <a:cs typeface="Aldhabi" panose="01000000000000000000" pitchFamily="2" charset="-78"/>
                          </a:rPr>
                          <m:t>Intercepts</m:t>
                        </m:r>
                      </m:e>
                      <m:sub>
                        <m:r>
                          <a:rPr lang="en-US" sz="2000" i="1" kern="0" dirty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kern="0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endParaRPr>
              </a:p>
            </p:txBody>
          </p:sp>
        </mc:Choice>
        <mc:Fallback>
          <p:sp>
            <p:nvSpPr>
              <p:cNvPr id="2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951" y="892647"/>
                <a:ext cx="5262858" cy="400110"/>
              </a:xfrm>
              <a:prstGeom prst="rect">
                <a:avLst/>
              </a:prstGeom>
              <a:blipFill>
                <a:blip r:embed="rId4"/>
                <a:stretch>
                  <a:fillRect l="-1275" t="-9091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4725B8-4815-46F5-A04E-E36CFA99DF6A}"/>
              </a:ext>
            </a:extLst>
          </p:cNvPr>
          <p:cNvCxnSpPr>
            <a:cxnSpLocks/>
          </p:cNvCxnSpPr>
          <p:nvPr/>
        </p:nvCxnSpPr>
        <p:spPr>
          <a:xfrm>
            <a:off x="2849806" y="1771676"/>
            <a:ext cx="30565" cy="307464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4">
            <a:extLst>
              <a:ext uri="{FF2B5EF4-FFF2-40B4-BE49-F238E27FC236}">
                <a16:creationId xmlns:a16="http://schemas.microsoft.com/office/drawing/2014/main" id="{37307F24-BFA8-48B5-8B60-D250C76F5FAA}"/>
              </a:ext>
            </a:extLst>
          </p:cNvPr>
          <p:cNvGrpSpPr>
            <a:grpSpLocks/>
          </p:cNvGrpSpPr>
          <p:nvPr/>
        </p:nvGrpSpPr>
        <p:grpSpPr bwMode="auto">
          <a:xfrm>
            <a:off x="4767652" y="728595"/>
            <a:ext cx="2978788" cy="874694"/>
            <a:chOff x="5849068" y="530222"/>
            <a:chExt cx="3083795" cy="120987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EAC71F-E49F-4B9C-A07B-19989B860E27}"/>
                </a:ext>
              </a:extLst>
            </p:cNvPr>
            <p:cNvSpPr/>
            <p:nvPr/>
          </p:nvSpPr>
          <p:spPr bwMode="auto">
            <a:xfrm>
              <a:off x="5849068" y="541590"/>
              <a:ext cx="3082304" cy="119850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18016" rIns="6606">
              <a:spAutoFit/>
            </a:bodyPr>
            <a:lstStyle/>
            <a:p>
              <a:pPr defTabSz="660654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A: What are we going to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learn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?</a:t>
              </a:r>
              <a:endParaRPr lang="en-US" sz="1200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endParaRPr>
            </a:p>
            <a:p>
              <a:pPr defTabSz="660654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B: What is a </a:t>
              </a:r>
              <a:r>
                <a:rPr lang="en-US" sz="12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x-intercept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?</a:t>
              </a:r>
            </a:p>
            <a:p>
              <a:pPr defTabSz="660654"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   </a:t>
              </a:r>
              <a:r>
                <a:rPr lang="en-US" sz="13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x-intercept means</a:t>
              </a:r>
              <a:r>
                <a:rPr lang="en-US" sz="1300" b="1" u="sng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__________________.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C562B8-3E34-4715-86D0-999E78BE0AEF}"/>
                </a:ext>
              </a:extLst>
            </p:cNvPr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5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94935" y="1761363"/>
            <a:ext cx="2270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88620">
              <a:buAutoNum type="arabicPeriod"/>
            </a:pPr>
            <a:r>
              <a:rPr lang="en-US" sz="1600" b="1" dirty="0">
                <a:latin typeface="Dubai" panose="020B0604020202020204" pitchFamily="34" charset="-78"/>
                <a:cs typeface="Dubai" panose="020B0604020202020204" pitchFamily="34" charset="-78"/>
              </a:rPr>
              <a:t>FOIL</a:t>
            </a:r>
            <a:r>
              <a:rPr lang="en-US" sz="1600" b="1" dirty="0">
                <a:solidFill>
                  <a:schemeClr val="accent2"/>
                </a:solidFill>
                <a:latin typeface="Dubai" panose="020B0604020202020204" pitchFamily="34" charset="-78"/>
                <a:cs typeface="Dubai" panose="020B0604020202020204" pitchFamily="34" charset="-78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Dubai" panose="020B0604020202020204" pitchFamily="34" charset="-78"/>
                <a:cs typeface="Dubai" panose="020B0604020202020204" pitchFamily="34" charset="-78"/>
              </a:rPr>
              <a:t>(x - 2)(x - 5) </a:t>
            </a:r>
            <a:endParaRPr lang="en-US" altLang="en-US" sz="1600" b="1" dirty="0">
              <a:solidFill>
                <a:srgbClr val="FF0000"/>
              </a:solidFill>
              <a:latin typeface="Dubai" panose="020B0604020202020204" pitchFamily="34" charset="-78"/>
              <a:cs typeface="Dubai" panose="020B0604020202020204" pitchFamily="34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2934959" y="1761363"/>
            <a:ext cx="2079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Dubai" panose="020B0503030403030204" pitchFamily="34" charset="-78"/>
                <a:cs typeface="Dubai" panose="020B0503030403030204" pitchFamily="34" charset="-78"/>
              </a:rPr>
              <a:t>2.  FOIL</a:t>
            </a:r>
            <a:r>
              <a:rPr lang="en-US" sz="1600" b="1" dirty="0">
                <a:solidFill>
                  <a:schemeClr val="accent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(x - 3)(x + 4)</a:t>
            </a:r>
            <a:endParaRPr lang="en-US" altLang="en-US" sz="1600" b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5115057" y="4455696"/>
            <a:ext cx="2582723" cy="443660"/>
            <a:chOff x="2696086" y="523875"/>
            <a:chExt cx="6238362" cy="521618"/>
          </a:xfrm>
        </p:grpSpPr>
        <p:sp>
          <p:nvSpPr>
            <p:cNvPr id="46" name="Rectangle 45"/>
            <p:cNvSpPr/>
            <p:nvPr/>
          </p:nvSpPr>
          <p:spPr bwMode="auto">
            <a:xfrm>
              <a:off x="2697671" y="523875"/>
              <a:ext cx="6236777" cy="52161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1: </a:t>
              </a:r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The point where the parabola crosses the x-axis.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696086" y="530222"/>
              <a:ext cx="6236777" cy="21460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b="1" dirty="0"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8900CA-DCAA-477E-8C3D-044EA50E2A93}"/>
              </a:ext>
            </a:extLst>
          </p:cNvPr>
          <p:cNvGrpSpPr>
            <a:grpSpLocks/>
          </p:cNvGrpSpPr>
          <p:nvPr/>
        </p:nvGrpSpPr>
        <p:grpSpPr bwMode="auto">
          <a:xfrm>
            <a:off x="6056432" y="1733084"/>
            <a:ext cx="1010401" cy="1349660"/>
            <a:chOff x="6825951" y="1565320"/>
            <a:chExt cx="2014142" cy="1256647"/>
          </a:xfrm>
        </p:grpSpPr>
        <p:sp>
          <p:nvSpPr>
            <p:cNvPr id="73" name="Rectangle 21">
              <a:extLst>
                <a:ext uri="{FF2B5EF4-FFF2-40B4-BE49-F238E27FC236}">
                  <a16:creationId xmlns:a16="http://schemas.microsoft.com/office/drawing/2014/main" id="{703B1B78-22F0-45D3-872F-69FB15A32CB9}"/>
                </a:ext>
              </a:extLst>
            </p:cNvPr>
            <p:cNvSpPr/>
            <p:nvPr/>
          </p:nvSpPr>
          <p:spPr bwMode="auto">
            <a:xfrm>
              <a:off x="6825951" y="1653216"/>
              <a:ext cx="2014142" cy="1168751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74" name="Tape">
              <a:extLst>
                <a:ext uri="{FF2B5EF4-FFF2-40B4-BE49-F238E27FC236}">
                  <a16:creationId xmlns:a16="http://schemas.microsoft.com/office/drawing/2014/main" id="{6BFCDCDB-562B-4886-A2CE-CFC962626140}"/>
                </a:ext>
              </a:extLst>
            </p:cNvPr>
            <p:cNvSpPr/>
            <p:nvPr/>
          </p:nvSpPr>
          <p:spPr bwMode="auto">
            <a:xfrm rot="5400000">
              <a:off x="7798602" y="1023136"/>
              <a:ext cx="155102" cy="123947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84DCE3-EE4B-402B-B34A-67E3CE9CAB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840" y="1752636"/>
            <a:ext cx="546117" cy="110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9DF7EE-3550-4B24-A4EA-014FE12B3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2216" y="1928094"/>
            <a:ext cx="558258" cy="200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A074BA-B141-4D95-9F07-D9BE8E7D64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00" y="2148800"/>
            <a:ext cx="677848" cy="612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D3483C-B116-4ED6-92A7-650E25FC3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620" y="2845876"/>
            <a:ext cx="527628" cy="148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14DC02-CA28-4118-8D7A-7D46717CB1E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336208" y="2349421"/>
            <a:ext cx="1222326" cy="189711"/>
          </a:xfrm>
          <a:prstGeom prst="rect">
            <a:avLst/>
          </a:prstGeom>
        </p:spPr>
      </p:pic>
      <p:pic>
        <p:nvPicPr>
          <p:cNvPr id="1026" name="Picture 2" descr="Image result for the box">
            <a:extLst>
              <a:ext uri="{FF2B5EF4-FFF2-40B4-BE49-F238E27FC236}">
                <a16:creationId xmlns:a16="http://schemas.microsoft.com/office/drawing/2014/main" id="{4BB0B10B-BE7A-44B2-BC91-4ED5F0419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64" y="2249768"/>
            <a:ext cx="529259" cy="3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64D740-E734-473B-A0D5-8D2A6214B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483" y="2358391"/>
            <a:ext cx="1321294" cy="12711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A94DA3F-3BF4-4A65-A293-035C99445E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1992" y="2340123"/>
            <a:ext cx="1321294" cy="1271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ECD811-17A5-4C06-94B3-3C2CE4FCBBB9}"/>
              </a:ext>
            </a:extLst>
          </p:cNvPr>
          <p:cNvSpPr/>
          <p:nvPr/>
        </p:nvSpPr>
        <p:spPr>
          <a:xfrm>
            <a:off x="1051591" y="144198"/>
            <a:ext cx="39318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Lesson 2: Writing Quadratic Functions Given x-Intercepts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3B4AC3-DAEA-4C60-8B9A-93C800F926BE}"/>
              </a:ext>
            </a:extLst>
          </p:cNvPr>
          <p:cNvSpPr/>
          <p:nvPr/>
        </p:nvSpPr>
        <p:spPr>
          <a:xfrm>
            <a:off x="4872546" y="85608"/>
            <a:ext cx="39318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Name: 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____________________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3E9540-78D4-4163-A1DC-E1E0542ECFDC}"/>
              </a:ext>
            </a:extLst>
          </p:cNvPr>
          <p:cNvSpPr/>
          <p:nvPr/>
        </p:nvSpPr>
        <p:spPr>
          <a:xfrm>
            <a:off x="4872545" y="360430"/>
            <a:ext cx="39318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Period: </a:t>
            </a:r>
            <a:r>
              <a:rPr 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___</a:t>
            </a:r>
          </a:p>
        </p:txBody>
      </p:sp>
      <p:grpSp>
        <p:nvGrpSpPr>
          <p:cNvPr id="37" name="Group 65">
            <a:extLst>
              <a:ext uri="{FF2B5EF4-FFF2-40B4-BE49-F238E27FC236}">
                <a16:creationId xmlns:a16="http://schemas.microsoft.com/office/drawing/2014/main" id="{C7D0F0D9-23D3-4F7E-BB9C-A22AF01B6552}"/>
              </a:ext>
            </a:extLst>
          </p:cNvPr>
          <p:cNvGrpSpPr>
            <a:grpSpLocks/>
          </p:cNvGrpSpPr>
          <p:nvPr/>
        </p:nvGrpSpPr>
        <p:grpSpPr bwMode="auto">
          <a:xfrm>
            <a:off x="228695" y="7900096"/>
            <a:ext cx="7383780" cy="33735"/>
            <a:chOff x="312862" y="969963"/>
            <a:chExt cx="8471606" cy="3968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E7AB76-C575-4E68-A705-9DE8C59328A3}"/>
                </a:ext>
              </a:extLst>
            </p:cNvPr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3CE697-7B08-4BF4-A1A5-5AE93C9D8302}"/>
                </a:ext>
              </a:extLst>
            </p:cNvPr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AB0E5B9-DFFE-4CA5-94E6-54066BF45444}"/>
              </a:ext>
            </a:extLst>
          </p:cNvPr>
          <p:cNvSpPr/>
          <p:nvPr/>
        </p:nvSpPr>
        <p:spPr>
          <a:xfrm>
            <a:off x="145348" y="4930735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E09D80B5-B0CE-4589-96A5-8AF1A909B1F3}"/>
              </a:ext>
            </a:extLst>
          </p:cNvPr>
          <p:cNvSpPr/>
          <p:nvPr/>
        </p:nvSpPr>
        <p:spPr>
          <a:xfrm>
            <a:off x="65734" y="4834930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351787D-C108-467E-B96B-076E271B7565}"/>
                  </a:ext>
                </a:extLst>
              </p:cNvPr>
              <p:cNvSpPr/>
              <p:nvPr/>
            </p:nvSpPr>
            <p:spPr>
              <a:xfrm>
                <a:off x="221222" y="5029200"/>
                <a:ext cx="75791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Handlee" panose="02000000000000000000" pitchFamily="2" charset="0"/>
                  </a:rPr>
                  <a:t>Given two quadratic functions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 </a:t>
                </a:r>
                <a:r>
                  <a:rPr lang="en-US" sz="1200" dirty="0">
                    <a:latin typeface="Handlee" panose="02000000000000000000" pitchFamily="2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200" dirty="0">
                    <a:latin typeface="Handlee" panose="02000000000000000000" pitchFamily="2" charset="0"/>
                  </a:rPr>
                  <a:t> is any non-zero real constant, examine the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𝒊𝒏𝒕𝒆𝒄𝒆𝒑𝒕𝒔</m:t>
                    </m:r>
                    <m:r>
                      <a:rPr lang="en-US" sz="1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Handlee" panose="02000000000000000000" pitchFamily="2" charset="0"/>
                  </a:rPr>
                  <a:t>for each quadratic function.</a:t>
                </a: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351787D-C108-467E-B96B-076E271B7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2" y="5029200"/>
                <a:ext cx="7579130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E28D77D6-AD14-4AC5-8228-02CB15CE089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472" y="5497009"/>
            <a:ext cx="7111288" cy="1724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061C33-08F1-4B36-B99F-6D24FD51518B}"/>
                  </a:ext>
                </a:extLst>
              </p:cNvPr>
              <p:cNvSpPr/>
              <p:nvPr/>
            </p:nvSpPr>
            <p:spPr>
              <a:xfrm>
                <a:off x="45762" y="7223736"/>
                <a:ext cx="75470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Handlee" panose="02000000000000000000" pitchFamily="2" charset="0"/>
                  </a:rPr>
                  <a:t>Notice that </a:t>
                </a:r>
                <a14:m>
                  <m:oMath xmlns:m="http://schemas.openxmlformats.org/officeDocument/2006/math"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Handlee" panose="02000000000000000000" pitchFamily="2" charset="0"/>
                  </a:rPr>
                  <a:t> have the same </a:t>
                </a:r>
                <a14:m>
                  <m:oMath xmlns:m="http://schemas.openxmlformats.org/officeDocument/2006/math"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𝒊𝒏𝒕𝒆𝒄𝒆𝒑𝒕𝒔</m:t>
                    </m:r>
                  </m:oMath>
                </a14:m>
                <a:r>
                  <a:rPr lang="en-US" sz="1200" dirty="0">
                    <a:latin typeface="Handlee" panose="02000000000000000000" pitchFamily="2" charset="0"/>
                  </a:rPr>
                  <a:t>. You can use the factored form to construct a quadratic function given the </a:t>
                </a:r>
                <a14:m>
                  <m:oMath xmlns:m="http://schemas.openxmlformats.org/officeDocument/2006/math"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𝒊𝒏𝒕𝒆𝒄𝒆𝒑𝒕𝒔</m:t>
                    </m:r>
                  </m:oMath>
                </a14:m>
                <a:r>
                  <a:rPr lang="en-US" sz="1200" dirty="0">
                    <a:latin typeface="Handlee" panose="02000000000000000000" pitchFamily="2" charset="0"/>
                  </a:rPr>
                  <a:t> and the value of</a:t>
                </a:r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200" dirty="0">
                    <a:latin typeface="Handlee" panose="02000000000000000000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A061C33-08F1-4B36-B99F-6D24FD515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" y="7223736"/>
                <a:ext cx="7547045" cy="461665"/>
              </a:xfrm>
              <a:prstGeom prst="rect">
                <a:avLst/>
              </a:prstGeom>
              <a:blipFill>
                <a:blip r:embed="rId15"/>
                <a:stretch>
                  <a:fillRect l="-8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8B4E4B2-64D3-4E38-95A8-8F2951E90F8E}"/>
              </a:ext>
            </a:extLst>
          </p:cNvPr>
          <p:cNvGrpSpPr/>
          <p:nvPr/>
        </p:nvGrpSpPr>
        <p:grpSpPr>
          <a:xfrm>
            <a:off x="552827" y="8051302"/>
            <a:ext cx="2850346" cy="1873261"/>
            <a:chOff x="212403" y="3807026"/>
            <a:chExt cx="3353348" cy="220383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669F169-D0C1-4009-9BB0-F52C3500D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673" y="3807026"/>
              <a:ext cx="3345078" cy="258686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C2EECF-5CB9-43BD-A15F-34F9591B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2403" y="4163013"/>
              <a:ext cx="3286125" cy="18478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607D0A8-E15E-43CF-A20E-BB3A4AD98C1E}"/>
                  </a:ext>
                </a:extLst>
              </p:cNvPr>
              <p:cNvSpPr/>
              <p:nvPr/>
            </p:nvSpPr>
            <p:spPr>
              <a:xfrm>
                <a:off x="2434742" y="7721145"/>
                <a:ext cx="2489912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2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Write the function in standard form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607D0A8-E15E-43CF-A20E-BB3A4AD98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42" y="7721145"/>
                <a:ext cx="2489912" cy="276999"/>
              </a:xfrm>
              <a:prstGeom prst="rect">
                <a:avLst/>
              </a:prstGeom>
              <a:blipFill>
                <a:blip r:embed="rId18"/>
                <a:stretch>
                  <a:fillRect l="-244" t="-2222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2BBD1104-CCA7-424E-924F-1C2FEF6B245C}"/>
              </a:ext>
            </a:extLst>
          </p:cNvPr>
          <p:cNvSpPr/>
          <p:nvPr/>
        </p:nvSpPr>
        <p:spPr>
          <a:xfrm>
            <a:off x="199743" y="8008603"/>
            <a:ext cx="311304" cy="2923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300" i="1" dirty="0"/>
              <a:t>1.</a:t>
            </a:r>
            <a:endParaRPr lang="en-US" sz="13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968059-F30A-4D39-90F1-6D371CEB1F74}"/>
              </a:ext>
            </a:extLst>
          </p:cNvPr>
          <p:cNvSpPr/>
          <p:nvPr/>
        </p:nvSpPr>
        <p:spPr>
          <a:xfrm>
            <a:off x="3938490" y="8061503"/>
            <a:ext cx="311304" cy="2923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300" i="1" dirty="0"/>
              <a:t>2.</a:t>
            </a:r>
            <a:endParaRPr lang="en-US" sz="1300" dirty="0"/>
          </a:p>
        </p:txBody>
      </p:sp>
      <p:grpSp>
        <p:nvGrpSpPr>
          <p:cNvPr id="64" name="Group 65">
            <a:extLst>
              <a:ext uri="{FF2B5EF4-FFF2-40B4-BE49-F238E27FC236}">
                <a16:creationId xmlns:a16="http://schemas.microsoft.com/office/drawing/2014/main" id="{4632522F-29DB-48A3-AC43-E00D9754379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2536986" y="9270233"/>
            <a:ext cx="2506263" cy="103589"/>
            <a:chOff x="312862" y="969963"/>
            <a:chExt cx="8471606" cy="3968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F559215-D9D5-474A-9EED-5F3EB3E2208D}"/>
                </a:ext>
              </a:extLst>
            </p:cNvPr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E671C00-1476-425F-948D-42934D351C71}"/>
                </a:ext>
              </a:extLst>
            </p:cNvPr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0737CA36-05AB-45DF-A05C-A2437293FDD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72804" y="9015938"/>
            <a:ext cx="155446" cy="31089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0A04A96-66FB-41AD-B7BE-C01658AD90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19759" y="9031257"/>
            <a:ext cx="155446" cy="31089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B24203D-87F5-4C60-914B-14BC3DB834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4885" y="8989121"/>
            <a:ext cx="155446" cy="31089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03A0E1C-F923-49D5-B39C-3BDD07F115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2527" y="9571969"/>
            <a:ext cx="1554463" cy="310893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12B94A89-A66C-492F-B7A5-8508E5CD90FD}"/>
              </a:ext>
            </a:extLst>
          </p:cNvPr>
          <p:cNvGrpSpPr/>
          <p:nvPr/>
        </p:nvGrpSpPr>
        <p:grpSpPr>
          <a:xfrm>
            <a:off x="4258540" y="8076881"/>
            <a:ext cx="2731035" cy="1878114"/>
            <a:chOff x="4939242" y="3987068"/>
            <a:chExt cx="3503647" cy="245658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F209407-89BC-42E6-A9A6-DD78E8A4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939242" y="3987068"/>
              <a:ext cx="3503647" cy="245658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2754176-2537-458B-8E07-AF7462ED1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081045" y="4526268"/>
              <a:ext cx="2070751" cy="415825"/>
            </a:xfrm>
            <a:prstGeom prst="rect">
              <a:avLst/>
            </a:prstGeom>
          </p:spPr>
        </p:pic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DC18EC54-DD27-41FF-BFA8-7E98636CF3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2323" y="8453569"/>
            <a:ext cx="1987295" cy="35345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C70F6FA-93BA-49AE-AA5A-8F08284CF4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7745" y="8990252"/>
            <a:ext cx="2011873" cy="36226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9977C27-F454-422F-BE12-26EA03DF4A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2323" y="9516435"/>
            <a:ext cx="1631065" cy="35345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196A208-0E88-4ED0-891A-8745295CA027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4586" y="7632172"/>
            <a:ext cx="2099696" cy="2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E91A20-24D9-4CAB-B12B-2D6D13161B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2068" y="5892695"/>
            <a:ext cx="3319844" cy="96804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2F54514-A143-4719-99C8-95AB99C36E8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46234" y="5892695"/>
            <a:ext cx="2931770" cy="11985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E2F5F9-A6A8-4D71-AA70-2DB9AEAAF74D}"/>
              </a:ext>
            </a:extLst>
          </p:cNvPr>
          <p:cNvSpPr/>
          <p:nvPr/>
        </p:nvSpPr>
        <p:spPr>
          <a:xfrm>
            <a:off x="3648430" y="9700023"/>
            <a:ext cx="237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1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3" grpId="0" animBg="1"/>
      <p:bldP spid="43" grpId="0"/>
      <p:bldP spid="44" grpId="0"/>
      <p:bldP spid="56" grpId="0"/>
      <p:bldP spid="60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90780" y="182933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130"/>
          <p:cNvSpPr/>
          <p:nvPr/>
        </p:nvSpPr>
        <p:spPr>
          <a:xfrm>
            <a:off x="11166" y="87128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E14E2-81D4-4296-9B95-A1A82A87334B}"/>
              </a:ext>
            </a:extLst>
          </p:cNvPr>
          <p:cNvSpPr/>
          <p:nvPr/>
        </p:nvSpPr>
        <p:spPr>
          <a:xfrm>
            <a:off x="90788" y="200208"/>
            <a:ext cx="2254528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 Organizers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33F20-EC0E-40B4-BAAE-DE181E8FB2B4}"/>
              </a:ext>
            </a:extLst>
          </p:cNvPr>
          <p:cNvSpPr/>
          <p:nvPr/>
        </p:nvSpPr>
        <p:spPr>
          <a:xfrm>
            <a:off x="244378" y="573984"/>
            <a:ext cx="7501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andlee" panose="02000000000000000000" pitchFamily="2" charset="0"/>
              </a:rPr>
              <a:t>Complete the following table. </a:t>
            </a:r>
          </a:p>
          <a:p>
            <a:r>
              <a:rPr lang="en-US" dirty="0">
                <a:latin typeface="Handlee" panose="02000000000000000000" pitchFamily="2" charset="0"/>
              </a:rPr>
              <a:t>Caution!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and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k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dirty="0">
                <a:latin typeface="Handlee" panose="02000000000000000000" pitchFamily="2" charset="0"/>
              </a:rPr>
              <a:t>do not represent the same values in the different forms.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86197-A7AB-4C54-A0D7-F1798C4FC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9" y="1492952"/>
            <a:ext cx="7650700" cy="211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8CB94D-87D1-431C-9336-66E0E44F334F}"/>
              </a:ext>
            </a:extLst>
          </p:cNvPr>
          <p:cNvGrpSpPr>
            <a:grpSpLocks/>
          </p:cNvGrpSpPr>
          <p:nvPr/>
        </p:nvGrpSpPr>
        <p:grpSpPr bwMode="auto">
          <a:xfrm>
            <a:off x="136383" y="3890785"/>
            <a:ext cx="7452980" cy="1019794"/>
            <a:chOff x="6492219" y="1057275"/>
            <a:chExt cx="2448581" cy="119990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66041A-DC4A-4E6F-98A3-E406559F778F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19197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77240">
                <a:defRPr/>
              </a:pPr>
              <a:r>
                <a:rPr lang="en-US" sz="11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How are x–intercepts and zeros related? Explain.</a:t>
              </a:r>
              <a:endParaRPr lang="en-US" sz="1200" dirty="0">
                <a:solidFill>
                  <a:srgbClr val="000000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rgbClr val="000000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1200" u="sng" dirty="0">
                  <a:solidFill>
                    <a:srgbClr val="000000"/>
                  </a:solidFill>
                  <a:latin typeface="Handlee" panose="02000000000000000000" pitchFamily="2" charset="0"/>
                  <a:cs typeface="Arial" charset="0"/>
                </a:rPr>
                <a:t>_________________________________________________________________. </a:t>
              </a:r>
            </a:p>
            <a:p>
              <a:pPr defTabSz="777240">
                <a:defRPr/>
              </a:pPr>
              <a:endParaRPr lang="en-US" sz="1100" dirty="0">
                <a:solidFill>
                  <a:srgbClr val="808080"/>
                </a:solidFill>
                <a:latin typeface="Handlee" panose="02000000000000000000" pitchFamily="2" charset="0"/>
                <a:cs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1B135B-2644-4541-A7D1-B612120CA829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Handlee" panose="02000000000000000000" pitchFamily="2" charset="0"/>
                </a:rPr>
                <a:t>A: CFU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C8433F-E2EE-4C89-A58F-6784F56FFE66}"/>
              </a:ext>
            </a:extLst>
          </p:cNvPr>
          <p:cNvGrpSpPr>
            <a:grpSpLocks/>
          </p:cNvGrpSpPr>
          <p:nvPr/>
        </p:nvGrpSpPr>
        <p:grpSpPr bwMode="auto">
          <a:xfrm>
            <a:off x="158225" y="5077486"/>
            <a:ext cx="7452980" cy="850516"/>
            <a:chOff x="6492219" y="1057275"/>
            <a:chExt cx="2448581" cy="100073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D0F655-370F-40D9-B6AE-304834C524B2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992796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77240">
                <a:defRPr/>
              </a:pPr>
              <a:r>
                <a:rPr lang="en-US" sz="11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What would the factored form look like if there were only one x–intercept? Explain.</a:t>
              </a:r>
              <a:endParaRPr lang="en-US" sz="1200" dirty="0">
                <a:solidFill>
                  <a:srgbClr val="000000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defTabSz="777240">
                <a:defRPr/>
              </a:pPr>
              <a:endParaRPr lang="en-US" sz="1200" dirty="0">
                <a:solidFill>
                  <a:srgbClr val="000000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1200" u="sng" dirty="0">
                  <a:solidFill>
                    <a:srgbClr val="000000"/>
                  </a:solidFill>
                  <a:latin typeface="Handlee" panose="02000000000000000000" pitchFamily="2" charset="0"/>
                  <a:cs typeface="Arial" charset="0"/>
                </a:rPr>
                <a:t>________________________________________________________________.</a:t>
              </a:r>
              <a:endParaRPr lang="en-US" sz="1100" u="sng" dirty="0">
                <a:solidFill>
                  <a:srgbClr val="808080"/>
                </a:solidFill>
                <a:latin typeface="Handlee" panose="02000000000000000000" pitchFamily="2" charset="0"/>
                <a:cs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CD0F74-C3FD-43D3-8348-70DC0F8332B7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Handlee" panose="02000000000000000000" pitchFamily="2" charset="0"/>
                </a:rPr>
                <a:t>B: CFU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785180-D8CA-4654-B90F-6CF5D83F5950}"/>
              </a:ext>
            </a:extLst>
          </p:cNvPr>
          <p:cNvGrpSpPr>
            <a:grpSpLocks/>
          </p:cNvGrpSpPr>
          <p:nvPr/>
        </p:nvGrpSpPr>
        <p:grpSpPr bwMode="auto">
          <a:xfrm>
            <a:off x="158225" y="6175898"/>
            <a:ext cx="7452980" cy="850517"/>
            <a:chOff x="6492219" y="1057275"/>
            <a:chExt cx="2448581" cy="100073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EB574D-D218-4978-A411-6DFFC36983B2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992796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77240">
                <a:defRPr/>
              </a:pPr>
              <a:r>
                <a:rPr lang="en-US" sz="1100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How do you identify the x-intercepts of a quadratic function in factored form? Explain.</a:t>
              </a:r>
              <a:endParaRPr lang="en-US" sz="1200" dirty="0">
                <a:solidFill>
                  <a:srgbClr val="000000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defTabSz="777240">
                <a:defRPr/>
              </a:pPr>
              <a:endParaRPr lang="en-US" sz="1200" u="sng" dirty="0">
                <a:solidFill>
                  <a:srgbClr val="000000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defTabSz="777240">
                <a:defRPr/>
              </a:pPr>
              <a:r>
                <a:rPr lang="en-US" sz="1200" u="sng" dirty="0">
                  <a:solidFill>
                    <a:srgbClr val="000000"/>
                  </a:solidFill>
                  <a:latin typeface="Handlee" panose="02000000000000000000" pitchFamily="2" charset="0"/>
                  <a:cs typeface="Arial" charset="0"/>
                </a:rPr>
                <a:t>________________________________________________________________.</a:t>
              </a:r>
              <a:endParaRPr lang="en-US" sz="1100" u="sng" dirty="0">
                <a:solidFill>
                  <a:srgbClr val="808080"/>
                </a:solidFill>
                <a:latin typeface="Handlee" panose="02000000000000000000" pitchFamily="2" charset="0"/>
                <a:cs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590C1D-9A44-46BB-A191-9D75C5C10488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Handlee" panose="02000000000000000000" pitchFamily="2" charset="0"/>
                </a:rPr>
                <a:t>C: CFU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C28B53A-67FB-477D-8979-5035B056B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286" y="1720670"/>
            <a:ext cx="795831" cy="2372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4B31322-C157-43F6-9CDB-7ACE84114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53" y="1610747"/>
            <a:ext cx="932678" cy="23728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667AEC6-EB83-453B-90E2-AD07DFC17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021" y="1610747"/>
            <a:ext cx="859066" cy="27719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4A272E4-A9C1-4268-B46C-4C72A7A11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86" y="2774056"/>
            <a:ext cx="977657" cy="2372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B43FF06-282A-42DC-B0AF-9AC52C1F2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243" y="2828652"/>
            <a:ext cx="711875" cy="2372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ABE1C9A-2500-460F-AEEA-C4E291244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018" y="2632036"/>
            <a:ext cx="777232" cy="23728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8E32E14-EBCD-48C7-8BCD-7BEAAC07C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850" y="2870625"/>
            <a:ext cx="1260113" cy="23728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7B0D346E-3F01-427C-91AC-A889A98E077C}"/>
              </a:ext>
            </a:extLst>
          </p:cNvPr>
          <p:cNvSpPr/>
          <p:nvPr/>
        </p:nvSpPr>
        <p:spPr>
          <a:xfrm>
            <a:off x="168658" y="753038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8" name="Rectangle 144">
            <a:extLst>
              <a:ext uri="{FF2B5EF4-FFF2-40B4-BE49-F238E27FC236}">
                <a16:creationId xmlns:a16="http://schemas.microsoft.com/office/drawing/2014/main" id="{55215126-63CC-4F16-A637-75249C3276BA}"/>
              </a:ext>
            </a:extLst>
          </p:cNvPr>
          <p:cNvSpPr/>
          <p:nvPr/>
        </p:nvSpPr>
        <p:spPr>
          <a:xfrm>
            <a:off x="89044" y="7423788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899E358-6C73-4685-8813-7F8958513F9F}"/>
              </a:ext>
            </a:extLst>
          </p:cNvPr>
          <p:cNvGrpSpPr/>
          <p:nvPr/>
        </p:nvGrpSpPr>
        <p:grpSpPr>
          <a:xfrm>
            <a:off x="6172729" y="7521659"/>
            <a:ext cx="1650933" cy="1022508"/>
            <a:chOff x="6927359" y="122952"/>
            <a:chExt cx="1942274" cy="1202951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0FF42694-BA79-4861-AB94-27099F0326FA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35" name="Rectangle 3">
                <a:extLst>
                  <a:ext uri="{FF2B5EF4-FFF2-40B4-BE49-F238E27FC236}">
                    <a16:creationId xmlns:a16="http://schemas.microsoft.com/office/drawing/2014/main" id="{FD1706E4-1001-4CC8-88D5-2A0CF5B213D9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6" name="Rectangle 21">
                <a:extLst>
                  <a:ext uri="{FF2B5EF4-FFF2-40B4-BE49-F238E27FC236}">
                    <a16:creationId xmlns:a16="http://schemas.microsoft.com/office/drawing/2014/main" id="{262FC1DD-E79C-453E-98A6-2B982D8E0306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2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0336A154-729C-450F-AEC7-16F36352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E29B454-538E-4002-BDB1-DA2BEBCA2E0D}"/>
                </a:ext>
              </a:extLst>
            </p:cNvPr>
            <p:cNvSpPr/>
            <p:nvPr/>
          </p:nvSpPr>
          <p:spPr>
            <a:xfrm>
              <a:off x="7300603" y="122952"/>
              <a:ext cx="1114935" cy="29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20" b="1" i="1" u="sng" dirty="0">
                  <a:latin typeface="Arial" panose="020B0604020202020204" pitchFamily="34" charset="0"/>
                </a:rPr>
                <a:t>Vertex Form</a:t>
              </a:r>
              <a:endParaRPr lang="en-US" sz="1020" b="1" u="sng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2F5F4A7-92B7-4AE4-A6E7-73DF64A035D0}"/>
                </a:ext>
              </a:extLst>
            </p:cNvPr>
            <p:cNvSpPr/>
            <p:nvPr/>
          </p:nvSpPr>
          <p:spPr>
            <a:xfrm>
              <a:off x="7235474" y="609673"/>
              <a:ext cx="1312954" cy="29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20" b="1" i="1" u="sng" dirty="0">
                  <a:latin typeface="Arial" panose="020B0604020202020204" pitchFamily="34" charset="0"/>
                </a:rPr>
                <a:t>Standard Form</a:t>
              </a:r>
              <a:endParaRPr lang="en-US" sz="1020" b="1" u="sng" dirty="0"/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C14095C7-1938-41B9-8DF4-1F5321DD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p:sp>
        <p:nvSpPr>
          <p:cNvPr id="137" name="Tape">
            <a:extLst>
              <a:ext uri="{FF2B5EF4-FFF2-40B4-BE49-F238E27FC236}">
                <a16:creationId xmlns:a16="http://schemas.microsoft.com/office/drawing/2014/main" id="{DB4A7502-1FB9-44D7-92ED-8BEF34A9DE52}"/>
              </a:ext>
            </a:extLst>
          </p:cNvPr>
          <p:cNvSpPr/>
          <p:nvPr/>
        </p:nvSpPr>
        <p:spPr bwMode="auto">
          <a:xfrm rot="4344422">
            <a:off x="6168972" y="7348423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8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8" name="Tape">
            <a:extLst>
              <a:ext uri="{FF2B5EF4-FFF2-40B4-BE49-F238E27FC236}">
                <a16:creationId xmlns:a16="http://schemas.microsoft.com/office/drawing/2014/main" id="{5CD60E3E-7212-498D-9A85-76B80E68C4B0}"/>
              </a:ext>
            </a:extLst>
          </p:cNvPr>
          <p:cNvSpPr/>
          <p:nvPr/>
        </p:nvSpPr>
        <p:spPr bwMode="auto">
          <a:xfrm rot="17255578" flipH="1">
            <a:off x="7605853" y="7380614"/>
            <a:ext cx="143034" cy="45339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8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F8067D7-516E-421A-86E1-876D88271AE6}"/>
              </a:ext>
            </a:extLst>
          </p:cNvPr>
          <p:cNvGrpSpPr/>
          <p:nvPr/>
        </p:nvGrpSpPr>
        <p:grpSpPr>
          <a:xfrm>
            <a:off x="89045" y="7663892"/>
            <a:ext cx="5888078" cy="1321039"/>
            <a:chOff x="0" y="268188"/>
            <a:chExt cx="6927151" cy="1554163"/>
          </a:xfrm>
        </p:grpSpPr>
        <p:pic>
          <p:nvPicPr>
            <p:cNvPr id="140" name="Picture 36">
              <a:extLst>
                <a:ext uri="{FF2B5EF4-FFF2-40B4-BE49-F238E27FC236}">
                  <a16:creationId xmlns:a16="http://schemas.microsoft.com/office/drawing/2014/main" id="{EAA6681F-4994-4ED5-A106-845A26F2F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188"/>
              <a:ext cx="5669268" cy="155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238ED2C-53D4-42B8-B860-96D6E09C2706}"/>
                </a:ext>
              </a:extLst>
            </p:cNvPr>
            <p:cNvSpPr/>
            <p:nvPr/>
          </p:nvSpPr>
          <p:spPr bwMode="auto">
            <a:xfrm>
              <a:off x="382156" y="571706"/>
              <a:ext cx="2361042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48285">
                <a:defRPr/>
              </a:pP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Identify the main points: </a:t>
              </a:r>
            </a:p>
          </p:txBody>
        </p:sp>
        <p:sp>
          <p:nvSpPr>
            <p:cNvPr id="142" name="Rectangle 1112">
              <a:extLst>
                <a:ext uri="{FF2B5EF4-FFF2-40B4-BE49-F238E27FC236}">
                  <a16:creationId xmlns:a16="http://schemas.microsoft.com/office/drawing/2014/main" id="{4329BAF5-9DDB-426B-B857-7D834CCB9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64" y="324563"/>
              <a:ext cx="4232306" cy="32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Steps to write Quadratic Functions Given x-Intercepts.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2BD610F-AF55-4DEF-A521-FAB68EA4191C}"/>
                </a:ext>
              </a:extLst>
            </p:cNvPr>
            <p:cNvSpPr/>
            <p:nvPr/>
          </p:nvSpPr>
          <p:spPr bwMode="auto">
            <a:xfrm>
              <a:off x="192768" y="626963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1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81ED16B-7EB8-4142-83C8-F22C56A9061F}"/>
                </a:ext>
              </a:extLst>
            </p:cNvPr>
            <p:cNvSpPr/>
            <p:nvPr/>
          </p:nvSpPr>
          <p:spPr bwMode="auto">
            <a:xfrm>
              <a:off x="192768" y="1156229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2</a:t>
              </a: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B1EAE9C-7B32-4466-9C0D-C69071DB046D}"/>
                </a:ext>
              </a:extLst>
            </p:cNvPr>
            <p:cNvSpPr/>
            <p:nvPr/>
          </p:nvSpPr>
          <p:spPr bwMode="auto">
            <a:xfrm>
              <a:off x="181374" y="1452276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3</a:t>
              </a: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B629FEF-7D39-4026-BF25-D4A00D291B97}"/>
                </a:ext>
              </a:extLst>
            </p:cNvPr>
            <p:cNvSpPr/>
            <p:nvPr/>
          </p:nvSpPr>
          <p:spPr bwMode="auto">
            <a:xfrm>
              <a:off x="528333" y="895986"/>
              <a:ext cx="173038" cy="17462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a</a:t>
              </a:r>
            </a:p>
          </p:txBody>
        </p:sp>
        <p:grpSp>
          <p:nvGrpSpPr>
            <p:cNvPr id="147" name="Group 63">
              <a:extLst>
                <a:ext uri="{FF2B5EF4-FFF2-40B4-BE49-F238E27FC236}">
                  <a16:creationId xmlns:a16="http://schemas.microsoft.com/office/drawing/2014/main" id="{8EA7932F-6F65-4FB3-898C-F5A2F141A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6401" y="506654"/>
              <a:ext cx="2190750" cy="974564"/>
              <a:chOff x="6742113" y="947738"/>
              <a:chExt cx="2190750" cy="974514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02E9164-6BB5-46C8-A6F5-5846C932E2D1}"/>
                  </a:ext>
                </a:extLst>
              </p:cNvPr>
              <p:cNvSpPr/>
              <p:nvPr/>
            </p:nvSpPr>
            <p:spPr bwMode="auto">
              <a:xfrm>
                <a:off x="6742113" y="947738"/>
                <a:ext cx="2184401" cy="974514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33172" tIns="256489" rIns="38862">
                <a:spAutoFit/>
              </a:bodyPr>
              <a:lstStyle/>
              <a:p>
                <a:pPr>
                  <a:defRPr/>
                </a:pPr>
                <a:r>
                  <a:rPr lang="en-US" sz="8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identify the function form rule?</a:t>
                </a:r>
              </a:p>
              <a:p>
                <a:pPr>
                  <a:defRPr/>
                </a:pPr>
                <a:r>
                  <a:rPr lang="en-US" sz="8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write the function in standard form?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618D46A-1520-4085-9AF4-A244D62CA9A4}"/>
                  </a:ext>
                </a:extLst>
              </p:cNvPr>
              <p:cNvSpPr/>
              <p:nvPr/>
            </p:nvSpPr>
            <p:spPr bwMode="auto">
              <a:xfrm>
                <a:off x="6748463" y="947738"/>
                <a:ext cx="2184400" cy="231763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850" b="1" dirty="0">
                    <a:solidFill>
                      <a:prstClr val="white"/>
                    </a:solidFill>
                    <a:latin typeface="Gill Sans MT" pitchFamily="34" charset="0"/>
                    <a:cs typeface="Arial" charset="0"/>
                  </a:rPr>
                  <a:t>CFU</a:t>
                </a: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AC4B7B53-8C03-46AC-A317-3F31270637D4}"/>
                  </a:ext>
                </a:extLst>
              </p:cNvPr>
              <p:cNvSpPr/>
              <p:nvPr/>
            </p:nvSpPr>
            <p:spPr bwMode="auto">
              <a:xfrm>
                <a:off x="6808788" y="1235060"/>
                <a:ext cx="173037" cy="173029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2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3289C858-1D30-4527-95B1-39E77238A51F}"/>
                  </a:ext>
                </a:extLst>
              </p:cNvPr>
              <p:cNvSpPr/>
              <p:nvPr/>
            </p:nvSpPr>
            <p:spPr bwMode="auto">
              <a:xfrm>
                <a:off x="6808788" y="1547782"/>
                <a:ext cx="173037" cy="173028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3</a:t>
                </a:r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493704A-4324-43D5-97AA-74485B2DF8EC}"/>
                </a:ext>
              </a:extLst>
            </p:cNvPr>
            <p:cNvSpPr/>
            <p:nvPr/>
          </p:nvSpPr>
          <p:spPr bwMode="auto">
            <a:xfrm>
              <a:off x="677138" y="837000"/>
              <a:ext cx="2423175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48285">
                <a:defRPr/>
              </a:pP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x-intercept, k, vertex, etc..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D026622-5F73-4931-A5F3-10DA31FDC905}"/>
                </a:ext>
              </a:extLst>
            </p:cNvPr>
            <p:cNvSpPr/>
            <p:nvPr/>
          </p:nvSpPr>
          <p:spPr bwMode="auto">
            <a:xfrm>
              <a:off x="383516" y="1110858"/>
              <a:ext cx="4384676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Write the function form rule &amp; </a:t>
              </a:r>
              <a:r>
                <a:rPr lang="en-US" sz="119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substitute in the points</a:t>
              </a: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0B1A1A5-A7F6-4DC3-932E-DDD877DEC34A}"/>
                </a:ext>
              </a:extLst>
            </p:cNvPr>
            <p:cNvSpPr/>
            <p:nvPr/>
          </p:nvSpPr>
          <p:spPr bwMode="auto">
            <a:xfrm>
              <a:off x="383516" y="1389682"/>
              <a:ext cx="4384676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Rewrite the function in </a:t>
              </a:r>
              <a:r>
                <a:rPr lang="en-US" sz="119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standard form</a:t>
              </a: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 (</a:t>
              </a: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box method</a:t>
              </a: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)</a:t>
              </a: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1B54A66-B6B4-4A81-B7F6-BAA8490CED99}"/>
              </a:ext>
            </a:extLst>
          </p:cNvPr>
          <p:cNvSpPr/>
          <p:nvPr/>
        </p:nvSpPr>
        <p:spPr>
          <a:xfrm>
            <a:off x="3611883" y="9715335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2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484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 Box 4">
            <a:extLst>
              <a:ext uri="{FF2B5EF4-FFF2-40B4-BE49-F238E27FC236}">
                <a16:creationId xmlns:a16="http://schemas.microsoft.com/office/drawing/2014/main" id="{4E0B39ED-1EC0-4B05-BBCC-ED8D7DB3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811"/>
            <a:ext cx="7566352" cy="458587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190" b="1" dirty="0">
                <a:latin typeface="Handlee" panose="02000000000000000000" pitchFamily="2" charset="0"/>
              </a:rPr>
              <a:t>For the two given intercepts, use the factored form to generate a quadratic function for each given constant k.                  Write the function in standard form.</a:t>
            </a:r>
            <a:endParaRPr lang="en-US" altLang="en-US" sz="1190" b="1" i="1" dirty="0">
              <a:latin typeface="Handlee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891707-A748-4468-8856-A03DABD00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6" y="861236"/>
            <a:ext cx="5129728" cy="360757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3B6C90E-FE1F-49AE-9BC9-C0B55C125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81" y="1367257"/>
            <a:ext cx="997596" cy="19952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371784C-1556-4930-A956-41297DA9C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62" y="1629046"/>
            <a:ext cx="997596" cy="19952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1B3A79B-ABAD-45B2-A727-7ED1580FE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49" y="1887771"/>
            <a:ext cx="997596" cy="19952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D9C70A6E-F273-4DC9-BB39-B0C82099F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62" y="2154392"/>
            <a:ext cx="997596" cy="19952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56FBEC0-D1B7-4A93-AF0D-6EED4FEF0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62" y="2655580"/>
            <a:ext cx="997596" cy="19952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5283641-BCB5-42BE-9F42-66A8152B3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62" y="2905994"/>
            <a:ext cx="997596" cy="1995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19C1004-232E-4399-A643-0C8BFE0CB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36" y="3156202"/>
            <a:ext cx="997596" cy="19952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13A5C50-C41A-4530-817D-1A8461B0F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49" y="3673580"/>
            <a:ext cx="997596" cy="19952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9533949-B32D-4061-9288-37E9373A7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81" y="3933838"/>
            <a:ext cx="997596" cy="19952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91D8156-FA6E-49A4-81F8-A85ED7DEE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81" y="4182737"/>
            <a:ext cx="997596" cy="19952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DE4706A-DA75-48C4-BDF0-1220C549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362" y="1788011"/>
            <a:ext cx="997596" cy="19952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6C7E8CC9-17B3-4E5B-B015-8CEA3734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549" y="2054631"/>
            <a:ext cx="997596" cy="19952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2E9E9D4-4E85-4235-865A-7E0F2FED9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549" y="2565261"/>
            <a:ext cx="1087244" cy="21745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AFECB42E-14D5-47DD-8D68-57E3335A3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373" y="3128408"/>
            <a:ext cx="997596" cy="19952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59A8C51-E8A0-42DA-B3B5-9DFF776C6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373" y="3651701"/>
            <a:ext cx="997596" cy="19952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51122D5-3561-4903-884C-E2F11AEDA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665" y="4182737"/>
            <a:ext cx="997596" cy="199520"/>
          </a:xfrm>
          <a:prstGeom prst="rect">
            <a:avLst/>
          </a:prstGeom>
        </p:spPr>
      </p:pic>
      <p:pic>
        <p:nvPicPr>
          <p:cNvPr id="133" name="Picture 2" descr="Image result for try it">
            <a:extLst>
              <a:ext uri="{FF2B5EF4-FFF2-40B4-BE49-F238E27FC236}">
                <a16:creationId xmlns:a16="http://schemas.microsoft.com/office/drawing/2014/main" id="{FA4C45CB-3AFF-42A4-ACB6-F8BAB1FD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77" y="331979"/>
            <a:ext cx="833675" cy="8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5F775AD-2015-424A-9767-1FADB234E700}"/>
              </a:ext>
            </a:extLst>
          </p:cNvPr>
          <p:cNvSpPr/>
          <p:nvPr/>
        </p:nvSpPr>
        <p:spPr>
          <a:xfrm>
            <a:off x="117396" y="464176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20D0FD35-5457-4B26-96B3-6BF3FBB99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9" y="4845783"/>
            <a:ext cx="6930390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Writing Quadratic Functions will help you in </a:t>
            </a:r>
            <a:r>
              <a:rPr lang="en-US" altLang="en-US" sz="187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ReAl-LiFe</a:t>
            </a:r>
            <a:r>
              <a:rPr lang="en-US" altLang="en-US" sz="1870" i="1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id="{693B6997-0C76-4CCA-AF1B-0A115A94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7" y="6849167"/>
            <a:ext cx="7027545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70" i="1" dirty="0">
                <a:latin typeface="Gill Sans MT" panose="020B0502020104020203" pitchFamily="34" charset="0"/>
              </a:rPr>
              <a:t>Knowing how to write Quadratic Functions will help you do well on tests.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DB57F3-95E4-4556-9628-6B8B051BCB88}"/>
              </a:ext>
            </a:extLst>
          </p:cNvPr>
          <p:cNvSpPr/>
          <p:nvPr/>
        </p:nvSpPr>
        <p:spPr bwMode="auto">
          <a:xfrm>
            <a:off x="121877" y="4856578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id="{C6C7B03E-2FD2-4C90-BF91-CCA3D4051CD5}"/>
              </a:ext>
            </a:extLst>
          </p:cNvPr>
          <p:cNvGrpSpPr>
            <a:grpSpLocks/>
          </p:cNvGrpSpPr>
          <p:nvPr/>
        </p:nvGrpSpPr>
        <p:grpSpPr bwMode="auto">
          <a:xfrm>
            <a:off x="5825018" y="7651357"/>
            <a:ext cx="1866186" cy="1482406"/>
            <a:chOff x="6765925" y="4094161"/>
            <a:chExt cx="2195513" cy="174386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18CAAB6-0FC3-4B4C-B196-3772081577F2}"/>
                </a:ext>
              </a:extLst>
            </p:cNvPr>
            <p:cNvSpPr/>
            <p:nvPr/>
          </p:nvSpPr>
          <p:spPr bwMode="auto">
            <a:xfrm>
              <a:off x="6765925" y="4094161"/>
              <a:ext cx="2190749" cy="174386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use algebraic terminology? (Pair-Share) Why is it relevant to use algebraic terminology? You may give me one of my reasons or one of your own. Which reason is more relevant to you? Why? 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5ADD5F5-4D58-47A6-87DA-F05F3412C3A3}"/>
                </a:ext>
              </a:extLst>
            </p:cNvPr>
            <p:cNvSpPr/>
            <p:nvPr/>
          </p:nvSpPr>
          <p:spPr bwMode="auto">
            <a:xfrm>
              <a:off x="6770688" y="4098924"/>
              <a:ext cx="2190750" cy="23175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B647E1EC-1F56-4C73-96AD-542C356C2818}"/>
              </a:ext>
            </a:extLst>
          </p:cNvPr>
          <p:cNvSpPr/>
          <p:nvPr/>
        </p:nvSpPr>
        <p:spPr bwMode="auto">
          <a:xfrm>
            <a:off x="156545" y="6892347"/>
            <a:ext cx="322501" cy="322500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80" name="Rectangle 126">
            <a:extLst>
              <a:ext uri="{FF2B5EF4-FFF2-40B4-BE49-F238E27FC236}">
                <a16:creationId xmlns:a16="http://schemas.microsoft.com/office/drawing/2014/main" id="{CA3E2740-1AB8-42D8-9853-2F5A492E7209}"/>
              </a:ext>
            </a:extLst>
          </p:cNvPr>
          <p:cNvSpPr/>
          <p:nvPr/>
        </p:nvSpPr>
        <p:spPr>
          <a:xfrm>
            <a:off x="37782" y="4537860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81" name="AutoShape 11">
            <a:extLst>
              <a:ext uri="{FF2B5EF4-FFF2-40B4-BE49-F238E27FC236}">
                <a16:creationId xmlns:a16="http://schemas.microsoft.com/office/drawing/2014/main" id="{91711553-5078-4670-AEB8-06615E01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" y="5775237"/>
            <a:ext cx="7084219" cy="1779825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777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DFD5DF2-707C-40D9-B696-0B8ADE01DD8B}"/>
              </a:ext>
            </a:extLst>
          </p:cNvPr>
          <p:cNvSpPr/>
          <p:nvPr/>
        </p:nvSpPr>
        <p:spPr>
          <a:xfrm>
            <a:off x="539767" y="5177628"/>
            <a:ext cx="7363593" cy="628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>
                <a:latin typeface="Handlee" panose="02000000000000000000" pitchFamily="2" charset="0"/>
              </a:rPr>
              <a:t>Everything about the quadratic equation has been reduced to a formula: </a:t>
            </a:r>
            <a:r>
              <a:rPr lang="en-US" sz="1360" i="1" dirty="0">
                <a:solidFill>
                  <a:srgbClr val="FF0000"/>
                </a:solidFill>
                <a:latin typeface="Handlee" panose="02000000000000000000" pitchFamily="2" charset="0"/>
              </a:rPr>
              <a:t>how to graph it, how to solve it, how to manipulate it into various forms</a:t>
            </a:r>
            <a:r>
              <a:rPr lang="en-US" sz="1360" dirty="0">
                <a:latin typeface="Handlee" panose="02000000000000000000" pitchFamily="2" charset="0"/>
              </a:rPr>
              <a:t>. </a:t>
            </a:r>
            <a:r>
              <a:rPr lang="en-US" sz="136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Extremely useful in physics, engineering, and statistics</a:t>
            </a:r>
            <a:r>
              <a:rPr lang="en-US" sz="1360" dirty="0">
                <a:latin typeface="Handlee" panose="02000000000000000000" pitchFamily="2" charset="0"/>
              </a:rPr>
              <a:t>. </a:t>
            </a:r>
          </a:p>
          <a:p>
            <a:endParaRPr lang="en-US" sz="765" dirty="0">
              <a:latin typeface="Handlee" panose="02000000000000000000" pitchFamily="2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8489A3C-4D23-46E6-9F57-6FB68E615F7E}"/>
              </a:ext>
            </a:extLst>
          </p:cNvPr>
          <p:cNvGrpSpPr/>
          <p:nvPr/>
        </p:nvGrpSpPr>
        <p:grpSpPr>
          <a:xfrm>
            <a:off x="549969" y="7378448"/>
            <a:ext cx="5206394" cy="2683891"/>
            <a:chOff x="650155" y="3578242"/>
            <a:chExt cx="6125169" cy="3157519"/>
          </a:xfrm>
        </p:grpSpPr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3921486E-13D0-4455-A2E7-996315E7E283}"/>
                </a:ext>
              </a:extLst>
            </p:cNvPr>
            <p:cNvSpPr txBox="1">
              <a:spLocks/>
            </p:cNvSpPr>
            <p:nvPr/>
          </p:nvSpPr>
          <p:spPr>
            <a:xfrm>
              <a:off x="904655" y="3997591"/>
              <a:ext cx="5870669" cy="241106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777240" eaLnBrk="1" hangingPunct="1">
                <a:buNone/>
              </a:pPr>
              <a:r>
                <a:rPr lang="en-US" sz="1190" dirty="0">
                  <a:latin typeface="Abadi Extra Light" panose="020B0204020104020204" pitchFamily="34" charset="0"/>
                </a:rPr>
                <a:t>A farmer has 1000 feet of fencing and a very big field. She can enclose a rectangular area with dimensions x ft and 500 – x ft. </a:t>
              </a:r>
            </a:p>
            <a:p>
              <a:pPr marL="0" indent="0" defTabSz="777240" eaLnBrk="1" hangingPunct="1">
                <a:buNone/>
              </a:pPr>
              <a:endParaRPr lang="en-US" sz="1190" dirty="0">
                <a:latin typeface="Abadi Extra Light" panose="020B0204020104020204" pitchFamily="34" charset="0"/>
              </a:endParaRPr>
            </a:p>
            <a:p>
              <a:pPr marL="0" indent="0" defTabSz="777240" eaLnBrk="1" hangingPunct="1">
                <a:buNone/>
              </a:pPr>
              <a:r>
                <a:rPr lang="en-US" sz="1190" dirty="0">
                  <a:latin typeface="Abadi Extra Light" panose="020B0204020104020204" pitchFamily="34" charset="0"/>
                </a:rPr>
                <a:t>What is the largest rectangular area she can create? </a:t>
              </a:r>
            </a:p>
            <a:p>
              <a:pPr defTabSz="777240" eaLnBrk="1" hangingPunct="1">
                <a:buAutoNum type="alphaUcParenR"/>
              </a:pPr>
              <a:r>
                <a:rPr lang="en-US" sz="1190" dirty="0">
                  <a:latin typeface="Abadi Extra Light" panose="020B0204020104020204" pitchFamily="34" charset="0"/>
                </a:rPr>
                <a:t>62,500 ft2 </a:t>
              </a:r>
            </a:p>
            <a:p>
              <a:pPr defTabSz="777240" eaLnBrk="1" hangingPunct="1">
                <a:buAutoNum type="alphaUcParenR"/>
              </a:pPr>
              <a:r>
                <a:rPr lang="en-US" sz="1190" dirty="0">
                  <a:latin typeface="Abadi Extra Light" panose="020B0204020104020204" pitchFamily="34" charset="0"/>
                </a:rPr>
                <a:t>250,000 ft2 </a:t>
              </a:r>
            </a:p>
            <a:p>
              <a:pPr defTabSz="777240" eaLnBrk="1" hangingPunct="1">
                <a:buAutoNum type="alphaUcParenR"/>
              </a:pPr>
              <a:r>
                <a:rPr lang="en-US" sz="1190" dirty="0">
                  <a:latin typeface="Abadi Extra Light" panose="020B0204020104020204" pitchFamily="34" charset="0"/>
                </a:rPr>
                <a:t>1,000 ft2 </a:t>
              </a:r>
            </a:p>
            <a:p>
              <a:pPr defTabSz="777240" eaLnBrk="1" hangingPunct="1">
                <a:buAutoNum type="alphaUcParenR"/>
              </a:pPr>
              <a:r>
                <a:rPr lang="en-US" sz="1190" dirty="0">
                  <a:latin typeface="Abadi Extra Light" panose="020B0204020104020204" pitchFamily="34" charset="0"/>
                </a:rPr>
                <a:t>500 ft2</a:t>
              </a:r>
              <a:endParaRPr lang="en-US" sz="136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E5D982C-8DAC-4D1D-B1FB-98019A0B6C93}"/>
                </a:ext>
              </a:extLst>
            </p:cNvPr>
            <p:cNvGrpSpPr/>
            <p:nvPr/>
          </p:nvGrpSpPr>
          <p:grpSpPr>
            <a:xfrm>
              <a:off x="650155" y="3578242"/>
              <a:ext cx="6100806" cy="3157519"/>
              <a:chOff x="650155" y="3578242"/>
              <a:chExt cx="6100806" cy="3157519"/>
            </a:xfrm>
          </p:grpSpPr>
          <p:grpSp>
            <p:nvGrpSpPr>
              <p:cNvPr id="86" name="Group 1">
                <a:extLst>
                  <a:ext uri="{FF2B5EF4-FFF2-40B4-BE49-F238E27FC236}">
                    <a16:creationId xmlns:a16="http://schemas.microsoft.com/office/drawing/2014/main" id="{2B517A91-A52E-4EEA-9CCA-1D94AC931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0155" y="3578242"/>
                <a:ext cx="6100806" cy="3157519"/>
                <a:chOff x="1434455" y="3520440"/>
                <a:chExt cx="2938162" cy="1871318"/>
              </a:xfrm>
            </p:grpSpPr>
            <p:pic>
              <p:nvPicPr>
                <p:cNvPr id="88" name="Picture 66" descr="C:\Documents and Settings\jim\Desktop\My Stuff\Graphics\hd-blogshapes\line-horiz-black2.png">
                  <a:extLst>
                    <a:ext uri="{FF2B5EF4-FFF2-40B4-BE49-F238E27FC236}">
                      <a16:creationId xmlns:a16="http://schemas.microsoft.com/office/drawing/2014/main" id="{0BB77109-0AF3-46F1-AE51-BDCB8B6B53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455" y="3557274"/>
                  <a:ext cx="2938162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66" descr="C:\Documents and Settings\jim\Desktop\My Stuff\Graphics\hd-blogshapes\line-horiz-black2.png">
                  <a:extLst>
                    <a:ext uri="{FF2B5EF4-FFF2-40B4-BE49-F238E27FC236}">
                      <a16:creationId xmlns:a16="http://schemas.microsoft.com/office/drawing/2014/main" id="{434A7146-8F3F-4052-91F8-3CF7FCB52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455" y="5257780"/>
                  <a:ext cx="2938162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66" descr="C:\Documents and Settings\jim\Desktop\My Stuff\Graphics\hd-blogshapes\line-horiz-black2.png">
                  <a:extLst>
                    <a:ext uri="{FF2B5EF4-FFF2-40B4-BE49-F238E27FC236}">
                      <a16:creationId xmlns:a16="http://schemas.microsoft.com/office/drawing/2014/main" id="{AF67E05B-4EBF-4F7A-BCBB-CF25404345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634064" y="4389110"/>
                  <a:ext cx="1845918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66" descr="C:\Documents and Settings\jim\Desktop\My Stuff\Graphics\hd-blogshapes\line-horiz-black2.png">
                  <a:extLst>
                    <a:ext uri="{FF2B5EF4-FFF2-40B4-BE49-F238E27FC236}">
                      <a16:creationId xmlns:a16="http://schemas.microsoft.com/office/drawing/2014/main" id="{B1BF5EC8-268E-4FFD-A5E2-C659624D5E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367466" y="4414510"/>
                  <a:ext cx="1845918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7" name="AutoShape 7">
                <a:extLst>
                  <a:ext uri="{FF2B5EF4-FFF2-40B4-BE49-F238E27FC236}">
                    <a16:creationId xmlns:a16="http://schemas.microsoft.com/office/drawing/2014/main" id="{B9151080-900E-4D79-87B5-47612E3FE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969" y="3757688"/>
                <a:ext cx="2185674" cy="291325"/>
              </a:xfrm>
              <a:prstGeom prst="roundRect">
                <a:avLst>
                  <a:gd name="adj" fmla="val 7407"/>
                </a:avLst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kern="0" dirty="0">
                    <a:solidFill>
                      <a:srgbClr val="000000"/>
                    </a:solidFill>
                    <a:latin typeface="Arial" pitchFamily="34" charset="0"/>
                  </a:rPr>
                  <a:t>Sample Test Question:</a:t>
                </a:r>
              </a:p>
              <a:p>
                <a:pPr defTabSz="777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65" b="1" kern="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49311B58-3DEB-4DBA-B928-17703615581C}"/>
              </a:ext>
            </a:extLst>
          </p:cNvPr>
          <p:cNvSpPr/>
          <p:nvPr/>
        </p:nvSpPr>
        <p:spPr>
          <a:xfrm>
            <a:off x="2060218" y="8630874"/>
            <a:ext cx="362619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u="sng" dirty="0">
                <a:solidFill>
                  <a:srgbClr val="FF0000"/>
                </a:solidFill>
                <a:latin typeface="Handlee" panose="02000000000000000000" pitchFamily="2" charset="0"/>
              </a:rPr>
              <a:t>_______________________________________________________________________________________________________________________.</a:t>
            </a:r>
            <a:endParaRPr lang="en-US" sz="1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00000000000000000" pitchFamily="2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C62732C-B8EB-4901-8B6B-F56D0BC6A86E}"/>
              </a:ext>
            </a:extLst>
          </p:cNvPr>
          <p:cNvSpPr/>
          <p:nvPr/>
        </p:nvSpPr>
        <p:spPr>
          <a:xfrm>
            <a:off x="539767" y="5650256"/>
            <a:ext cx="7316389" cy="117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For instance: </a:t>
            </a:r>
          </a:p>
          <a:p>
            <a:pPr marL="242888" indent="-242888">
              <a:buFont typeface="Wingdings" panose="05000000000000000000" pitchFamily="2" charset="2"/>
              <a:buChar char="Ø"/>
            </a:pPr>
            <a:r>
              <a:rPr lang="en-US" sz="1360" dirty="0">
                <a:latin typeface="Handlee" panose="02000000000000000000" pitchFamily="2" charset="0"/>
              </a:rPr>
              <a:t>it can tell us </a:t>
            </a:r>
            <a:r>
              <a:rPr lang="en-US" sz="1360" b="1" i="1" dirty="0">
                <a:latin typeface="Handlee" panose="02000000000000000000" pitchFamily="2" charset="0"/>
              </a:rPr>
              <a:t>how far </a:t>
            </a:r>
            <a:r>
              <a:rPr lang="en-US" sz="1360" dirty="0">
                <a:latin typeface="Handlee" panose="02000000000000000000" pitchFamily="2" charset="0"/>
              </a:rPr>
              <a:t>a thing under the effects of gravity has travelled after a certain amount of time.</a:t>
            </a:r>
          </a:p>
          <a:p>
            <a:pPr marL="242888" indent="-242888">
              <a:buFont typeface="Wingdings" panose="05000000000000000000" pitchFamily="2" charset="2"/>
              <a:buChar char="Ø"/>
            </a:pPr>
            <a:r>
              <a:rPr lang="en-US" sz="1445" dirty="0">
                <a:latin typeface="Handlee" panose="02000000000000000000" pitchFamily="2" charset="0"/>
              </a:rPr>
              <a:t>It can help </a:t>
            </a:r>
            <a:r>
              <a:rPr lang="en-US" sz="1445" b="1" i="1" dirty="0">
                <a:latin typeface="Handlee" panose="02000000000000000000" pitchFamily="2" charset="0"/>
              </a:rPr>
              <a:t>businesses </a:t>
            </a:r>
            <a:r>
              <a:rPr lang="en-US" sz="1445" dirty="0">
                <a:latin typeface="Handlee" panose="02000000000000000000" pitchFamily="2" charset="0"/>
              </a:rPr>
              <a:t>determine how to price their products (if they assume a very, very simple relationship between price and the number of customers who would be willing to buy). </a:t>
            </a:r>
          </a:p>
          <a:p>
            <a:pPr marL="242888" indent="-242888">
              <a:buFont typeface="Wingdings" panose="05000000000000000000" pitchFamily="2" charset="2"/>
              <a:buChar char="Ø"/>
            </a:pPr>
            <a:r>
              <a:rPr lang="en-US" sz="1445" dirty="0">
                <a:latin typeface="Handlee" panose="02000000000000000000" pitchFamily="2" charset="0"/>
              </a:rPr>
              <a:t>It can help </a:t>
            </a:r>
            <a:r>
              <a:rPr lang="en-US" sz="1445" b="1" i="1" dirty="0">
                <a:latin typeface="Handlee" panose="02000000000000000000" pitchFamily="2" charset="0"/>
              </a:rPr>
              <a:t>engineers </a:t>
            </a:r>
            <a:r>
              <a:rPr lang="en-US" sz="1445" dirty="0">
                <a:latin typeface="Handlee" panose="02000000000000000000" pitchFamily="2" charset="0"/>
              </a:rPr>
              <a:t>determine the most effective shape of a satellite dish.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129BEE6-38CD-4691-8F02-9016CAE38FB5}"/>
              </a:ext>
            </a:extLst>
          </p:cNvPr>
          <p:cNvSpPr/>
          <p:nvPr/>
        </p:nvSpPr>
        <p:spPr>
          <a:xfrm>
            <a:off x="7030731" y="9679850"/>
            <a:ext cx="2648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3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 animBg="1"/>
      <p:bldP spid="82" grpId="0"/>
      <p:bldP spid="92" grpId="0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62826B6-0693-4CFA-BCE5-A896A2AE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10" y="423686"/>
            <a:ext cx="7461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What did you learn today about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how to write Quadratic Functions Given x-Intercepts.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?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(Pair-Share)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4EFF68D7-9DDF-467A-B7CF-4164B0F02C44}"/>
              </a:ext>
            </a:extLst>
          </p:cNvPr>
          <p:cNvSpPr/>
          <p:nvPr/>
        </p:nvSpPr>
        <p:spPr>
          <a:xfrm>
            <a:off x="0" y="182933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96C547-9C98-44DB-9B23-02C25D2EA8F0}"/>
              </a:ext>
            </a:extLst>
          </p:cNvPr>
          <p:cNvGrpSpPr/>
          <p:nvPr/>
        </p:nvGrpSpPr>
        <p:grpSpPr>
          <a:xfrm>
            <a:off x="5500898" y="774874"/>
            <a:ext cx="2042934" cy="1474288"/>
            <a:chOff x="6506729" y="1234464"/>
            <a:chExt cx="2403452" cy="17344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050D0-D10E-4F7A-894C-0FFAE486E0CC}"/>
                </a:ext>
              </a:extLst>
            </p:cNvPr>
            <p:cNvSpPr/>
            <p:nvPr/>
          </p:nvSpPr>
          <p:spPr>
            <a:xfrm>
              <a:off x="6506729" y="1600220"/>
              <a:ext cx="2285976" cy="1368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 form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Vertex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Zeroes (Roots)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y-intercept</a:t>
              </a:r>
            </a:p>
            <a:p>
              <a:pPr marL="242888" indent="-242888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Axis of Symmetry</a:t>
              </a:r>
            </a:p>
          </p:txBody>
        </p:sp>
        <p:pic>
          <p:nvPicPr>
            <p:cNvPr id="14338" name="Picture 2" descr="Image result for word bank">
              <a:extLst>
                <a:ext uri="{FF2B5EF4-FFF2-40B4-BE49-F238E27FC236}">
                  <a16:creationId xmlns:a16="http://schemas.microsoft.com/office/drawing/2014/main" id="{E97926A9-E12A-4ED2-94AD-28948D008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243" y="1234464"/>
              <a:ext cx="2367938" cy="50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Freeform 19">
            <a:extLst>
              <a:ext uri="{FF2B5EF4-FFF2-40B4-BE49-F238E27FC236}">
                <a16:creationId xmlns:a16="http://schemas.microsoft.com/office/drawing/2014/main" id="{CB02400F-AF1E-4962-9058-520B7021F186}"/>
              </a:ext>
            </a:extLst>
          </p:cNvPr>
          <p:cNvSpPr/>
          <p:nvPr/>
        </p:nvSpPr>
        <p:spPr bwMode="auto">
          <a:xfrm>
            <a:off x="256789" y="1076279"/>
            <a:ext cx="5090301" cy="1118312"/>
          </a:xfrm>
          <a:custGeom>
            <a:avLst/>
            <a:gdLst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319314 w 5805714"/>
              <a:gd name="connsiteY47" fmla="*/ 928914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319314 w 5805714"/>
              <a:gd name="connsiteY47" fmla="*/ 92891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30086 w 5805714"/>
              <a:gd name="connsiteY37" fmla="*/ 9869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348921 w 5805714"/>
              <a:gd name="connsiteY36" fmla="*/ 960664 h 1059543"/>
              <a:gd name="connsiteX37" fmla="*/ 1230086 w 5805714"/>
              <a:gd name="connsiteY37" fmla="*/ 9869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654628 w 5805714"/>
              <a:gd name="connsiteY34" fmla="*/ 986971 h 1034143"/>
              <a:gd name="connsiteX35" fmla="*/ 1520371 w 5805714"/>
              <a:gd name="connsiteY35" fmla="*/ 1034143 h 1034143"/>
              <a:gd name="connsiteX36" fmla="*/ 1348921 w 5805714"/>
              <a:gd name="connsiteY36" fmla="*/ 960664 h 1034143"/>
              <a:gd name="connsiteX37" fmla="*/ 1230086 w 5805714"/>
              <a:gd name="connsiteY37" fmla="*/ 986971 h 1034143"/>
              <a:gd name="connsiteX38" fmla="*/ 1127578 w 5805714"/>
              <a:gd name="connsiteY38" fmla="*/ 954314 h 1034143"/>
              <a:gd name="connsiteX39" fmla="*/ 1030514 w 5805714"/>
              <a:gd name="connsiteY39" fmla="*/ 1016000 h 1034143"/>
              <a:gd name="connsiteX40" fmla="*/ 928914 w 5805714"/>
              <a:gd name="connsiteY40" fmla="*/ 1016000 h 1034143"/>
              <a:gd name="connsiteX41" fmla="*/ 798286 w 5805714"/>
              <a:gd name="connsiteY41" fmla="*/ 943428 h 1034143"/>
              <a:gd name="connsiteX42" fmla="*/ 653143 w 5805714"/>
              <a:gd name="connsiteY42" fmla="*/ 928914 h 1034143"/>
              <a:gd name="connsiteX43" fmla="*/ 537028 w 5805714"/>
              <a:gd name="connsiteY43" fmla="*/ 957943 h 1034143"/>
              <a:gd name="connsiteX44" fmla="*/ 493486 w 5805714"/>
              <a:gd name="connsiteY44" fmla="*/ 1001485 h 1034143"/>
              <a:gd name="connsiteX45" fmla="*/ 383721 w 5805714"/>
              <a:gd name="connsiteY45" fmla="*/ 962478 h 1034143"/>
              <a:gd name="connsiteX46" fmla="*/ 319314 w 5805714"/>
              <a:gd name="connsiteY46" fmla="*/ 928914 h 1034143"/>
              <a:gd name="connsiteX47" fmla="*/ 224064 w 5805714"/>
              <a:gd name="connsiteY47" fmla="*/ 947964 h 1034143"/>
              <a:gd name="connsiteX48" fmla="*/ 0 w 5805714"/>
              <a:gd name="connsiteY48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778907 w 5805714"/>
              <a:gd name="connsiteY34" fmla="*/ 96066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6066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05050 w 5805714"/>
              <a:gd name="connsiteY30" fmla="*/ 10232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405743 w 5805714"/>
              <a:gd name="connsiteY29" fmla="*/ 932543 h 1034143"/>
              <a:gd name="connsiteX30" fmla="*/ 2305050 w 5805714"/>
              <a:gd name="connsiteY30" fmla="*/ 10232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405743 w 5805714"/>
              <a:gd name="connsiteY30" fmla="*/ 9325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25271 w 5805714"/>
              <a:gd name="connsiteY27" fmla="*/ 97517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82686 w 5805714"/>
              <a:gd name="connsiteY23" fmla="*/ 94615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25271 w 5805714"/>
              <a:gd name="connsiteY27" fmla="*/ 97517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125107 w 5805714"/>
              <a:gd name="connsiteY22" fmla="*/ 960664 h 1034143"/>
              <a:gd name="connsiteX23" fmla="*/ 3077028 w 5805714"/>
              <a:gd name="connsiteY23" fmla="*/ 870857 h 1034143"/>
              <a:gd name="connsiteX24" fmla="*/ 2982686 w 5805714"/>
              <a:gd name="connsiteY24" fmla="*/ 946150 h 1034143"/>
              <a:gd name="connsiteX25" fmla="*/ 2830286 w 5805714"/>
              <a:gd name="connsiteY25" fmla="*/ 943428 h 1034143"/>
              <a:gd name="connsiteX26" fmla="*/ 2801257 w 5805714"/>
              <a:gd name="connsiteY26" fmla="*/ 1001485 h 1034143"/>
              <a:gd name="connsiteX27" fmla="*/ 2699657 w 5805714"/>
              <a:gd name="connsiteY27" fmla="*/ 1001485 h 1034143"/>
              <a:gd name="connsiteX28" fmla="*/ 2625271 w 5805714"/>
              <a:gd name="connsiteY28" fmla="*/ 975178 h 1034143"/>
              <a:gd name="connsiteX29" fmla="*/ 2554514 w 5805714"/>
              <a:gd name="connsiteY29" fmla="*/ 943428 h 1034143"/>
              <a:gd name="connsiteX30" fmla="*/ 2509157 w 5805714"/>
              <a:gd name="connsiteY30" fmla="*/ 986064 h 1034143"/>
              <a:gd name="connsiteX31" fmla="*/ 2393043 w 5805714"/>
              <a:gd name="connsiteY31" fmla="*/ 983343 h 1034143"/>
              <a:gd name="connsiteX32" fmla="*/ 2305050 w 5805714"/>
              <a:gd name="connsiteY32" fmla="*/ 1023257 h 1034143"/>
              <a:gd name="connsiteX33" fmla="*/ 2169886 w 5805714"/>
              <a:gd name="connsiteY33" fmla="*/ 982435 h 1034143"/>
              <a:gd name="connsiteX34" fmla="*/ 2012043 w 5805714"/>
              <a:gd name="connsiteY34" fmla="*/ 997857 h 1034143"/>
              <a:gd name="connsiteX35" fmla="*/ 1894114 w 5805714"/>
              <a:gd name="connsiteY35" fmla="*/ 941614 h 1034143"/>
              <a:gd name="connsiteX36" fmla="*/ 1785257 w 5805714"/>
              <a:gd name="connsiteY36" fmla="*/ 992414 h 1034143"/>
              <a:gd name="connsiteX37" fmla="*/ 1654628 w 5805714"/>
              <a:gd name="connsiteY37" fmla="*/ 986971 h 1034143"/>
              <a:gd name="connsiteX38" fmla="*/ 1520371 w 5805714"/>
              <a:gd name="connsiteY38" fmla="*/ 1034143 h 1034143"/>
              <a:gd name="connsiteX39" fmla="*/ 1348921 w 5805714"/>
              <a:gd name="connsiteY39" fmla="*/ 960664 h 1034143"/>
              <a:gd name="connsiteX40" fmla="*/ 1230086 w 5805714"/>
              <a:gd name="connsiteY40" fmla="*/ 986971 h 1034143"/>
              <a:gd name="connsiteX41" fmla="*/ 1127578 w 5805714"/>
              <a:gd name="connsiteY41" fmla="*/ 954314 h 1034143"/>
              <a:gd name="connsiteX42" fmla="*/ 1030514 w 5805714"/>
              <a:gd name="connsiteY42" fmla="*/ 1016000 h 1034143"/>
              <a:gd name="connsiteX43" fmla="*/ 928914 w 5805714"/>
              <a:gd name="connsiteY43" fmla="*/ 1016000 h 1034143"/>
              <a:gd name="connsiteX44" fmla="*/ 798286 w 5805714"/>
              <a:gd name="connsiteY44" fmla="*/ 943428 h 1034143"/>
              <a:gd name="connsiteX45" fmla="*/ 653143 w 5805714"/>
              <a:gd name="connsiteY45" fmla="*/ 928914 h 1034143"/>
              <a:gd name="connsiteX46" fmla="*/ 537028 w 5805714"/>
              <a:gd name="connsiteY46" fmla="*/ 957943 h 1034143"/>
              <a:gd name="connsiteX47" fmla="*/ 493486 w 5805714"/>
              <a:gd name="connsiteY47" fmla="*/ 1001485 h 1034143"/>
              <a:gd name="connsiteX48" fmla="*/ 383721 w 5805714"/>
              <a:gd name="connsiteY48" fmla="*/ 962478 h 1034143"/>
              <a:gd name="connsiteX49" fmla="*/ 319314 w 5805714"/>
              <a:gd name="connsiteY49" fmla="*/ 928914 h 1034143"/>
              <a:gd name="connsiteX50" fmla="*/ 224064 w 5805714"/>
              <a:gd name="connsiteY50" fmla="*/ 947964 h 1034143"/>
              <a:gd name="connsiteX51" fmla="*/ 0 w 5805714"/>
              <a:gd name="connsiteY51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77028 w 5805714"/>
              <a:gd name="connsiteY24" fmla="*/ 87085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12986 w 5805714"/>
              <a:gd name="connsiteY14" fmla="*/ 8817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12986 w 5805714"/>
              <a:gd name="connsiteY14" fmla="*/ 8817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12986 w 5805714"/>
              <a:gd name="connsiteY14" fmla="*/ 88174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31393 w 5805714"/>
              <a:gd name="connsiteY12" fmla="*/ 9588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31393 w 5805714"/>
              <a:gd name="connsiteY12" fmla="*/ 9588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1421 w 5805714"/>
              <a:gd name="connsiteY8" fmla="*/ 9216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1421 w 5805714"/>
              <a:gd name="connsiteY8" fmla="*/ 921657 h 1034143"/>
              <a:gd name="connsiteX9" fmla="*/ 4779736 w 5805714"/>
              <a:gd name="connsiteY9" fmla="*/ 9942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24021 w 5805714"/>
              <a:gd name="connsiteY5" fmla="*/ 9652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493657 w 5805714"/>
              <a:gd name="connsiteY4" fmla="*/ 929821 h 1034143"/>
              <a:gd name="connsiteX5" fmla="*/ 5324021 w 5805714"/>
              <a:gd name="connsiteY5" fmla="*/ 9652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39707 w 5805714"/>
              <a:gd name="connsiteY4" fmla="*/ 947964 h 1034143"/>
              <a:gd name="connsiteX5" fmla="*/ 5493657 w 5805714"/>
              <a:gd name="connsiteY5" fmla="*/ 929821 h 1034143"/>
              <a:gd name="connsiteX6" fmla="*/ 5324021 w 5805714"/>
              <a:gd name="connsiteY6" fmla="*/ 965200 h 1034143"/>
              <a:gd name="connsiteX7" fmla="*/ 5147128 w 5805714"/>
              <a:gd name="connsiteY7" fmla="*/ 906235 h 1034143"/>
              <a:gd name="connsiteX8" fmla="*/ 4992007 w 5805714"/>
              <a:gd name="connsiteY8" fmla="*/ 954314 h 1034143"/>
              <a:gd name="connsiteX9" fmla="*/ 5007428 w 5805714"/>
              <a:gd name="connsiteY9" fmla="*/ 957943 h 1034143"/>
              <a:gd name="connsiteX10" fmla="*/ 4841421 w 5805714"/>
              <a:gd name="connsiteY10" fmla="*/ 921657 h 1034143"/>
              <a:gd name="connsiteX11" fmla="*/ 4779736 w 5805714"/>
              <a:gd name="connsiteY11" fmla="*/ 994228 h 1034143"/>
              <a:gd name="connsiteX12" fmla="*/ 4644571 w 5805714"/>
              <a:gd name="connsiteY12" fmla="*/ 943428 h 1034143"/>
              <a:gd name="connsiteX13" fmla="*/ 4524828 w 5805714"/>
              <a:gd name="connsiteY13" fmla="*/ 913493 h 1034143"/>
              <a:gd name="connsiteX14" fmla="*/ 4405993 w 5805714"/>
              <a:gd name="connsiteY14" fmla="*/ 946150 h 1034143"/>
              <a:gd name="connsiteX15" fmla="*/ 4278086 w 5805714"/>
              <a:gd name="connsiteY15" fmla="*/ 998764 h 1034143"/>
              <a:gd name="connsiteX16" fmla="*/ 4125686 w 5805714"/>
              <a:gd name="connsiteY16" fmla="*/ 913493 h 1034143"/>
              <a:gd name="connsiteX17" fmla="*/ 4054021 w 5805714"/>
              <a:gd name="connsiteY17" fmla="*/ 993321 h 1034143"/>
              <a:gd name="connsiteX18" fmla="*/ 3889828 w 5805714"/>
              <a:gd name="connsiteY18" fmla="*/ 914400 h 1034143"/>
              <a:gd name="connsiteX19" fmla="*/ 3788228 w 5805714"/>
              <a:gd name="connsiteY19" fmla="*/ 957943 h 1034143"/>
              <a:gd name="connsiteX20" fmla="*/ 3605893 w 5805714"/>
              <a:gd name="connsiteY20" fmla="*/ 910771 h 1034143"/>
              <a:gd name="connsiteX21" fmla="*/ 3521528 w 5805714"/>
              <a:gd name="connsiteY21" fmla="*/ 961571 h 1034143"/>
              <a:gd name="connsiteX22" fmla="*/ 3387271 w 5805714"/>
              <a:gd name="connsiteY22" fmla="*/ 968828 h 1034143"/>
              <a:gd name="connsiteX23" fmla="*/ 3252107 w 5805714"/>
              <a:gd name="connsiteY23" fmla="*/ 922564 h 1034143"/>
              <a:gd name="connsiteX24" fmla="*/ 3164114 w 5805714"/>
              <a:gd name="connsiteY24" fmla="*/ 914400 h 1034143"/>
              <a:gd name="connsiteX25" fmla="*/ 3125107 w 5805714"/>
              <a:gd name="connsiteY25" fmla="*/ 960664 h 1034143"/>
              <a:gd name="connsiteX26" fmla="*/ 3045278 w 5805714"/>
              <a:gd name="connsiteY26" fmla="*/ 915307 h 1034143"/>
              <a:gd name="connsiteX27" fmla="*/ 2982686 w 5805714"/>
              <a:gd name="connsiteY27" fmla="*/ 946150 h 1034143"/>
              <a:gd name="connsiteX28" fmla="*/ 2830286 w 5805714"/>
              <a:gd name="connsiteY28" fmla="*/ 943428 h 1034143"/>
              <a:gd name="connsiteX29" fmla="*/ 2801257 w 5805714"/>
              <a:gd name="connsiteY29" fmla="*/ 1001485 h 1034143"/>
              <a:gd name="connsiteX30" fmla="*/ 2699657 w 5805714"/>
              <a:gd name="connsiteY30" fmla="*/ 1001485 h 1034143"/>
              <a:gd name="connsiteX31" fmla="*/ 2625271 w 5805714"/>
              <a:gd name="connsiteY31" fmla="*/ 975178 h 1034143"/>
              <a:gd name="connsiteX32" fmla="*/ 2554514 w 5805714"/>
              <a:gd name="connsiteY32" fmla="*/ 943428 h 1034143"/>
              <a:gd name="connsiteX33" fmla="*/ 2509157 w 5805714"/>
              <a:gd name="connsiteY33" fmla="*/ 986064 h 1034143"/>
              <a:gd name="connsiteX34" fmla="*/ 2393043 w 5805714"/>
              <a:gd name="connsiteY34" fmla="*/ 983343 h 1034143"/>
              <a:gd name="connsiteX35" fmla="*/ 2305050 w 5805714"/>
              <a:gd name="connsiteY35" fmla="*/ 1023257 h 1034143"/>
              <a:gd name="connsiteX36" fmla="*/ 2169886 w 5805714"/>
              <a:gd name="connsiteY36" fmla="*/ 982435 h 1034143"/>
              <a:gd name="connsiteX37" fmla="*/ 2012043 w 5805714"/>
              <a:gd name="connsiteY37" fmla="*/ 997857 h 1034143"/>
              <a:gd name="connsiteX38" fmla="*/ 1894114 w 5805714"/>
              <a:gd name="connsiteY38" fmla="*/ 941614 h 1034143"/>
              <a:gd name="connsiteX39" fmla="*/ 1785257 w 5805714"/>
              <a:gd name="connsiteY39" fmla="*/ 992414 h 1034143"/>
              <a:gd name="connsiteX40" fmla="*/ 1654628 w 5805714"/>
              <a:gd name="connsiteY40" fmla="*/ 986971 h 1034143"/>
              <a:gd name="connsiteX41" fmla="*/ 1520371 w 5805714"/>
              <a:gd name="connsiteY41" fmla="*/ 1034143 h 1034143"/>
              <a:gd name="connsiteX42" fmla="*/ 1348921 w 5805714"/>
              <a:gd name="connsiteY42" fmla="*/ 960664 h 1034143"/>
              <a:gd name="connsiteX43" fmla="*/ 1230086 w 5805714"/>
              <a:gd name="connsiteY43" fmla="*/ 986971 h 1034143"/>
              <a:gd name="connsiteX44" fmla="*/ 1127578 w 5805714"/>
              <a:gd name="connsiteY44" fmla="*/ 954314 h 1034143"/>
              <a:gd name="connsiteX45" fmla="*/ 1030514 w 5805714"/>
              <a:gd name="connsiteY45" fmla="*/ 1016000 h 1034143"/>
              <a:gd name="connsiteX46" fmla="*/ 928914 w 5805714"/>
              <a:gd name="connsiteY46" fmla="*/ 1016000 h 1034143"/>
              <a:gd name="connsiteX47" fmla="*/ 798286 w 5805714"/>
              <a:gd name="connsiteY47" fmla="*/ 943428 h 1034143"/>
              <a:gd name="connsiteX48" fmla="*/ 653143 w 5805714"/>
              <a:gd name="connsiteY48" fmla="*/ 928914 h 1034143"/>
              <a:gd name="connsiteX49" fmla="*/ 537028 w 5805714"/>
              <a:gd name="connsiteY49" fmla="*/ 957943 h 1034143"/>
              <a:gd name="connsiteX50" fmla="*/ 493486 w 5805714"/>
              <a:gd name="connsiteY50" fmla="*/ 1001485 h 1034143"/>
              <a:gd name="connsiteX51" fmla="*/ 383721 w 5805714"/>
              <a:gd name="connsiteY51" fmla="*/ 962478 h 1034143"/>
              <a:gd name="connsiteX52" fmla="*/ 319314 w 5805714"/>
              <a:gd name="connsiteY52" fmla="*/ 928914 h 1034143"/>
              <a:gd name="connsiteX53" fmla="*/ 224064 w 5805714"/>
              <a:gd name="connsiteY53" fmla="*/ 947964 h 1034143"/>
              <a:gd name="connsiteX54" fmla="*/ 0 w 5805714"/>
              <a:gd name="connsiteY54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76207 w 5805714"/>
              <a:gd name="connsiteY4" fmla="*/ 967014 h 1034143"/>
              <a:gd name="connsiteX5" fmla="*/ 5493657 w 5805714"/>
              <a:gd name="connsiteY5" fmla="*/ 929821 h 1034143"/>
              <a:gd name="connsiteX6" fmla="*/ 5324021 w 5805714"/>
              <a:gd name="connsiteY6" fmla="*/ 965200 h 1034143"/>
              <a:gd name="connsiteX7" fmla="*/ 5147128 w 5805714"/>
              <a:gd name="connsiteY7" fmla="*/ 906235 h 1034143"/>
              <a:gd name="connsiteX8" fmla="*/ 4992007 w 5805714"/>
              <a:gd name="connsiteY8" fmla="*/ 954314 h 1034143"/>
              <a:gd name="connsiteX9" fmla="*/ 5007428 w 5805714"/>
              <a:gd name="connsiteY9" fmla="*/ 957943 h 1034143"/>
              <a:gd name="connsiteX10" fmla="*/ 4841421 w 5805714"/>
              <a:gd name="connsiteY10" fmla="*/ 921657 h 1034143"/>
              <a:gd name="connsiteX11" fmla="*/ 4779736 w 5805714"/>
              <a:gd name="connsiteY11" fmla="*/ 994228 h 1034143"/>
              <a:gd name="connsiteX12" fmla="*/ 4644571 w 5805714"/>
              <a:gd name="connsiteY12" fmla="*/ 943428 h 1034143"/>
              <a:gd name="connsiteX13" fmla="*/ 4524828 w 5805714"/>
              <a:gd name="connsiteY13" fmla="*/ 913493 h 1034143"/>
              <a:gd name="connsiteX14" fmla="*/ 4405993 w 5805714"/>
              <a:gd name="connsiteY14" fmla="*/ 946150 h 1034143"/>
              <a:gd name="connsiteX15" fmla="*/ 4278086 w 5805714"/>
              <a:gd name="connsiteY15" fmla="*/ 998764 h 1034143"/>
              <a:gd name="connsiteX16" fmla="*/ 4125686 w 5805714"/>
              <a:gd name="connsiteY16" fmla="*/ 913493 h 1034143"/>
              <a:gd name="connsiteX17" fmla="*/ 4054021 w 5805714"/>
              <a:gd name="connsiteY17" fmla="*/ 993321 h 1034143"/>
              <a:gd name="connsiteX18" fmla="*/ 3889828 w 5805714"/>
              <a:gd name="connsiteY18" fmla="*/ 914400 h 1034143"/>
              <a:gd name="connsiteX19" fmla="*/ 3788228 w 5805714"/>
              <a:gd name="connsiteY19" fmla="*/ 957943 h 1034143"/>
              <a:gd name="connsiteX20" fmla="*/ 3605893 w 5805714"/>
              <a:gd name="connsiteY20" fmla="*/ 910771 h 1034143"/>
              <a:gd name="connsiteX21" fmla="*/ 3521528 w 5805714"/>
              <a:gd name="connsiteY21" fmla="*/ 961571 h 1034143"/>
              <a:gd name="connsiteX22" fmla="*/ 3387271 w 5805714"/>
              <a:gd name="connsiteY22" fmla="*/ 968828 h 1034143"/>
              <a:gd name="connsiteX23" fmla="*/ 3252107 w 5805714"/>
              <a:gd name="connsiteY23" fmla="*/ 922564 h 1034143"/>
              <a:gd name="connsiteX24" fmla="*/ 3164114 w 5805714"/>
              <a:gd name="connsiteY24" fmla="*/ 914400 h 1034143"/>
              <a:gd name="connsiteX25" fmla="*/ 3125107 w 5805714"/>
              <a:gd name="connsiteY25" fmla="*/ 960664 h 1034143"/>
              <a:gd name="connsiteX26" fmla="*/ 3045278 w 5805714"/>
              <a:gd name="connsiteY26" fmla="*/ 915307 h 1034143"/>
              <a:gd name="connsiteX27" fmla="*/ 2982686 w 5805714"/>
              <a:gd name="connsiteY27" fmla="*/ 946150 h 1034143"/>
              <a:gd name="connsiteX28" fmla="*/ 2830286 w 5805714"/>
              <a:gd name="connsiteY28" fmla="*/ 943428 h 1034143"/>
              <a:gd name="connsiteX29" fmla="*/ 2801257 w 5805714"/>
              <a:gd name="connsiteY29" fmla="*/ 1001485 h 1034143"/>
              <a:gd name="connsiteX30" fmla="*/ 2699657 w 5805714"/>
              <a:gd name="connsiteY30" fmla="*/ 1001485 h 1034143"/>
              <a:gd name="connsiteX31" fmla="*/ 2625271 w 5805714"/>
              <a:gd name="connsiteY31" fmla="*/ 975178 h 1034143"/>
              <a:gd name="connsiteX32" fmla="*/ 2554514 w 5805714"/>
              <a:gd name="connsiteY32" fmla="*/ 943428 h 1034143"/>
              <a:gd name="connsiteX33" fmla="*/ 2509157 w 5805714"/>
              <a:gd name="connsiteY33" fmla="*/ 986064 h 1034143"/>
              <a:gd name="connsiteX34" fmla="*/ 2393043 w 5805714"/>
              <a:gd name="connsiteY34" fmla="*/ 983343 h 1034143"/>
              <a:gd name="connsiteX35" fmla="*/ 2305050 w 5805714"/>
              <a:gd name="connsiteY35" fmla="*/ 1023257 h 1034143"/>
              <a:gd name="connsiteX36" fmla="*/ 2169886 w 5805714"/>
              <a:gd name="connsiteY36" fmla="*/ 982435 h 1034143"/>
              <a:gd name="connsiteX37" fmla="*/ 2012043 w 5805714"/>
              <a:gd name="connsiteY37" fmla="*/ 997857 h 1034143"/>
              <a:gd name="connsiteX38" fmla="*/ 1894114 w 5805714"/>
              <a:gd name="connsiteY38" fmla="*/ 941614 h 1034143"/>
              <a:gd name="connsiteX39" fmla="*/ 1785257 w 5805714"/>
              <a:gd name="connsiteY39" fmla="*/ 992414 h 1034143"/>
              <a:gd name="connsiteX40" fmla="*/ 1654628 w 5805714"/>
              <a:gd name="connsiteY40" fmla="*/ 986971 h 1034143"/>
              <a:gd name="connsiteX41" fmla="*/ 1520371 w 5805714"/>
              <a:gd name="connsiteY41" fmla="*/ 1034143 h 1034143"/>
              <a:gd name="connsiteX42" fmla="*/ 1348921 w 5805714"/>
              <a:gd name="connsiteY42" fmla="*/ 960664 h 1034143"/>
              <a:gd name="connsiteX43" fmla="*/ 1230086 w 5805714"/>
              <a:gd name="connsiteY43" fmla="*/ 986971 h 1034143"/>
              <a:gd name="connsiteX44" fmla="*/ 1127578 w 5805714"/>
              <a:gd name="connsiteY44" fmla="*/ 954314 h 1034143"/>
              <a:gd name="connsiteX45" fmla="*/ 1030514 w 5805714"/>
              <a:gd name="connsiteY45" fmla="*/ 1016000 h 1034143"/>
              <a:gd name="connsiteX46" fmla="*/ 928914 w 5805714"/>
              <a:gd name="connsiteY46" fmla="*/ 1016000 h 1034143"/>
              <a:gd name="connsiteX47" fmla="*/ 798286 w 5805714"/>
              <a:gd name="connsiteY47" fmla="*/ 943428 h 1034143"/>
              <a:gd name="connsiteX48" fmla="*/ 653143 w 5805714"/>
              <a:gd name="connsiteY48" fmla="*/ 928914 h 1034143"/>
              <a:gd name="connsiteX49" fmla="*/ 537028 w 5805714"/>
              <a:gd name="connsiteY49" fmla="*/ 957943 h 1034143"/>
              <a:gd name="connsiteX50" fmla="*/ 493486 w 5805714"/>
              <a:gd name="connsiteY50" fmla="*/ 1001485 h 1034143"/>
              <a:gd name="connsiteX51" fmla="*/ 383721 w 5805714"/>
              <a:gd name="connsiteY51" fmla="*/ 962478 h 1034143"/>
              <a:gd name="connsiteX52" fmla="*/ 319314 w 5805714"/>
              <a:gd name="connsiteY52" fmla="*/ 928914 h 1034143"/>
              <a:gd name="connsiteX53" fmla="*/ 224064 w 5805714"/>
              <a:gd name="connsiteY53" fmla="*/ 947964 h 1034143"/>
              <a:gd name="connsiteX54" fmla="*/ 0 w 5805714"/>
              <a:gd name="connsiteY54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77807 w 5805714"/>
              <a:gd name="connsiteY4" fmla="*/ 95431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224064 w 5805714"/>
              <a:gd name="connsiteY54" fmla="*/ 94796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224064 w 5805714"/>
              <a:gd name="connsiteY54" fmla="*/ 94796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262164 w 5805714"/>
              <a:gd name="connsiteY53" fmla="*/ 9416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416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78543 w 5805714"/>
              <a:gd name="connsiteY49" fmla="*/ 94796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60186 w 5805714"/>
              <a:gd name="connsiteY48" fmla="*/ 9815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03514 w 5805714"/>
              <a:gd name="connsiteY47" fmla="*/ 971550 h 1034143"/>
              <a:gd name="connsiteX48" fmla="*/ 760186 w 5805714"/>
              <a:gd name="connsiteY48" fmla="*/ 9815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5217"/>
              <a:gd name="connsiteX1" fmla="*/ 0 w 5805714"/>
              <a:gd name="connsiteY1" fmla="*/ 0 h 1035217"/>
              <a:gd name="connsiteX2" fmla="*/ 5805714 w 5805714"/>
              <a:gd name="connsiteY2" fmla="*/ 0 h 1035217"/>
              <a:gd name="connsiteX3" fmla="*/ 5805714 w 5805714"/>
              <a:gd name="connsiteY3" fmla="*/ 957943 h 1035217"/>
              <a:gd name="connsiteX4" fmla="*/ 5684157 w 5805714"/>
              <a:gd name="connsiteY4" fmla="*/ 935264 h 1035217"/>
              <a:gd name="connsiteX5" fmla="*/ 5576207 w 5805714"/>
              <a:gd name="connsiteY5" fmla="*/ 967014 h 1035217"/>
              <a:gd name="connsiteX6" fmla="*/ 5493657 w 5805714"/>
              <a:gd name="connsiteY6" fmla="*/ 929821 h 1035217"/>
              <a:gd name="connsiteX7" fmla="*/ 5324021 w 5805714"/>
              <a:gd name="connsiteY7" fmla="*/ 965200 h 1035217"/>
              <a:gd name="connsiteX8" fmla="*/ 5147128 w 5805714"/>
              <a:gd name="connsiteY8" fmla="*/ 906235 h 1035217"/>
              <a:gd name="connsiteX9" fmla="*/ 4992007 w 5805714"/>
              <a:gd name="connsiteY9" fmla="*/ 954314 h 1035217"/>
              <a:gd name="connsiteX10" fmla="*/ 5007428 w 5805714"/>
              <a:gd name="connsiteY10" fmla="*/ 957943 h 1035217"/>
              <a:gd name="connsiteX11" fmla="*/ 4841421 w 5805714"/>
              <a:gd name="connsiteY11" fmla="*/ 921657 h 1035217"/>
              <a:gd name="connsiteX12" fmla="*/ 4779736 w 5805714"/>
              <a:gd name="connsiteY12" fmla="*/ 994228 h 1035217"/>
              <a:gd name="connsiteX13" fmla="*/ 4644571 w 5805714"/>
              <a:gd name="connsiteY13" fmla="*/ 943428 h 1035217"/>
              <a:gd name="connsiteX14" fmla="*/ 4524828 w 5805714"/>
              <a:gd name="connsiteY14" fmla="*/ 913493 h 1035217"/>
              <a:gd name="connsiteX15" fmla="*/ 4405993 w 5805714"/>
              <a:gd name="connsiteY15" fmla="*/ 946150 h 1035217"/>
              <a:gd name="connsiteX16" fmla="*/ 4278086 w 5805714"/>
              <a:gd name="connsiteY16" fmla="*/ 998764 h 1035217"/>
              <a:gd name="connsiteX17" fmla="*/ 4125686 w 5805714"/>
              <a:gd name="connsiteY17" fmla="*/ 913493 h 1035217"/>
              <a:gd name="connsiteX18" fmla="*/ 4054021 w 5805714"/>
              <a:gd name="connsiteY18" fmla="*/ 993321 h 1035217"/>
              <a:gd name="connsiteX19" fmla="*/ 3889828 w 5805714"/>
              <a:gd name="connsiteY19" fmla="*/ 914400 h 1035217"/>
              <a:gd name="connsiteX20" fmla="*/ 3788228 w 5805714"/>
              <a:gd name="connsiteY20" fmla="*/ 957943 h 1035217"/>
              <a:gd name="connsiteX21" fmla="*/ 3605893 w 5805714"/>
              <a:gd name="connsiteY21" fmla="*/ 910771 h 1035217"/>
              <a:gd name="connsiteX22" fmla="*/ 3521528 w 5805714"/>
              <a:gd name="connsiteY22" fmla="*/ 961571 h 1035217"/>
              <a:gd name="connsiteX23" fmla="*/ 3387271 w 5805714"/>
              <a:gd name="connsiteY23" fmla="*/ 968828 h 1035217"/>
              <a:gd name="connsiteX24" fmla="*/ 3252107 w 5805714"/>
              <a:gd name="connsiteY24" fmla="*/ 922564 h 1035217"/>
              <a:gd name="connsiteX25" fmla="*/ 3164114 w 5805714"/>
              <a:gd name="connsiteY25" fmla="*/ 914400 h 1035217"/>
              <a:gd name="connsiteX26" fmla="*/ 3125107 w 5805714"/>
              <a:gd name="connsiteY26" fmla="*/ 960664 h 1035217"/>
              <a:gd name="connsiteX27" fmla="*/ 3045278 w 5805714"/>
              <a:gd name="connsiteY27" fmla="*/ 915307 h 1035217"/>
              <a:gd name="connsiteX28" fmla="*/ 2982686 w 5805714"/>
              <a:gd name="connsiteY28" fmla="*/ 1035050 h 1035217"/>
              <a:gd name="connsiteX29" fmla="*/ 2830286 w 5805714"/>
              <a:gd name="connsiteY29" fmla="*/ 943428 h 1035217"/>
              <a:gd name="connsiteX30" fmla="*/ 2801257 w 5805714"/>
              <a:gd name="connsiteY30" fmla="*/ 1001485 h 1035217"/>
              <a:gd name="connsiteX31" fmla="*/ 2699657 w 5805714"/>
              <a:gd name="connsiteY31" fmla="*/ 1001485 h 1035217"/>
              <a:gd name="connsiteX32" fmla="*/ 2625271 w 5805714"/>
              <a:gd name="connsiteY32" fmla="*/ 975178 h 1035217"/>
              <a:gd name="connsiteX33" fmla="*/ 2554514 w 5805714"/>
              <a:gd name="connsiteY33" fmla="*/ 943428 h 1035217"/>
              <a:gd name="connsiteX34" fmla="*/ 2509157 w 5805714"/>
              <a:gd name="connsiteY34" fmla="*/ 986064 h 1035217"/>
              <a:gd name="connsiteX35" fmla="*/ 2393043 w 5805714"/>
              <a:gd name="connsiteY35" fmla="*/ 983343 h 1035217"/>
              <a:gd name="connsiteX36" fmla="*/ 2305050 w 5805714"/>
              <a:gd name="connsiteY36" fmla="*/ 1023257 h 1035217"/>
              <a:gd name="connsiteX37" fmla="*/ 2169886 w 5805714"/>
              <a:gd name="connsiteY37" fmla="*/ 982435 h 1035217"/>
              <a:gd name="connsiteX38" fmla="*/ 2012043 w 5805714"/>
              <a:gd name="connsiteY38" fmla="*/ 997857 h 1035217"/>
              <a:gd name="connsiteX39" fmla="*/ 1894114 w 5805714"/>
              <a:gd name="connsiteY39" fmla="*/ 941614 h 1035217"/>
              <a:gd name="connsiteX40" fmla="*/ 1785257 w 5805714"/>
              <a:gd name="connsiteY40" fmla="*/ 992414 h 1035217"/>
              <a:gd name="connsiteX41" fmla="*/ 1654628 w 5805714"/>
              <a:gd name="connsiteY41" fmla="*/ 986971 h 1035217"/>
              <a:gd name="connsiteX42" fmla="*/ 1520371 w 5805714"/>
              <a:gd name="connsiteY42" fmla="*/ 1034143 h 1035217"/>
              <a:gd name="connsiteX43" fmla="*/ 1348921 w 5805714"/>
              <a:gd name="connsiteY43" fmla="*/ 960664 h 1035217"/>
              <a:gd name="connsiteX44" fmla="*/ 1230086 w 5805714"/>
              <a:gd name="connsiteY44" fmla="*/ 986971 h 1035217"/>
              <a:gd name="connsiteX45" fmla="*/ 1127578 w 5805714"/>
              <a:gd name="connsiteY45" fmla="*/ 954314 h 1035217"/>
              <a:gd name="connsiteX46" fmla="*/ 1030514 w 5805714"/>
              <a:gd name="connsiteY46" fmla="*/ 1016000 h 1035217"/>
              <a:gd name="connsiteX47" fmla="*/ 903514 w 5805714"/>
              <a:gd name="connsiteY47" fmla="*/ 971550 h 1035217"/>
              <a:gd name="connsiteX48" fmla="*/ 760186 w 5805714"/>
              <a:gd name="connsiteY48" fmla="*/ 981528 h 1035217"/>
              <a:gd name="connsiteX49" fmla="*/ 678543 w 5805714"/>
              <a:gd name="connsiteY49" fmla="*/ 947964 h 1035217"/>
              <a:gd name="connsiteX50" fmla="*/ 594178 w 5805714"/>
              <a:gd name="connsiteY50" fmla="*/ 996043 h 1035217"/>
              <a:gd name="connsiteX51" fmla="*/ 493486 w 5805714"/>
              <a:gd name="connsiteY51" fmla="*/ 1001485 h 1035217"/>
              <a:gd name="connsiteX52" fmla="*/ 390071 w 5805714"/>
              <a:gd name="connsiteY52" fmla="*/ 930728 h 1035217"/>
              <a:gd name="connsiteX53" fmla="*/ 262164 w 5805714"/>
              <a:gd name="connsiteY53" fmla="*/ 979714 h 1035217"/>
              <a:gd name="connsiteX54" fmla="*/ 103414 w 5805714"/>
              <a:gd name="connsiteY54" fmla="*/ 967014 h 1035217"/>
              <a:gd name="connsiteX55" fmla="*/ 0 w 5805714"/>
              <a:gd name="connsiteY55" fmla="*/ 1001485 h 1035217"/>
              <a:gd name="connsiteX0" fmla="*/ 0 w 5805714"/>
              <a:gd name="connsiteY0" fmla="*/ 1001485 h 1035077"/>
              <a:gd name="connsiteX1" fmla="*/ 0 w 5805714"/>
              <a:gd name="connsiteY1" fmla="*/ 0 h 1035077"/>
              <a:gd name="connsiteX2" fmla="*/ 5805714 w 5805714"/>
              <a:gd name="connsiteY2" fmla="*/ 0 h 1035077"/>
              <a:gd name="connsiteX3" fmla="*/ 5805714 w 5805714"/>
              <a:gd name="connsiteY3" fmla="*/ 957943 h 1035077"/>
              <a:gd name="connsiteX4" fmla="*/ 5684157 w 5805714"/>
              <a:gd name="connsiteY4" fmla="*/ 935264 h 1035077"/>
              <a:gd name="connsiteX5" fmla="*/ 5576207 w 5805714"/>
              <a:gd name="connsiteY5" fmla="*/ 967014 h 1035077"/>
              <a:gd name="connsiteX6" fmla="*/ 5493657 w 5805714"/>
              <a:gd name="connsiteY6" fmla="*/ 929821 h 1035077"/>
              <a:gd name="connsiteX7" fmla="*/ 5324021 w 5805714"/>
              <a:gd name="connsiteY7" fmla="*/ 965200 h 1035077"/>
              <a:gd name="connsiteX8" fmla="*/ 5147128 w 5805714"/>
              <a:gd name="connsiteY8" fmla="*/ 906235 h 1035077"/>
              <a:gd name="connsiteX9" fmla="*/ 4992007 w 5805714"/>
              <a:gd name="connsiteY9" fmla="*/ 954314 h 1035077"/>
              <a:gd name="connsiteX10" fmla="*/ 5007428 w 5805714"/>
              <a:gd name="connsiteY10" fmla="*/ 957943 h 1035077"/>
              <a:gd name="connsiteX11" fmla="*/ 4841421 w 5805714"/>
              <a:gd name="connsiteY11" fmla="*/ 921657 h 1035077"/>
              <a:gd name="connsiteX12" fmla="*/ 4779736 w 5805714"/>
              <a:gd name="connsiteY12" fmla="*/ 994228 h 1035077"/>
              <a:gd name="connsiteX13" fmla="*/ 4644571 w 5805714"/>
              <a:gd name="connsiteY13" fmla="*/ 943428 h 1035077"/>
              <a:gd name="connsiteX14" fmla="*/ 4524828 w 5805714"/>
              <a:gd name="connsiteY14" fmla="*/ 913493 h 1035077"/>
              <a:gd name="connsiteX15" fmla="*/ 4405993 w 5805714"/>
              <a:gd name="connsiteY15" fmla="*/ 946150 h 1035077"/>
              <a:gd name="connsiteX16" fmla="*/ 4278086 w 5805714"/>
              <a:gd name="connsiteY16" fmla="*/ 998764 h 1035077"/>
              <a:gd name="connsiteX17" fmla="*/ 4125686 w 5805714"/>
              <a:gd name="connsiteY17" fmla="*/ 913493 h 1035077"/>
              <a:gd name="connsiteX18" fmla="*/ 4054021 w 5805714"/>
              <a:gd name="connsiteY18" fmla="*/ 993321 h 1035077"/>
              <a:gd name="connsiteX19" fmla="*/ 3889828 w 5805714"/>
              <a:gd name="connsiteY19" fmla="*/ 914400 h 1035077"/>
              <a:gd name="connsiteX20" fmla="*/ 3788228 w 5805714"/>
              <a:gd name="connsiteY20" fmla="*/ 957943 h 1035077"/>
              <a:gd name="connsiteX21" fmla="*/ 3605893 w 5805714"/>
              <a:gd name="connsiteY21" fmla="*/ 910771 h 1035077"/>
              <a:gd name="connsiteX22" fmla="*/ 3521528 w 5805714"/>
              <a:gd name="connsiteY22" fmla="*/ 961571 h 1035077"/>
              <a:gd name="connsiteX23" fmla="*/ 3387271 w 5805714"/>
              <a:gd name="connsiteY23" fmla="*/ 968828 h 1035077"/>
              <a:gd name="connsiteX24" fmla="*/ 3252107 w 5805714"/>
              <a:gd name="connsiteY24" fmla="*/ 922564 h 1035077"/>
              <a:gd name="connsiteX25" fmla="*/ 3164114 w 5805714"/>
              <a:gd name="connsiteY25" fmla="*/ 914400 h 1035077"/>
              <a:gd name="connsiteX26" fmla="*/ 3125107 w 5805714"/>
              <a:gd name="connsiteY26" fmla="*/ 960664 h 1035077"/>
              <a:gd name="connsiteX27" fmla="*/ 3070678 w 5805714"/>
              <a:gd name="connsiteY27" fmla="*/ 953407 h 1035077"/>
              <a:gd name="connsiteX28" fmla="*/ 2982686 w 5805714"/>
              <a:gd name="connsiteY28" fmla="*/ 1035050 h 1035077"/>
              <a:gd name="connsiteX29" fmla="*/ 2830286 w 5805714"/>
              <a:gd name="connsiteY29" fmla="*/ 943428 h 1035077"/>
              <a:gd name="connsiteX30" fmla="*/ 2801257 w 5805714"/>
              <a:gd name="connsiteY30" fmla="*/ 1001485 h 1035077"/>
              <a:gd name="connsiteX31" fmla="*/ 2699657 w 5805714"/>
              <a:gd name="connsiteY31" fmla="*/ 1001485 h 1035077"/>
              <a:gd name="connsiteX32" fmla="*/ 2625271 w 5805714"/>
              <a:gd name="connsiteY32" fmla="*/ 975178 h 1035077"/>
              <a:gd name="connsiteX33" fmla="*/ 2554514 w 5805714"/>
              <a:gd name="connsiteY33" fmla="*/ 943428 h 1035077"/>
              <a:gd name="connsiteX34" fmla="*/ 2509157 w 5805714"/>
              <a:gd name="connsiteY34" fmla="*/ 986064 h 1035077"/>
              <a:gd name="connsiteX35" fmla="*/ 2393043 w 5805714"/>
              <a:gd name="connsiteY35" fmla="*/ 983343 h 1035077"/>
              <a:gd name="connsiteX36" fmla="*/ 2305050 w 5805714"/>
              <a:gd name="connsiteY36" fmla="*/ 1023257 h 1035077"/>
              <a:gd name="connsiteX37" fmla="*/ 2169886 w 5805714"/>
              <a:gd name="connsiteY37" fmla="*/ 982435 h 1035077"/>
              <a:gd name="connsiteX38" fmla="*/ 2012043 w 5805714"/>
              <a:gd name="connsiteY38" fmla="*/ 997857 h 1035077"/>
              <a:gd name="connsiteX39" fmla="*/ 1894114 w 5805714"/>
              <a:gd name="connsiteY39" fmla="*/ 941614 h 1035077"/>
              <a:gd name="connsiteX40" fmla="*/ 1785257 w 5805714"/>
              <a:gd name="connsiteY40" fmla="*/ 992414 h 1035077"/>
              <a:gd name="connsiteX41" fmla="*/ 1654628 w 5805714"/>
              <a:gd name="connsiteY41" fmla="*/ 986971 h 1035077"/>
              <a:gd name="connsiteX42" fmla="*/ 1520371 w 5805714"/>
              <a:gd name="connsiteY42" fmla="*/ 1034143 h 1035077"/>
              <a:gd name="connsiteX43" fmla="*/ 1348921 w 5805714"/>
              <a:gd name="connsiteY43" fmla="*/ 960664 h 1035077"/>
              <a:gd name="connsiteX44" fmla="*/ 1230086 w 5805714"/>
              <a:gd name="connsiteY44" fmla="*/ 986971 h 1035077"/>
              <a:gd name="connsiteX45" fmla="*/ 1127578 w 5805714"/>
              <a:gd name="connsiteY45" fmla="*/ 954314 h 1035077"/>
              <a:gd name="connsiteX46" fmla="*/ 1030514 w 5805714"/>
              <a:gd name="connsiteY46" fmla="*/ 1016000 h 1035077"/>
              <a:gd name="connsiteX47" fmla="*/ 903514 w 5805714"/>
              <a:gd name="connsiteY47" fmla="*/ 971550 h 1035077"/>
              <a:gd name="connsiteX48" fmla="*/ 760186 w 5805714"/>
              <a:gd name="connsiteY48" fmla="*/ 981528 h 1035077"/>
              <a:gd name="connsiteX49" fmla="*/ 678543 w 5805714"/>
              <a:gd name="connsiteY49" fmla="*/ 947964 h 1035077"/>
              <a:gd name="connsiteX50" fmla="*/ 594178 w 5805714"/>
              <a:gd name="connsiteY50" fmla="*/ 996043 h 1035077"/>
              <a:gd name="connsiteX51" fmla="*/ 493486 w 5805714"/>
              <a:gd name="connsiteY51" fmla="*/ 1001485 h 1035077"/>
              <a:gd name="connsiteX52" fmla="*/ 390071 w 5805714"/>
              <a:gd name="connsiteY52" fmla="*/ 930728 h 1035077"/>
              <a:gd name="connsiteX53" fmla="*/ 262164 w 5805714"/>
              <a:gd name="connsiteY53" fmla="*/ 979714 h 1035077"/>
              <a:gd name="connsiteX54" fmla="*/ 103414 w 5805714"/>
              <a:gd name="connsiteY54" fmla="*/ 967014 h 1035077"/>
              <a:gd name="connsiteX55" fmla="*/ 0 w 5805714"/>
              <a:gd name="connsiteY55" fmla="*/ 1001485 h 1035077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52107 w 5805714"/>
              <a:gd name="connsiteY24" fmla="*/ 922564 h 1035118"/>
              <a:gd name="connsiteX25" fmla="*/ 3164114 w 5805714"/>
              <a:gd name="connsiteY25" fmla="*/ 914400 h 1035118"/>
              <a:gd name="connsiteX26" fmla="*/ 3125107 w 5805714"/>
              <a:gd name="connsiteY26" fmla="*/ 960664 h 1035118"/>
              <a:gd name="connsiteX27" fmla="*/ 3070678 w 5805714"/>
              <a:gd name="connsiteY27" fmla="*/ 953407 h 1035118"/>
              <a:gd name="connsiteX28" fmla="*/ 2982686 w 5805714"/>
              <a:gd name="connsiteY28" fmla="*/ 1035050 h 1035118"/>
              <a:gd name="connsiteX29" fmla="*/ 2877457 w 5805714"/>
              <a:gd name="connsiteY29" fmla="*/ 967014 h 1035118"/>
              <a:gd name="connsiteX30" fmla="*/ 2830286 w 5805714"/>
              <a:gd name="connsiteY30" fmla="*/ 943428 h 1035118"/>
              <a:gd name="connsiteX31" fmla="*/ 2801257 w 5805714"/>
              <a:gd name="connsiteY31" fmla="*/ 1001485 h 1035118"/>
              <a:gd name="connsiteX32" fmla="*/ 2699657 w 5805714"/>
              <a:gd name="connsiteY32" fmla="*/ 1001485 h 1035118"/>
              <a:gd name="connsiteX33" fmla="*/ 2625271 w 5805714"/>
              <a:gd name="connsiteY33" fmla="*/ 975178 h 1035118"/>
              <a:gd name="connsiteX34" fmla="*/ 2554514 w 5805714"/>
              <a:gd name="connsiteY34" fmla="*/ 943428 h 1035118"/>
              <a:gd name="connsiteX35" fmla="*/ 2509157 w 5805714"/>
              <a:gd name="connsiteY35" fmla="*/ 986064 h 1035118"/>
              <a:gd name="connsiteX36" fmla="*/ 2393043 w 5805714"/>
              <a:gd name="connsiteY36" fmla="*/ 983343 h 1035118"/>
              <a:gd name="connsiteX37" fmla="*/ 2305050 w 5805714"/>
              <a:gd name="connsiteY37" fmla="*/ 1023257 h 1035118"/>
              <a:gd name="connsiteX38" fmla="*/ 2169886 w 5805714"/>
              <a:gd name="connsiteY38" fmla="*/ 982435 h 1035118"/>
              <a:gd name="connsiteX39" fmla="*/ 2012043 w 5805714"/>
              <a:gd name="connsiteY39" fmla="*/ 997857 h 1035118"/>
              <a:gd name="connsiteX40" fmla="*/ 1894114 w 5805714"/>
              <a:gd name="connsiteY40" fmla="*/ 941614 h 1035118"/>
              <a:gd name="connsiteX41" fmla="*/ 1785257 w 5805714"/>
              <a:gd name="connsiteY41" fmla="*/ 992414 h 1035118"/>
              <a:gd name="connsiteX42" fmla="*/ 1654628 w 5805714"/>
              <a:gd name="connsiteY42" fmla="*/ 986971 h 1035118"/>
              <a:gd name="connsiteX43" fmla="*/ 1520371 w 5805714"/>
              <a:gd name="connsiteY43" fmla="*/ 1034143 h 1035118"/>
              <a:gd name="connsiteX44" fmla="*/ 1348921 w 5805714"/>
              <a:gd name="connsiteY44" fmla="*/ 960664 h 1035118"/>
              <a:gd name="connsiteX45" fmla="*/ 1230086 w 5805714"/>
              <a:gd name="connsiteY45" fmla="*/ 986971 h 1035118"/>
              <a:gd name="connsiteX46" fmla="*/ 1127578 w 5805714"/>
              <a:gd name="connsiteY46" fmla="*/ 954314 h 1035118"/>
              <a:gd name="connsiteX47" fmla="*/ 1030514 w 5805714"/>
              <a:gd name="connsiteY47" fmla="*/ 1016000 h 1035118"/>
              <a:gd name="connsiteX48" fmla="*/ 903514 w 5805714"/>
              <a:gd name="connsiteY48" fmla="*/ 971550 h 1035118"/>
              <a:gd name="connsiteX49" fmla="*/ 760186 w 5805714"/>
              <a:gd name="connsiteY49" fmla="*/ 981528 h 1035118"/>
              <a:gd name="connsiteX50" fmla="*/ 678543 w 5805714"/>
              <a:gd name="connsiteY50" fmla="*/ 947964 h 1035118"/>
              <a:gd name="connsiteX51" fmla="*/ 594178 w 5805714"/>
              <a:gd name="connsiteY51" fmla="*/ 996043 h 1035118"/>
              <a:gd name="connsiteX52" fmla="*/ 493486 w 5805714"/>
              <a:gd name="connsiteY52" fmla="*/ 1001485 h 1035118"/>
              <a:gd name="connsiteX53" fmla="*/ 390071 w 5805714"/>
              <a:gd name="connsiteY53" fmla="*/ 930728 h 1035118"/>
              <a:gd name="connsiteX54" fmla="*/ 262164 w 5805714"/>
              <a:gd name="connsiteY54" fmla="*/ 979714 h 1035118"/>
              <a:gd name="connsiteX55" fmla="*/ 103414 w 5805714"/>
              <a:gd name="connsiteY55" fmla="*/ 967014 h 1035118"/>
              <a:gd name="connsiteX56" fmla="*/ 0 w 5805714"/>
              <a:gd name="connsiteY56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25107 w 5805714"/>
              <a:gd name="connsiteY26" fmla="*/ 960664 h 1035118"/>
              <a:gd name="connsiteX27" fmla="*/ 3070678 w 5805714"/>
              <a:gd name="connsiteY27" fmla="*/ 953407 h 1035118"/>
              <a:gd name="connsiteX28" fmla="*/ 2982686 w 5805714"/>
              <a:gd name="connsiteY28" fmla="*/ 1035050 h 1035118"/>
              <a:gd name="connsiteX29" fmla="*/ 2877457 w 5805714"/>
              <a:gd name="connsiteY29" fmla="*/ 967014 h 1035118"/>
              <a:gd name="connsiteX30" fmla="*/ 2830286 w 5805714"/>
              <a:gd name="connsiteY30" fmla="*/ 943428 h 1035118"/>
              <a:gd name="connsiteX31" fmla="*/ 2801257 w 5805714"/>
              <a:gd name="connsiteY31" fmla="*/ 1001485 h 1035118"/>
              <a:gd name="connsiteX32" fmla="*/ 2699657 w 5805714"/>
              <a:gd name="connsiteY32" fmla="*/ 1001485 h 1035118"/>
              <a:gd name="connsiteX33" fmla="*/ 2625271 w 5805714"/>
              <a:gd name="connsiteY33" fmla="*/ 975178 h 1035118"/>
              <a:gd name="connsiteX34" fmla="*/ 2554514 w 5805714"/>
              <a:gd name="connsiteY34" fmla="*/ 943428 h 1035118"/>
              <a:gd name="connsiteX35" fmla="*/ 2509157 w 5805714"/>
              <a:gd name="connsiteY35" fmla="*/ 986064 h 1035118"/>
              <a:gd name="connsiteX36" fmla="*/ 2393043 w 5805714"/>
              <a:gd name="connsiteY36" fmla="*/ 983343 h 1035118"/>
              <a:gd name="connsiteX37" fmla="*/ 2305050 w 5805714"/>
              <a:gd name="connsiteY37" fmla="*/ 1023257 h 1035118"/>
              <a:gd name="connsiteX38" fmla="*/ 2169886 w 5805714"/>
              <a:gd name="connsiteY38" fmla="*/ 982435 h 1035118"/>
              <a:gd name="connsiteX39" fmla="*/ 2012043 w 5805714"/>
              <a:gd name="connsiteY39" fmla="*/ 997857 h 1035118"/>
              <a:gd name="connsiteX40" fmla="*/ 1894114 w 5805714"/>
              <a:gd name="connsiteY40" fmla="*/ 941614 h 1035118"/>
              <a:gd name="connsiteX41" fmla="*/ 1785257 w 5805714"/>
              <a:gd name="connsiteY41" fmla="*/ 992414 h 1035118"/>
              <a:gd name="connsiteX42" fmla="*/ 1654628 w 5805714"/>
              <a:gd name="connsiteY42" fmla="*/ 986971 h 1035118"/>
              <a:gd name="connsiteX43" fmla="*/ 1520371 w 5805714"/>
              <a:gd name="connsiteY43" fmla="*/ 1034143 h 1035118"/>
              <a:gd name="connsiteX44" fmla="*/ 1348921 w 5805714"/>
              <a:gd name="connsiteY44" fmla="*/ 960664 h 1035118"/>
              <a:gd name="connsiteX45" fmla="*/ 1230086 w 5805714"/>
              <a:gd name="connsiteY45" fmla="*/ 986971 h 1035118"/>
              <a:gd name="connsiteX46" fmla="*/ 1127578 w 5805714"/>
              <a:gd name="connsiteY46" fmla="*/ 954314 h 1035118"/>
              <a:gd name="connsiteX47" fmla="*/ 1030514 w 5805714"/>
              <a:gd name="connsiteY47" fmla="*/ 1016000 h 1035118"/>
              <a:gd name="connsiteX48" fmla="*/ 903514 w 5805714"/>
              <a:gd name="connsiteY48" fmla="*/ 971550 h 1035118"/>
              <a:gd name="connsiteX49" fmla="*/ 760186 w 5805714"/>
              <a:gd name="connsiteY49" fmla="*/ 981528 h 1035118"/>
              <a:gd name="connsiteX50" fmla="*/ 678543 w 5805714"/>
              <a:gd name="connsiteY50" fmla="*/ 947964 h 1035118"/>
              <a:gd name="connsiteX51" fmla="*/ 594178 w 5805714"/>
              <a:gd name="connsiteY51" fmla="*/ 996043 h 1035118"/>
              <a:gd name="connsiteX52" fmla="*/ 493486 w 5805714"/>
              <a:gd name="connsiteY52" fmla="*/ 1001485 h 1035118"/>
              <a:gd name="connsiteX53" fmla="*/ 390071 w 5805714"/>
              <a:gd name="connsiteY53" fmla="*/ 930728 h 1035118"/>
              <a:gd name="connsiteX54" fmla="*/ 262164 w 5805714"/>
              <a:gd name="connsiteY54" fmla="*/ 979714 h 1035118"/>
              <a:gd name="connsiteX55" fmla="*/ 103414 w 5805714"/>
              <a:gd name="connsiteY55" fmla="*/ 967014 h 1035118"/>
              <a:gd name="connsiteX56" fmla="*/ 0 w 5805714"/>
              <a:gd name="connsiteY56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93621 w 5805714"/>
              <a:gd name="connsiteY23" fmla="*/ 9180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93621 w 5805714"/>
              <a:gd name="connsiteY23" fmla="*/ 91802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52008 w 5805714"/>
              <a:gd name="connsiteY22" fmla="*/ 999671 h 1035118"/>
              <a:gd name="connsiteX23" fmla="*/ 3393621 w 5805714"/>
              <a:gd name="connsiteY23" fmla="*/ 91802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44108 w 5805714"/>
              <a:gd name="connsiteY19" fmla="*/ 92964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054021 w 5805714"/>
              <a:gd name="connsiteY18" fmla="*/ 993321 h 1035118"/>
              <a:gd name="connsiteX19" fmla="*/ 3844108 w 5805714"/>
              <a:gd name="connsiteY19" fmla="*/ 92964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106999 w 5805714"/>
              <a:gd name="connsiteY18" fmla="*/ 9695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3790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3790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4862648 w 5805714"/>
              <a:gd name="connsiteY10" fmla="*/ 102652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99067 w 5805714"/>
              <a:gd name="connsiteY5" fmla="*/ 989874 h 1035118"/>
              <a:gd name="connsiteX6" fmla="*/ 5493657 w 5805714"/>
              <a:gd name="connsiteY6" fmla="*/ 92982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99067 w 5805714"/>
              <a:gd name="connsiteY5" fmla="*/ 989874 h 1035118"/>
              <a:gd name="connsiteX6" fmla="*/ 5463177 w 5805714"/>
              <a:gd name="connsiteY6" fmla="*/ 95268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390071 w 5813334"/>
              <a:gd name="connsiteY55" fmla="*/ 930728 h 1035118"/>
              <a:gd name="connsiteX56" fmla="*/ 262164 w 5813334"/>
              <a:gd name="connsiteY56" fmla="*/ 979714 h 1035118"/>
              <a:gd name="connsiteX57" fmla="*/ 103414 w 5813334"/>
              <a:gd name="connsiteY57" fmla="*/ 967014 h 1035118"/>
              <a:gd name="connsiteX58" fmla="*/ 0 w 581333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390071 w 5813334"/>
              <a:gd name="connsiteY55" fmla="*/ 930728 h 1035118"/>
              <a:gd name="connsiteX56" fmla="*/ 307884 w 5813334"/>
              <a:gd name="connsiteY56" fmla="*/ 1010194 h 1035118"/>
              <a:gd name="connsiteX57" fmla="*/ 103414 w 5813334"/>
              <a:gd name="connsiteY57" fmla="*/ 967014 h 1035118"/>
              <a:gd name="connsiteX58" fmla="*/ 0 w 581333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90071 w 5813334"/>
              <a:gd name="connsiteY56" fmla="*/ 93072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45326 w 5813334"/>
              <a:gd name="connsiteY47" fmla="*/ 100983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55308 w 5813334"/>
              <a:gd name="connsiteY14" fmla="*/ 98207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45326 w 5813334"/>
              <a:gd name="connsiteY47" fmla="*/ 100983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43214"/>
              <a:gd name="connsiteX1" fmla="*/ 0 w 5813334"/>
              <a:gd name="connsiteY1" fmla="*/ 0 h 1043214"/>
              <a:gd name="connsiteX2" fmla="*/ 5805714 w 5813334"/>
              <a:gd name="connsiteY2" fmla="*/ 0 h 1043214"/>
              <a:gd name="connsiteX3" fmla="*/ 5813334 w 5813334"/>
              <a:gd name="connsiteY3" fmla="*/ 1011283 h 1043214"/>
              <a:gd name="connsiteX4" fmla="*/ 5684157 w 5813334"/>
              <a:gd name="connsiteY4" fmla="*/ 935264 h 1043214"/>
              <a:gd name="connsiteX5" fmla="*/ 5606687 w 5813334"/>
              <a:gd name="connsiteY5" fmla="*/ 1043214 h 1043214"/>
              <a:gd name="connsiteX6" fmla="*/ 5463177 w 5813334"/>
              <a:gd name="connsiteY6" fmla="*/ 952681 h 1043214"/>
              <a:gd name="connsiteX7" fmla="*/ 5316401 w 5813334"/>
              <a:gd name="connsiteY7" fmla="*/ 1003300 h 1043214"/>
              <a:gd name="connsiteX8" fmla="*/ 5154748 w 5813334"/>
              <a:gd name="connsiteY8" fmla="*/ 944335 h 1043214"/>
              <a:gd name="connsiteX9" fmla="*/ 5030107 w 5813334"/>
              <a:gd name="connsiteY9" fmla="*/ 977174 h 1043214"/>
              <a:gd name="connsiteX10" fmla="*/ 4915988 w 5813334"/>
              <a:gd name="connsiteY10" fmla="*/ 1011283 h 1043214"/>
              <a:gd name="connsiteX11" fmla="*/ 4841421 w 5813334"/>
              <a:gd name="connsiteY11" fmla="*/ 921657 h 1043214"/>
              <a:gd name="connsiteX12" fmla="*/ 4779736 w 5813334"/>
              <a:gd name="connsiteY12" fmla="*/ 994228 h 1043214"/>
              <a:gd name="connsiteX13" fmla="*/ 4644571 w 5813334"/>
              <a:gd name="connsiteY13" fmla="*/ 943428 h 1043214"/>
              <a:gd name="connsiteX14" fmla="*/ 4555308 w 5813334"/>
              <a:gd name="connsiteY14" fmla="*/ 982073 h 1043214"/>
              <a:gd name="connsiteX15" fmla="*/ 4405993 w 5813334"/>
              <a:gd name="connsiteY15" fmla="*/ 946150 h 1043214"/>
              <a:gd name="connsiteX16" fmla="*/ 4316186 w 5813334"/>
              <a:gd name="connsiteY16" fmla="*/ 998764 h 1043214"/>
              <a:gd name="connsiteX17" fmla="*/ 4209506 w 5813334"/>
              <a:gd name="connsiteY17" fmla="*/ 951593 h 1043214"/>
              <a:gd name="connsiteX18" fmla="*/ 4099379 w 5813334"/>
              <a:gd name="connsiteY18" fmla="*/ 931453 h 1043214"/>
              <a:gd name="connsiteX19" fmla="*/ 4054021 w 5813334"/>
              <a:gd name="connsiteY19" fmla="*/ 993321 h 1043214"/>
              <a:gd name="connsiteX20" fmla="*/ 3844108 w 5813334"/>
              <a:gd name="connsiteY20" fmla="*/ 929640 h 1043214"/>
              <a:gd name="connsiteX21" fmla="*/ 3780608 w 5813334"/>
              <a:gd name="connsiteY21" fmla="*/ 988423 h 1043214"/>
              <a:gd name="connsiteX22" fmla="*/ 3651613 w 5813334"/>
              <a:gd name="connsiteY22" fmla="*/ 948871 h 1043214"/>
              <a:gd name="connsiteX23" fmla="*/ 3552008 w 5813334"/>
              <a:gd name="connsiteY23" fmla="*/ 999671 h 1043214"/>
              <a:gd name="connsiteX24" fmla="*/ 3401241 w 5813334"/>
              <a:gd name="connsiteY24" fmla="*/ 963748 h 1043214"/>
              <a:gd name="connsiteX25" fmla="*/ 3315607 w 5813334"/>
              <a:gd name="connsiteY25" fmla="*/ 986064 h 1043214"/>
              <a:gd name="connsiteX26" fmla="*/ 3164114 w 5813334"/>
              <a:gd name="connsiteY26" fmla="*/ 914400 h 1043214"/>
              <a:gd name="connsiteX27" fmla="*/ 3163207 w 5813334"/>
              <a:gd name="connsiteY27" fmla="*/ 992413 h 1043214"/>
              <a:gd name="connsiteX28" fmla="*/ 3125107 w 5813334"/>
              <a:gd name="connsiteY28" fmla="*/ 960664 h 1043214"/>
              <a:gd name="connsiteX29" fmla="*/ 3070678 w 5813334"/>
              <a:gd name="connsiteY29" fmla="*/ 953407 h 1043214"/>
              <a:gd name="connsiteX30" fmla="*/ 2982686 w 5813334"/>
              <a:gd name="connsiteY30" fmla="*/ 1035050 h 1043214"/>
              <a:gd name="connsiteX31" fmla="*/ 2877457 w 5813334"/>
              <a:gd name="connsiteY31" fmla="*/ 967014 h 1043214"/>
              <a:gd name="connsiteX32" fmla="*/ 2830286 w 5813334"/>
              <a:gd name="connsiteY32" fmla="*/ 943428 h 1043214"/>
              <a:gd name="connsiteX33" fmla="*/ 2801257 w 5813334"/>
              <a:gd name="connsiteY33" fmla="*/ 1001485 h 1043214"/>
              <a:gd name="connsiteX34" fmla="*/ 2699657 w 5813334"/>
              <a:gd name="connsiteY34" fmla="*/ 1001485 h 1043214"/>
              <a:gd name="connsiteX35" fmla="*/ 2625271 w 5813334"/>
              <a:gd name="connsiteY35" fmla="*/ 975178 h 1043214"/>
              <a:gd name="connsiteX36" fmla="*/ 2554514 w 5813334"/>
              <a:gd name="connsiteY36" fmla="*/ 943428 h 1043214"/>
              <a:gd name="connsiteX37" fmla="*/ 2509157 w 5813334"/>
              <a:gd name="connsiteY37" fmla="*/ 986064 h 1043214"/>
              <a:gd name="connsiteX38" fmla="*/ 2393043 w 5813334"/>
              <a:gd name="connsiteY38" fmla="*/ 983343 h 1043214"/>
              <a:gd name="connsiteX39" fmla="*/ 2305050 w 5813334"/>
              <a:gd name="connsiteY39" fmla="*/ 1023257 h 1043214"/>
              <a:gd name="connsiteX40" fmla="*/ 2169886 w 5813334"/>
              <a:gd name="connsiteY40" fmla="*/ 982435 h 1043214"/>
              <a:gd name="connsiteX41" fmla="*/ 2012043 w 5813334"/>
              <a:gd name="connsiteY41" fmla="*/ 997857 h 1043214"/>
              <a:gd name="connsiteX42" fmla="*/ 1894114 w 5813334"/>
              <a:gd name="connsiteY42" fmla="*/ 941614 h 1043214"/>
              <a:gd name="connsiteX43" fmla="*/ 1785257 w 5813334"/>
              <a:gd name="connsiteY43" fmla="*/ 992414 h 1043214"/>
              <a:gd name="connsiteX44" fmla="*/ 1654628 w 5813334"/>
              <a:gd name="connsiteY44" fmla="*/ 986971 h 1043214"/>
              <a:gd name="connsiteX45" fmla="*/ 1520371 w 5813334"/>
              <a:gd name="connsiteY45" fmla="*/ 1034143 h 1043214"/>
              <a:gd name="connsiteX46" fmla="*/ 1348921 w 5813334"/>
              <a:gd name="connsiteY46" fmla="*/ 960664 h 1043214"/>
              <a:gd name="connsiteX47" fmla="*/ 1245326 w 5813334"/>
              <a:gd name="connsiteY47" fmla="*/ 1009831 h 1043214"/>
              <a:gd name="connsiteX48" fmla="*/ 1127578 w 5813334"/>
              <a:gd name="connsiteY48" fmla="*/ 954314 h 1043214"/>
              <a:gd name="connsiteX49" fmla="*/ 1030514 w 5813334"/>
              <a:gd name="connsiteY49" fmla="*/ 1016000 h 1043214"/>
              <a:gd name="connsiteX50" fmla="*/ 903514 w 5813334"/>
              <a:gd name="connsiteY50" fmla="*/ 971550 h 1043214"/>
              <a:gd name="connsiteX51" fmla="*/ 760186 w 5813334"/>
              <a:gd name="connsiteY51" fmla="*/ 981528 h 1043214"/>
              <a:gd name="connsiteX52" fmla="*/ 678543 w 5813334"/>
              <a:gd name="connsiteY52" fmla="*/ 947964 h 1043214"/>
              <a:gd name="connsiteX53" fmla="*/ 594178 w 5813334"/>
              <a:gd name="connsiteY53" fmla="*/ 996043 h 1043214"/>
              <a:gd name="connsiteX54" fmla="*/ 493486 w 5813334"/>
              <a:gd name="connsiteY54" fmla="*/ 1001485 h 1043214"/>
              <a:gd name="connsiteX55" fmla="*/ 434159 w 5813334"/>
              <a:gd name="connsiteY55" fmla="*/ 969553 h 1043214"/>
              <a:gd name="connsiteX56" fmla="*/ 374831 w 5813334"/>
              <a:gd name="connsiteY56" fmla="*/ 976448 h 1043214"/>
              <a:gd name="connsiteX57" fmla="*/ 307884 w 5813334"/>
              <a:gd name="connsiteY57" fmla="*/ 1010194 h 1043214"/>
              <a:gd name="connsiteX58" fmla="*/ 103414 w 5813334"/>
              <a:gd name="connsiteY58" fmla="*/ 967014 h 1043214"/>
              <a:gd name="connsiteX59" fmla="*/ 0 w 5813334"/>
              <a:gd name="connsiteY59" fmla="*/ 1001485 h 1043214"/>
              <a:gd name="connsiteX0" fmla="*/ 0 w 5820954"/>
              <a:gd name="connsiteY0" fmla="*/ 2121625 h 2163354"/>
              <a:gd name="connsiteX1" fmla="*/ 0 w 5820954"/>
              <a:gd name="connsiteY1" fmla="*/ 1120140 h 2163354"/>
              <a:gd name="connsiteX2" fmla="*/ 5820954 w 5820954"/>
              <a:gd name="connsiteY2" fmla="*/ 0 h 2163354"/>
              <a:gd name="connsiteX3" fmla="*/ 5813334 w 5820954"/>
              <a:gd name="connsiteY3" fmla="*/ 2131423 h 2163354"/>
              <a:gd name="connsiteX4" fmla="*/ 5684157 w 5820954"/>
              <a:gd name="connsiteY4" fmla="*/ 2055404 h 2163354"/>
              <a:gd name="connsiteX5" fmla="*/ 5606687 w 5820954"/>
              <a:gd name="connsiteY5" fmla="*/ 2163354 h 2163354"/>
              <a:gd name="connsiteX6" fmla="*/ 5463177 w 5820954"/>
              <a:gd name="connsiteY6" fmla="*/ 2072821 h 2163354"/>
              <a:gd name="connsiteX7" fmla="*/ 5316401 w 5820954"/>
              <a:gd name="connsiteY7" fmla="*/ 2123440 h 2163354"/>
              <a:gd name="connsiteX8" fmla="*/ 5154748 w 5820954"/>
              <a:gd name="connsiteY8" fmla="*/ 2064475 h 2163354"/>
              <a:gd name="connsiteX9" fmla="*/ 5030107 w 5820954"/>
              <a:gd name="connsiteY9" fmla="*/ 2097314 h 2163354"/>
              <a:gd name="connsiteX10" fmla="*/ 4915988 w 5820954"/>
              <a:gd name="connsiteY10" fmla="*/ 2131423 h 2163354"/>
              <a:gd name="connsiteX11" fmla="*/ 4841421 w 5820954"/>
              <a:gd name="connsiteY11" fmla="*/ 2041797 h 2163354"/>
              <a:gd name="connsiteX12" fmla="*/ 4779736 w 5820954"/>
              <a:gd name="connsiteY12" fmla="*/ 2114368 h 2163354"/>
              <a:gd name="connsiteX13" fmla="*/ 4644571 w 5820954"/>
              <a:gd name="connsiteY13" fmla="*/ 2063568 h 2163354"/>
              <a:gd name="connsiteX14" fmla="*/ 4555308 w 5820954"/>
              <a:gd name="connsiteY14" fmla="*/ 2102213 h 2163354"/>
              <a:gd name="connsiteX15" fmla="*/ 4405993 w 5820954"/>
              <a:gd name="connsiteY15" fmla="*/ 2066290 h 2163354"/>
              <a:gd name="connsiteX16" fmla="*/ 4316186 w 5820954"/>
              <a:gd name="connsiteY16" fmla="*/ 2118904 h 2163354"/>
              <a:gd name="connsiteX17" fmla="*/ 4209506 w 5820954"/>
              <a:gd name="connsiteY17" fmla="*/ 2071733 h 2163354"/>
              <a:gd name="connsiteX18" fmla="*/ 4099379 w 5820954"/>
              <a:gd name="connsiteY18" fmla="*/ 2051593 h 2163354"/>
              <a:gd name="connsiteX19" fmla="*/ 4054021 w 5820954"/>
              <a:gd name="connsiteY19" fmla="*/ 2113461 h 2163354"/>
              <a:gd name="connsiteX20" fmla="*/ 3844108 w 5820954"/>
              <a:gd name="connsiteY20" fmla="*/ 2049780 h 2163354"/>
              <a:gd name="connsiteX21" fmla="*/ 3780608 w 5820954"/>
              <a:gd name="connsiteY21" fmla="*/ 2108563 h 2163354"/>
              <a:gd name="connsiteX22" fmla="*/ 3651613 w 5820954"/>
              <a:gd name="connsiteY22" fmla="*/ 2069011 h 2163354"/>
              <a:gd name="connsiteX23" fmla="*/ 3552008 w 5820954"/>
              <a:gd name="connsiteY23" fmla="*/ 2119811 h 2163354"/>
              <a:gd name="connsiteX24" fmla="*/ 3401241 w 5820954"/>
              <a:gd name="connsiteY24" fmla="*/ 2083888 h 2163354"/>
              <a:gd name="connsiteX25" fmla="*/ 3315607 w 5820954"/>
              <a:gd name="connsiteY25" fmla="*/ 2106204 h 2163354"/>
              <a:gd name="connsiteX26" fmla="*/ 3164114 w 5820954"/>
              <a:gd name="connsiteY26" fmla="*/ 2034540 h 2163354"/>
              <a:gd name="connsiteX27" fmla="*/ 3163207 w 5820954"/>
              <a:gd name="connsiteY27" fmla="*/ 2112553 h 2163354"/>
              <a:gd name="connsiteX28" fmla="*/ 3125107 w 5820954"/>
              <a:gd name="connsiteY28" fmla="*/ 2080804 h 2163354"/>
              <a:gd name="connsiteX29" fmla="*/ 3070678 w 5820954"/>
              <a:gd name="connsiteY29" fmla="*/ 2073547 h 2163354"/>
              <a:gd name="connsiteX30" fmla="*/ 2982686 w 5820954"/>
              <a:gd name="connsiteY30" fmla="*/ 2155190 h 2163354"/>
              <a:gd name="connsiteX31" fmla="*/ 2877457 w 5820954"/>
              <a:gd name="connsiteY31" fmla="*/ 2087154 h 2163354"/>
              <a:gd name="connsiteX32" fmla="*/ 2830286 w 5820954"/>
              <a:gd name="connsiteY32" fmla="*/ 2063568 h 2163354"/>
              <a:gd name="connsiteX33" fmla="*/ 2801257 w 5820954"/>
              <a:gd name="connsiteY33" fmla="*/ 2121625 h 2163354"/>
              <a:gd name="connsiteX34" fmla="*/ 2699657 w 5820954"/>
              <a:gd name="connsiteY34" fmla="*/ 2121625 h 2163354"/>
              <a:gd name="connsiteX35" fmla="*/ 2625271 w 5820954"/>
              <a:gd name="connsiteY35" fmla="*/ 2095318 h 2163354"/>
              <a:gd name="connsiteX36" fmla="*/ 2554514 w 5820954"/>
              <a:gd name="connsiteY36" fmla="*/ 2063568 h 2163354"/>
              <a:gd name="connsiteX37" fmla="*/ 2509157 w 5820954"/>
              <a:gd name="connsiteY37" fmla="*/ 2106204 h 2163354"/>
              <a:gd name="connsiteX38" fmla="*/ 2393043 w 5820954"/>
              <a:gd name="connsiteY38" fmla="*/ 2103483 h 2163354"/>
              <a:gd name="connsiteX39" fmla="*/ 2305050 w 5820954"/>
              <a:gd name="connsiteY39" fmla="*/ 2143397 h 2163354"/>
              <a:gd name="connsiteX40" fmla="*/ 2169886 w 5820954"/>
              <a:gd name="connsiteY40" fmla="*/ 2102575 h 2163354"/>
              <a:gd name="connsiteX41" fmla="*/ 2012043 w 5820954"/>
              <a:gd name="connsiteY41" fmla="*/ 2117997 h 2163354"/>
              <a:gd name="connsiteX42" fmla="*/ 1894114 w 5820954"/>
              <a:gd name="connsiteY42" fmla="*/ 2061754 h 2163354"/>
              <a:gd name="connsiteX43" fmla="*/ 1785257 w 5820954"/>
              <a:gd name="connsiteY43" fmla="*/ 2112554 h 2163354"/>
              <a:gd name="connsiteX44" fmla="*/ 1654628 w 5820954"/>
              <a:gd name="connsiteY44" fmla="*/ 2107111 h 2163354"/>
              <a:gd name="connsiteX45" fmla="*/ 1520371 w 5820954"/>
              <a:gd name="connsiteY45" fmla="*/ 2154283 h 2163354"/>
              <a:gd name="connsiteX46" fmla="*/ 1348921 w 5820954"/>
              <a:gd name="connsiteY46" fmla="*/ 2080804 h 2163354"/>
              <a:gd name="connsiteX47" fmla="*/ 1245326 w 5820954"/>
              <a:gd name="connsiteY47" fmla="*/ 2129971 h 2163354"/>
              <a:gd name="connsiteX48" fmla="*/ 1127578 w 5820954"/>
              <a:gd name="connsiteY48" fmla="*/ 2074454 h 2163354"/>
              <a:gd name="connsiteX49" fmla="*/ 1030514 w 5820954"/>
              <a:gd name="connsiteY49" fmla="*/ 2136140 h 2163354"/>
              <a:gd name="connsiteX50" fmla="*/ 903514 w 5820954"/>
              <a:gd name="connsiteY50" fmla="*/ 2091690 h 2163354"/>
              <a:gd name="connsiteX51" fmla="*/ 760186 w 5820954"/>
              <a:gd name="connsiteY51" fmla="*/ 2101668 h 2163354"/>
              <a:gd name="connsiteX52" fmla="*/ 678543 w 5820954"/>
              <a:gd name="connsiteY52" fmla="*/ 2068104 h 2163354"/>
              <a:gd name="connsiteX53" fmla="*/ 594178 w 5820954"/>
              <a:gd name="connsiteY53" fmla="*/ 2116183 h 2163354"/>
              <a:gd name="connsiteX54" fmla="*/ 493486 w 5820954"/>
              <a:gd name="connsiteY54" fmla="*/ 2121625 h 2163354"/>
              <a:gd name="connsiteX55" fmla="*/ 434159 w 5820954"/>
              <a:gd name="connsiteY55" fmla="*/ 2089693 h 2163354"/>
              <a:gd name="connsiteX56" fmla="*/ 374831 w 5820954"/>
              <a:gd name="connsiteY56" fmla="*/ 2096588 h 2163354"/>
              <a:gd name="connsiteX57" fmla="*/ 307884 w 5820954"/>
              <a:gd name="connsiteY57" fmla="*/ 2130334 h 2163354"/>
              <a:gd name="connsiteX58" fmla="*/ 103414 w 5820954"/>
              <a:gd name="connsiteY58" fmla="*/ 2087154 h 2163354"/>
              <a:gd name="connsiteX59" fmla="*/ 0 w 5820954"/>
              <a:gd name="connsiteY59" fmla="*/ 2121625 h 2163354"/>
              <a:gd name="connsiteX0" fmla="*/ 0 w 5820954"/>
              <a:gd name="connsiteY0" fmla="*/ 2121625 h 2163354"/>
              <a:gd name="connsiteX1" fmla="*/ 7620 w 5820954"/>
              <a:gd name="connsiteY1" fmla="*/ 22860 h 2163354"/>
              <a:gd name="connsiteX2" fmla="*/ 5820954 w 5820954"/>
              <a:gd name="connsiteY2" fmla="*/ 0 h 2163354"/>
              <a:gd name="connsiteX3" fmla="*/ 5813334 w 5820954"/>
              <a:gd name="connsiteY3" fmla="*/ 2131423 h 2163354"/>
              <a:gd name="connsiteX4" fmla="*/ 5684157 w 5820954"/>
              <a:gd name="connsiteY4" fmla="*/ 2055404 h 2163354"/>
              <a:gd name="connsiteX5" fmla="*/ 5606687 w 5820954"/>
              <a:gd name="connsiteY5" fmla="*/ 2163354 h 2163354"/>
              <a:gd name="connsiteX6" fmla="*/ 5463177 w 5820954"/>
              <a:gd name="connsiteY6" fmla="*/ 2072821 h 2163354"/>
              <a:gd name="connsiteX7" fmla="*/ 5316401 w 5820954"/>
              <a:gd name="connsiteY7" fmla="*/ 2123440 h 2163354"/>
              <a:gd name="connsiteX8" fmla="*/ 5154748 w 5820954"/>
              <a:gd name="connsiteY8" fmla="*/ 2064475 h 2163354"/>
              <a:gd name="connsiteX9" fmla="*/ 5030107 w 5820954"/>
              <a:gd name="connsiteY9" fmla="*/ 2097314 h 2163354"/>
              <a:gd name="connsiteX10" fmla="*/ 4915988 w 5820954"/>
              <a:gd name="connsiteY10" fmla="*/ 2131423 h 2163354"/>
              <a:gd name="connsiteX11" fmla="*/ 4841421 w 5820954"/>
              <a:gd name="connsiteY11" fmla="*/ 2041797 h 2163354"/>
              <a:gd name="connsiteX12" fmla="*/ 4779736 w 5820954"/>
              <a:gd name="connsiteY12" fmla="*/ 2114368 h 2163354"/>
              <a:gd name="connsiteX13" fmla="*/ 4644571 w 5820954"/>
              <a:gd name="connsiteY13" fmla="*/ 2063568 h 2163354"/>
              <a:gd name="connsiteX14" fmla="*/ 4555308 w 5820954"/>
              <a:gd name="connsiteY14" fmla="*/ 2102213 h 2163354"/>
              <a:gd name="connsiteX15" fmla="*/ 4405993 w 5820954"/>
              <a:gd name="connsiteY15" fmla="*/ 2066290 h 2163354"/>
              <a:gd name="connsiteX16" fmla="*/ 4316186 w 5820954"/>
              <a:gd name="connsiteY16" fmla="*/ 2118904 h 2163354"/>
              <a:gd name="connsiteX17" fmla="*/ 4209506 w 5820954"/>
              <a:gd name="connsiteY17" fmla="*/ 2071733 h 2163354"/>
              <a:gd name="connsiteX18" fmla="*/ 4099379 w 5820954"/>
              <a:gd name="connsiteY18" fmla="*/ 2051593 h 2163354"/>
              <a:gd name="connsiteX19" fmla="*/ 4054021 w 5820954"/>
              <a:gd name="connsiteY19" fmla="*/ 2113461 h 2163354"/>
              <a:gd name="connsiteX20" fmla="*/ 3844108 w 5820954"/>
              <a:gd name="connsiteY20" fmla="*/ 2049780 h 2163354"/>
              <a:gd name="connsiteX21" fmla="*/ 3780608 w 5820954"/>
              <a:gd name="connsiteY21" fmla="*/ 2108563 h 2163354"/>
              <a:gd name="connsiteX22" fmla="*/ 3651613 w 5820954"/>
              <a:gd name="connsiteY22" fmla="*/ 2069011 h 2163354"/>
              <a:gd name="connsiteX23" fmla="*/ 3552008 w 5820954"/>
              <a:gd name="connsiteY23" fmla="*/ 2119811 h 2163354"/>
              <a:gd name="connsiteX24" fmla="*/ 3401241 w 5820954"/>
              <a:gd name="connsiteY24" fmla="*/ 2083888 h 2163354"/>
              <a:gd name="connsiteX25" fmla="*/ 3315607 w 5820954"/>
              <a:gd name="connsiteY25" fmla="*/ 2106204 h 2163354"/>
              <a:gd name="connsiteX26" fmla="*/ 3164114 w 5820954"/>
              <a:gd name="connsiteY26" fmla="*/ 2034540 h 2163354"/>
              <a:gd name="connsiteX27" fmla="*/ 3163207 w 5820954"/>
              <a:gd name="connsiteY27" fmla="*/ 2112553 h 2163354"/>
              <a:gd name="connsiteX28" fmla="*/ 3125107 w 5820954"/>
              <a:gd name="connsiteY28" fmla="*/ 2080804 h 2163354"/>
              <a:gd name="connsiteX29" fmla="*/ 3070678 w 5820954"/>
              <a:gd name="connsiteY29" fmla="*/ 2073547 h 2163354"/>
              <a:gd name="connsiteX30" fmla="*/ 2982686 w 5820954"/>
              <a:gd name="connsiteY30" fmla="*/ 2155190 h 2163354"/>
              <a:gd name="connsiteX31" fmla="*/ 2877457 w 5820954"/>
              <a:gd name="connsiteY31" fmla="*/ 2087154 h 2163354"/>
              <a:gd name="connsiteX32" fmla="*/ 2830286 w 5820954"/>
              <a:gd name="connsiteY32" fmla="*/ 2063568 h 2163354"/>
              <a:gd name="connsiteX33" fmla="*/ 2801257 w 5820954"/>
              <a:gd name="connsiteY33" fmla="*/ 2121625 h 2163354"/>
              <a:gd name="connsiteX34" fmla="*/ 2699657 w 5820954"/>
              <a:gd name="connsiteY34" fmla="*/ 2121625 h 2163354"/>
              <a:gd name="connsiteX35" fmla="*/ 2625271 w 5820954"/>
              <a:gd name="connsiteY35" fmla="*/ 2095318 h 2163354"/>
              <a:gd name="connsiteX36" fmla="*/ 2554514 w 5820954"/>
              <a:gd name="connsiteY36" fmla="*/ 2063568 h 2163354"/>
              <a:gd name="connsiteX37" fmla="*/ 2509157 w 5820954"/>
              <a:gd name="connsiteY37" fmla="*/ 2106204 h 2163354"/>
              <a:gd name="connsiteX38" fmla="*/ 2393043 w 5820954"/>
              <a:gd name="connsiteY38" fmla="*/ 2103483 h 2163354"/>
              <a:gd name="connsiteX39" fmla="*/ 2305050 w 5820954"/>
              <a:gd name="connsiteY39" fmla="*/ 2143397 h 2163354"/>
              <a:gd name="connsiteX40" fmla="*/ 2169886 w 5820954"/>
              <a:gd name="connsiteY40" fmla="*/ 2102575 h 2163354"/>
              <a:gd name="connsiteX41" fmla="*/ 2012043 w 5820954"/>
              <a:gd name="connsiteY41" fmla="*/ 2117997 h 2163354"/>
              <a:gd name="connsiteX42" fmla="*/ 1894114 w 5820954"/>
              <a:gd name="connsiteY42" fmla="*/ 2061754 h 2163354"/>
              <a:gd name="connsiteX43" fmla="*/ 1785257 w 5820954"/>
              <a:gd name="connsiteY43" fmla="*/ 2112554 h 2163354"/>
              <a:gd name="connsiteX44" fmla="*/ 1654628 w 5820954"/>
              <a:gd name="connsiteY44" fmla="*/ 2107111 h 2163354"/>
              <a:gd name="connsiteX45" fmla="*/ 1520371 w 5820954"/>
              <a:gd name="connsiteY45" fmla="*/ 2154283 h 2163354"/>
              <a:gd name="connsiteX46" fmla="*/ 1348921 w 5820954"/>
              <a:gd name="connsiteY46" fmla="*/ 2080804 h 2163354"/>
              <a:gd name="connsiteX47" fmla="*/ 1245326 w 5820954"/>
              <a:gd name="connsiteY47" fmla="*/ 2129971 h 2163354"/>
              <a:gd name="connsiteX48" fmla="*/ 1127578 w 5820954"/>
              <a:gd name="connsiteY48" fmla="*/ 2074454 h 2163354"/>
              <a:gd name="connsiteX49" fmla="*/ 1030514 w 5820954"/>
              <a:gd name="connsiteY49" fmla="*/ 2136140 h 2163354"/>
              <a:gd name="connsiteX50" fmla="*/ 903514 w 5820954"/>
              <a:gd name="connsiteY50" fmla="*/ 2091690 h 2163354"/>
              <a:gd name="connsiteX51" fmla="*/ 760186 w 5820954"/>
              <a:gd name="connsiteY51" fmla="*/ 2101668 h 2163354"/>
              <a:gd name="connsiteX52" fmla="*/ 678543 w 5820954"/>
              <a:gd name="connsiteY52" fmla="*/ 2068104 h 2163354"/>
              <a:gd name="connsiteX53" fmla="*/ 594178 w 5820954"/>
              <a:gd name="connsiteY53" fmla="*/ 2116183 h 2163354"/>
              <a:gd name="connsiteX54" fmla="*/ 493486 w 5820954"/>
              <a:gd name="connsiteY54" fmla="*/ 2121625 h 2163354"/>
              <a:gd name="connsiteX55" fmla="*/ 434159 w 5820954"/>
              <a:gd name="connsiteY55" fmla="*/ 2089693 h 2163354"/>
              <a:gd name="connsiteX56" fmla="*/ 374831 w 5820954"/>
              <a:gd name="connsiteY56" fmla="*/ 2096588 h 2163354"/>
              <a:gd name="connsiteX57" fmla="*/ 307884 w 5820954"/>
              <a:gd name="connsiteY57" fmla="*/ 2130334 h 2163354"/>
              <a:gd name="connsiteX58" fmla="*/ 103414 w 5820954"/>
              <a:gd name="connsiteY58" fmla="*/ 2087154 h 2163354"/>
              <a:gd name="connsiteX59" fmla="*/ 0 w 5820954"/>
              <a:gd name="connsiteY59" fmla="*/ 2121625 h 2163354"/>
              <a:gd name="connsiteX0" fmla="*/ 0 w 5828574"/>
              <a:gd name="connsiteY0" fmla="*/ 2098765 h 2140494"/>
              <a:gd name="connsiteX1" fmla="*/ 7620 w 5828574"/>
              <a:gd name="connsiteY1" fmla="*/ 0 h 2140494"/>
              <a:gd name="connsiteX2" fmla="*/ 5828574 w 5828574"/>
              <a:gd name="connsiteY2" fmla="*/ 0 h 2140494"/>
              <a:gd name="connsiteX3" fmla="*/ 5813334 w 5828574"/>
              <a:gd name="connsiteY3" fmla="*/ 2108563 h 2140494"/>
              <a:gd name="connsiteX4" fmla="*/ 5684157 w 5828574"/>
              <a:gd name="connsiteY4" fmla="*/ 2032544 h 2140494"/>
              <a:gd name="connsiteX5" fmla="*/ 5606687 w 5828574"/>
              <a:gd name="connsiteY5" fmla="*/ 2140494 h 2140494"/>
              <a:gd name="connsiteX6" fmla="*/ 5463177 w 5828574"/>
              <a:gd name="connsiteY6" fmla="*/ 2049961 h 2140494"/>
              <a:gd name="connsiteX7" fmla="*/ 5316401 w 5828574"/>
              <a:gd name="connsiteY7" fmla="*/ 2100580 h 2140494"/>
              <a:gd name="connsiteX8" fmla="*/ 5154748 w 5828574"/>
              <a:gd name="connsiteY8" fmla="*/ 2041615 h 2140494"/>
              <a:gd name="connsiteX9" fmla="*/ 5030107 w 5828574"/>
              <a:gd name="connsiteY9" fmla="*/ 2074454 h 2140494"/>
              <a:gd name="connsiteX10" fmla="*/ 4915988 w 5828574"/>
              <a:gd name="connsiteY10" fmla="*/ 2108563 h 2140494"/>
              <a:gd name="connsiteX11" fmla="*/ 4841421 w 5828574"/>
              <a:gd name="connsiteY11" fmla="*/ 2018937 h 2140494"/>
              <a:gd name="connsiteX12" fmla="*/ 4779736 w 5828574"/>
              <a:gd name="connsiteY12" fmla="*/ 2091508 h 2140494"/>
              <a:gd name="connsiteX13" fmla="*/ 4644571 w 5828574"/>
              <a:gd name="connsiteY13" fmla="*/ 2040708 h 2140494"/>
              <a:gd name="connsiteX14" fmla="*/ 4555308 w 5828574"/>
              <a:gd name="connsiteY14" fmla="*/ 2079353 h 2140494"/>
              <a:gd name="connsiteX15" fmla="*/ 4405993 w 5828574"/>
              <a:gd name="connsiteY15" fmla="*/ 2043430 h 2140494"/>
              <a:gd name="connsiteX16" fmla="*/ 4316186 w 5828574"/>
              <a:gd name="connsiteY16" fmla="*/ 2096044 h 2140494"/>
              <a:gd name="connsiteX17" fmla="*/ 4209506 w 5828574"/>
              <a:gd name="connsiteY17" fmla="*/ 2048873 h 2140494"/>
              <a:gd name="connsiteX18" fmla="*/ 4099379 w 5828574"/>
              <a:gd name="connsiteY18" fmla="*/ 2028733 h 2140494"/>
              <a:gd name="connsiteX19" fmla="*/ 4054021 w 5828574"/>
              <a:gd name="connsiteY19" fmla="*/ 2090601 h 2140494"/>
              <a:gd name="connsiteX20" fmla="*/ 3844108 w 5828574"/>
              <a:gd name="connsiteY20" fmla="*/ 2026920 h 2140494"/>
              <a:gd name="connsiteX21" fmla="*/ 3780608 w 5828574"/>
              <a:gd name="connsiteY21" fmla="*/ 2085703 h 2140494"/>
              <a:gd name="connsiteX22" fmla="*/ 3651613 w 5828574"/>
              <a:gd name="connsiteY22" fmla="*/ 2046151 h 2140494"/>
              <a:gd name="connsiteX23" fmla="*/ 3552008 w 5828574"/>
              <a:gd name="connsiteY23" fmla="*/ 2096951 h 2140494"/>
              <a:gd name="connsiteX24" fmla="*/ 3401241 w 5828574"/>
              <a:gd name="connsiteY24" fmla="*/ 2061028 h 2140494"/>
              <a:gd name="connsiteX25" fmla="*/ 3315607 w 5828574"/>
              <a:gd name="connsiteY25" fmla="*/ 2083344 h 2140494"/>
              <a:gd name="connsiteX26" fmla="*/ 3164114 w 5828574"/>
              <a:gd name="connsiteY26" fmla="*/ 2011680 h 2140494"/>
              <a:gd name="connsiteX27" fmla="*/ 3163207 w 5828574"/>
              <a:gd name="connsiteY27" fmla="*/ 2089693 h 2140494"/>
              <a:gd name="connsiteX28" fmla="*/ 3125107 w 5828574"/>
              <a:gd name="connsiteY28" fmla="*/ 2057944 h 2140494"/>
              <a:gd name="connsiteX29" fmla="*/ 3070678 w 5828574"/>
              <a:gd name="connsiteY29" fmla="*/ 2050687 h 2140494"/>
              <a:gd name="connsiteX30" fmla="*/ 2982686 w 5828574"/>
              <a:gd name="connsiteY30" fmla="*/ 2132330 h 2140494"/>
              <a:gd name="connsiteX31" fmla="*/ 2877457 w 5828574"/>
              <a:gd name="connsiteY31" fmla="*/ 2064294 h 2140494"/>
              <a:gd name="connsiteX32" fmla="*/ 2830286 w 5828574"/>
              <a:gd name="connsiteY32" fmla="*/ 2040708 h 2140494"/>
              <a:gd name="connsiteX33" fmla="*/ 2801257 w 5828574"/>
              <a:gd name="connsiteY33" fmla="*/ 2098765 h 2140494"/>
              <a:gd name="connsiteX34" fmla="*/ 2699657 w 5828574"/>
              <a:gd name="connsiteY34" fmla="*/ 2098765 h 2140494"/>
              <a:gd name="connsiteX35" fmla="*/ 2625271 w 5828574"/>
              <a:gd name="connsiteY35" fmla="*/ 2072458 h 2140494"/>
              <a:gd name="connsiteX36" fmla="*/ 2554514 w 5828574"/>
              <a:gd name="connsiteY36" fmla="*/ 2040708 h 2140494"/>
              <a:gd name="connsiteX37" fmla="*/ 2509157 w 5828574"/>
              <a:gd name="connsiteY37" fmla="*/ 2083344 h 2140494"/>
              <a:gd name="connsiteX38" fmla="*/ 2393043 w 5828574"/>
              <a:gd name="connsiteY38" fmla="*/ 2080623 h 2140494"/>
              <a:gd name="connsiteX39" fmla="*/ 2305050 w 5828574"/>
              <a:gd name="connsiteY39" fmla="*/ 2120537 h 2140494"/>
              <a:gd name="connsiteX40" fmla="*/ 2169886 w 5828574"/>
              <a:gd name="connsiteY40" fmla="*/ 2079715 h 2140494"/>
              <a:gd name="connsiteX41" fmla="*/ 2012043 w 5828574"/>
              <a:gd name="connsiteY41" fmla="*/ 2095137 h 2140494"/>
              <a:gd name="connsiteX42" fmla="*/ 1894114 w 5828574"/>
              <a:gd name="connsiteY42" fmla="*/ 2038894 h 2140494"/>
              <a:gd name="connsiteX43" fmla="*/ 1785257 w 5828574"/>
              <a:gd name="connsiteY43" fmla="*/ 2089694 h 2140494"/>
              <a:gd name="connsiteX44" fmla="*/ 1654628 w 5828574"/>
              <a:gd name="connsiteY44" fmla="*/ 2084251 h 2140494"/>
              <a:gd name="connsiteX45" fmla="*/ 1520371 w 5828574"/>
              <a:gd name="connsiteY45" fmla="*/ 2131423 h 2140494"/>
              <a:gd name="connsiteX46" fmla="*/ 1348921 w 5828574"/>
              <a:gd name="connsiteY46" fmla="*/ 2057944 h 2140494"/>
              <a:gd name="connsiteX47" fmla="*/ 1245326 w 5828574"/>
              <a:gd name="connsiteY47" fmla="*/ 2107111 h 2140494"/>
              <a:gd name="connsiteX48" fmla="*/ 1127578 w 5828574"/>
              <a:gd name="connsiteY48" fmla="*/ 2051594 h 2140494"/>
              <a:gd name="connsiteX49" fmla="*/ 1030514 w 5828574"/>
              <a:gd name="connsiteY49" fmla="*/ 2113280 h 2140494"/>
              <a:gd name="connsiteX50" fmla="*/ 903514 w 5828574"/>
              <a:gd name="connsiteY50" fmla="*/ 2068830 h 2140494"/>
              <a:gd name="connsiteX51" fmla="*/ 760186 w 5828574"/>
              <a:gd name="connsiteY51" fmla="*/ 2078808 h 2140494"/>
              <a:gd name="connsiteX52" fmla="*/ 678543 w 5828574"/>
              <a:gd name="connsiteY52" fmla="*/ 2045244 h 2140494"/>
              <a:gd name="connsiteX53" fmla="*/ 594178 w 5828574"/>
              <a:gd name="connsiteY53" fmla="*/ 2093323 h 2140494"/>
              <a:gd name="connsiteX54" fmla="*/ 493486 w 5828574"/>
              <a:gd name="connsiteY54" fmla="*/ 2098765 h 2140494"/>
              <a:gd name="connsiteX55" fmla="*/ 434159 w 5828574"/>
              <a:gd name="connsiteY55" fmla="*/ 2066833 h 2140494"/>
              <a:gd name="connsiteX56" fmla="*/ 374831 w 5828574"/>
              <a:gd name="connsiteY56" fmla="*/ 2073728 h 2140494"/>
              <a:gd name="connsiteX57" fmla="*/ 307884 w 5828574"/>
              <a:gd name="connsiteY57" fmla="*/ 2107474 h 2140494"/>
              <a:gd name="connsiteX58" fmla="*/ 103414 w 5828574"/>
              <a:gd name="connsiteY58" fmla="*/ 2064294 h 2140494"/>
              <a:gd name="connsiteX59" fmla="*/ 0 w 5828574"/>
              <a:gd name="connsiteY59" fmla="*/ 2098765 h 2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28574" h="2140494">
                <a:moveTo>
                  <a:pt x="0" y="2098765"/>
                </a:moveTo>
                <a:lnTo>
                  <a:pt x="7620" y="0"/>
                </a:lnTo>
                <a:lnTo>
                  <a:pt x="5828574" y="0"/>
                </a:lnTo>
                <a:lnTo>
                  <a:pt x="5813334" y="2108563"/>
                </a:lnTo>
                <a:lnTo>
                  <a:pt x="5684157" y="2032544"/>
                </a:lnTo>
                <a:lnTo>
                  <a:pt x="5606687" y="2140494"/>
                </a:lnTo>
                <a:lnTo>
                  <a:pt x="5463177" y="2049961"/>
                </a:lnTo>
                <a:lnTo>
                  <a:pt x="5316401" y="2100580"/>
                </a:lnTo>
                <a:lnTo>
                  <a:pt x="5154748" y="2041615"/>
                </a:lnTo>
                <a:cubicBezTo>
                  <a:pt x="5128441" y="2059758"/>
                  <a:pt x="5056414" y="2056311"/>
                  <a:pt x="5030107" y="2074454"/>
                </a:cubicBezTo>
                <a:cubicBezTo>
                  <a:pt x="5045407" y="2093444"/>
                  <a:pt x="5007368" y="2104813"/>
                  <a:pt x="4915988" y="2108563"/>
                </a:cubicBezTo>
                <a:lnTo>
                  <a:pt x="4841421" y="2018937"/>
                </a:lnTo>
                <a:lnTo>
                  <a:pt x="4779736" y="2091508"/>
                </a:lnTo>
                <a:lnTo>
                  <a:pt x="4644571" y="2040708"/>
                </a:lnTo>
                <a:lnTo>
                  <a:pt x="4555308" y="2079353"/>
                </a:lnTo>
                <a:lnTo>
                  <a:pt x="4405993" y="2043430"/>
                </a:lnTo>
                <a:lnTo>
                  <a:pt x="4316186" y="2096044"/>
                </a:lnTo>
                <a:lnTo>
                  <a:pt x="4209506" y="2048873"/>
                </a:lnTo>
                <a:lnTo>
                  <a:pt x="4099379" y="2028733"/>
                </a:lnTo>
                <a:lnTo>
                  <a:pt x="4054021" y="2090601"/>
                </a:lnTo>
                <a:lnTo>
                  <a:pt x="3844108" y="2026920"/>
                </a:lnTo>
                <a:lnTo>
                  <a:pt x="3780608" y="2085703"/>
                </a:lnTo>
                <a:lnTo>
                  <a:pt x="3651613" y="2046151"/>
                </a:lnTo>
                <a:lnTo>
                  <a:pt x="3552008" y="2096951"/>
                </a:lnTo>
                <a:lnTo>
                  <a:pt x="3401241" y="2061028"/>
                </a:lnTo>
                <a:cubicBezTo>
                  <a:pt x="3356186" y="2051957"/>
                  <a:pt x="3360662" y="2092415"/>
                  <a:pt x="3315607" y="2083344"/>
                </a:cubicBezTo>
                <a:lnTo>
                  <a:pt x="3164114" y="2011680"/>
                </a:lnTo>
                <a:cubicBezTo>
                  <a:pt x="3141889" y="2009563"/>
                  <a:pt x="3169708" y="2081982"/>
                  <a:pt x="3163207" y="2089693"/>
                </a:cubicBezTo>
                <a:cubicBezTo>
                  <a:pt x="3156706" y="2097404"/>
                  <a:pt x="3137353" y="2058095"/>
                  <a:pt x="3125107" y="2057944"/>
                </a:cubicBezTo>
                <a:lnTo>
                  <a:pt x="3070678" y="2050687"/>
                </a:lnTo>
                <a:cubicBezTo>
                  <a:pt x="3049814" y="2060968"/>
                  <a:pt x="3014889" y="2130062"/>
                  <a:pt x="2982686" y="2132330"/>
                </a:cubicBezTo>
                <a:cubicBezTo>
                  <a:pt x="2950483" y="2134598"/>
                  <a:pt x="2902857" y="2079564"/>
                  <a:pt x="2877457" y="2064294"/>
                </a:cubicBezTo>
                <a:cubicBezTo>
                  <a:pt x="2852057" y="2049024"/>
                  <a:pt x="2839811" y="2030730"/>
                  <a:pt x="2830286" y="2040708"/>
                </a:cubicBezTo>
                <a:lnTo>
                  <a:pt x="2801257" y="2098765"/>
                </a:lnTo>
                <a:lnTo>
                  <a:pt x="2699657" y="2098765"/>
                </a:lnTo>
                <a:lnTo>
                  <a:pt x="2625271" y="2072458"/>
                </a:lnTo>
                <a:lnTo>
                  <a:pt x="2554514" y="2040708"/>
                </a:lnTo>
                <a:cubicBezTo>
                  <a:pt x="2543628" y="2035870"/>
                  <a:pt x="2520043" y="2088182"/>
                  <a:pt x="2509157" y="2083344"/>
                </a:cubicBezTo>
                <a:lnTo>
                  <a:pt x="2393043" y="2080623"/>
                </a:lnTo>
                <a:lnTo>
                  <a:pt x="2305050" y="2120537"/>
                </a:lnTo>
                <a:lnTo>
                  <a:pt x="2169886" y="2079715"/>
                </a:lnTo>
                <a:lnTo>
                  <a:pt x="2012043" y="2095137"/>
                </a:lnTo>
                <a:lnTo>
                  <a:pt x="1894114" y="2038894"/>
                </a:lnTo>
                <a:lnTo>
                  <a:pt x="1785257" y="2089694"/>
                </a:lnTo>
                <a:lnTo>
                  <a:pt x="1654628" y="2084251"/>
                </a:lnTo>
                <a:lnTo>
                  <a:pt x="1520371" y="2131423"/>
                </a:lnTo>
                <a:lnTo>
                  <a:pt x="1348921" y="2057944"/>
                </a:lnTo>
                <a:lnTo>
                  <a:pt x="1245326" y="2107111"/>
                </a:lnTo>
                <a:lnTo>
                  <a:pt x="1127578" y="2051594"/>
                </a:lnTo>
                <a:lnTo>
                  <a:pt x="1030514" y="2113280"/>
                </a:lnTo>
                <a:lnTo>
                  <a:pt x="903514" y="2068830"/>
                </a:lnTo>
                <a:lnTo>
                  <a:pt x="760186" y="2078808"/>
                </a:lnTo>
                <a:lnTo>
                  <a:pt x="678543" y="2045244"/>
                </a:lnTo>
                <a:lnTo>
                  <a:pt x="594178" y="2093323"/>
                </a:lnTo>
                <a:lnTo>
                  <a:pt x="493486" y="2098765"/>
                </a:lnTo>
                <a:cubicBezTo>
                  <a:pt x="471170" y="2077961"/>
                  <a:pt x="456475" y="2087637"/>
                  <a:pt x="434159" y="2066833"/>
                </a:cubicBezTo>
                <a:lnTo>
                  <a:pt x="374831" y="2073728"/>
                </a:lnTo>
                <a:cubicBezTo>
                  <a:pt x="355479" y="2068890"/>
                  <a:pt x="353120" y="2109046"/>
                  <a:pt x="307884" y="2107474"/>
                </a:cubicBezTo>
                <a:cubicBezTo>
                  <a:pt x="262648" y="2105902"/>
                  <a:pt x="135164" y="2057944"/>
                  <a:pt x="103414" y="2064294"/>
                </a:cubicBezTo>
                <a:lnTo>
                  <a:pt x="0" y="209876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246F91-413B-4AE8-84FE-4D25825678B1}"/>
              </a:ext>
            </a:extLst>
          </p:cNvPr>
          <p:cNvSpPr/>
          <p:nvPr/>
        </p:nvSpPr>
        <p:spPr>
          <a:xfrm>
            <a:off x="253520" y="1103839"/>
            <a:ext cx="5362897" cy="885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19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Today, I learned how to ________________________________________________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19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19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__________________________________________________________________. </a:t>
            </a:r>
            <a:endParaRPr lang="en-US" sz="1190" b="1" i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BA750-33BA-44C7-AE0D-D6147B1692DC}"/>
              </a:ext>
            </a:extLst>
          </p:cNvPr>
          <p:cNvSpPr/>
          <p:nvPr/>
        </p:nvSpPr>
        <p:spPr>
          <a:xfrm>
            <a:off x="139806" y="2554384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44">
            <a:extLst>
              <a:ext uri="{FF2B5EF4-FFF2-40B4-BE49-F238E27FC236}">
                <a16:creationId xmlns:a16="http://schemas.microsoft.com/office/drawing/2014/main" id="{179D9885-E51F-4ACF-BF0E-213C9526D76F}"/>
              </a:ext>
            </a:extLst>
          </p:cNvPr>
          <p:cNvSpPr/>
          <p:nvPr/>
        </p:nvSpPr>
        <p:spPr>
          <a:xfrm>
            <a:off x="60192" y="2447784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59760-5B50-4D47-8077-5842E8F30777}"/>
              </a:ext>
            </a:extLst>
          </p:cNvPr>
          <p:cNvGrpSpPr/>
          <p:nvPr/>
        </p:nvGrpSpPr>
        <p:grpSpPr>
          <a:xfrm>
            <a:off x="1139507" y="2711195"/>
            <a:ext cx="4818878" cy="1321039"/>
            <a:chOff x="0" y="268188"/>
            <a:chExt cx="5669268" cy="1554163"/>
          </a:xfrm>
        </p:grpSpPr>
        <p:pic>
          <p:nvPicPr>
            <p:cNvPr id="13" name="Picture 36">
              <a:extLst>
                <a:ext uri="{FF2B5EF4-FFF2-40B4-BE49-F238E27FC236}">
                  <a16:creationId xmlns:a16="http://schemas.microsoft.com/office/drawing/2014/main" id="{6AD975E0-0134-41A0-AB4E-99F994101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188"/>
              <a:ext cx="5669268" cy="155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A78B51-4A18-427A-A935-581EC06D5E11}"/>
                </a:ext>
              </a:extLst>
            </p:cNvPr>
            <p:cNvSpPr/>
            <p:nvPr/>
          </p:nvSpPr>
          <p:spPr bwMode="auto">
            <a:xfrm>
              <a:off x="382156" y="571706"/>
              <a:ext cx="2361043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48285">
                <a:defRPr/>
              </a:pP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Identify the main points: </a:t>
              </a:r>
            </a:p>
          </p:txBody>
        </p:sp>
        <p:sp>
          <p:nvSpPr>
            <p:cNvPr id="15" name="Rectangle 1112">
              <a:extLst>
                <a:ext uri="{FF2B5EF4-FFF2-40B4-BE49-F238E27FC236}">
                  <a16:creationId xmlns:a16="http://schemas.microsoft.com/office/drawing/2014/main" id="{BD7181F7-1116-4007-91E6-98675D075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64" y="324563"/>
              <a:ext cx="4232306" cy="32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Steps to write Quadratic Functions Given x-Intercepts.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077A98-016D-4828-85CF-9FB55E963E23}"/>
                </a:ext>
              </a:extLst>
            </p:cNvPr>
            <p:cNvSpPr/>
            <p:nvPr/>
          </p:nvSpPr>
          <p:spPr bwMode="auto">
            <a:xfrm>
              <a:off x="192768" y="626963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18A7B5-DE73-4945-9A06-3B7E0C68A6CB}"/>
                </a:ext>
              </a:extLst>
            </p:cNvPr>
            <p:cNvSpPr/>
            <p:nvPr/>
          </p:nvSpPr>
          <p:spPr bwMode="auto">
            <a:xfrm>
              <a:off x="192768" y="1156229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D3169F-05E7-49C3-98CB-B812D5D632E3}"/>
                </a:ext>
              </a:extLst>
            </p:cNvPr>
            <p:cNvSpPr/>
            <p:nvPr/>
          </p:nvSpPr>
          <p:spPr bwMode="auto">
            <a:xfrm>
              <a:off x="181374" y="1452276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CA4321-AF39-40F8-B30C-16547ED9D457}"/>
                </a:ext>
              </a:extLst>
            </p:cNvPr>
            <p:cNvSpPr/>
            <p:nvPr/>
          </p:nvSpPr>
          <p:spPr bwMode="auto">
            <a:xfrm>
              <a:off x="528333" y="895986"/>
              <a:ext cx="173038" cy="17462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Handlee" panose="02000000000000000000" pitchFamily="2" charset="0"/>
                </a:rPr>
                <a:t>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C1AC06-A297-489E-BB32-FF587B607E3B}"/>
                </a:ext>
              </a:extLst>
            </p:cNvPr>
            <p:cNvSpPr/>
            <p:nvPr/>
          </p:nvSpPr>
          <p:spPr bwMode="auto">
            <a:xfrm>
              <a:off x="677138" y="837000"/>
              <a:ext cx="2423175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48285">
                <a:defRPr/>
              </a:pP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x-intercept, k, vertex, etc..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D03DA4-94CE-4D15-AAF7-9251E69A821D}"/>
                </a:ext>
              </a:extLst>
            </p:cNvPr>
            <p:cNvSpPr/>
            <p:nvPr/>
          </p:nvSpPr>
          <p:spPr bwMode="auto">
            <a:xfrm>
              <a:off x="383516" y="1110858"/>
              <a:ext cx="4384675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Write the function form rule &amp; </a:t>
              </a:r>
              <a:r>
                <a:rPr lang="en-US" sz="119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substitute in the points</a:t>
              </a: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339F19-B8B9-4A15-B2CF-5F260E5A3D99}"/>
                </a:ext>
              </a:extLst>
            </p:cNvPr>
            <p:cNvSpPr/>
            <p:nvPr/>
          </p:nvSpPr>
          <p:spPr bwMode="auto">
            <a:xfrm>
              <a:off x="383516" y="1389682"/>
              <a:ext cx="4384675" cy="324070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Rewrite the function in </a:t>
              </a:r>
              <a:r>
                <a:rPr lang="en-US" sz="119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standard form</a:t>
              </a: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 (</a:t>
              </a:r>
              <a:r>
                <a:rPr lang="en-US" sz="119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box method</a:t>
              </a:r>
              <a:r>
                <a:rPr lang="en-US" sz="119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)</a:t>
              </a:r>
            </a:p>
          </p:txBody>
        </p:sp>
      </p:grpSp>
      <p:sp>
        <p:nvSpPr>
          <p:cNvPr id="23" name="Tape">
            <a:extLst>
              <a:ext uri="{FF2B5EF4-FFF2-40B4-BE49-F238E27FC236}">
                <a16:creationId xmlns:a16="http://schemas.microsoft.com/office/drawing/2014/main" id="{D1C89332-B008-441E-B931-09C8392F33DC}"/>
              </a:ext>
            </a:extLst>
          </p:cNvPr>
          <p:cNvSpPr/>
          <p:nvPr/>
        </p:nvSpPr>
        <p:spPr bwMode="auto">
          <a:xfrm rot="5400000">
            <a:off x="3433343" y="2191890"/>
            <a:ext cx="231080" cy="1070335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5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501FAC-99B8-4701-8088-9B208267F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28" y="4030634"/>
            <a:ext cx="7072849" cy="4384360"/>
          </a:xfrm>
          <a:prstGeom prst="rect">
            <a:avLst/>
          </a:prstGeom>
        </p:spPr>
      </p:pic>
      <p:pic>
        <p:nvPicPr>
          <p:cNvPr id="25" name="Picture 2" descr="Image result for quadratic function joke">
            <a:extLst>
              <a:ext uri="{FF2B5EF4-FFF2-40B4-BE49-F238E27FC236}">
                <a16:creationId xmlns:a16="http://schemas.microsoft.com/office/drawing/2014/main" id="{C44C4DA1-C0A5-4ADD-95FE-FE6811E0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25" y="8341736"/>
            <a:ext cx="2067653" cy="14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344A69-494C-4A99-9B5E-025E51375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965" y="4729957"/>
            <a:ext cx="1165860" cy="276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FE22DC-6F74-43A0-B5CF-A0DF2E9A0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965" y="5075272"/>
            <a:ext cx="1165860" cy="276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43C150-1CA7-45A6-8302-6D5E142BF7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358" y="5358254"/>
            <a:ext cx="1165860" cy="2762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8C724A-C22C-4B4E-8399-27F3DF2AA6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445" y="6022894"/>
            <a:ext cx="1295169" cy="2762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BD1335-623C-499B-BF89-4D3BD5BD2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321" y="6356968"/>
            <a:ext cx="1295169" cy="2897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278107-7612-4A1C-AA54-95FF73C632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320" y="6677517"/>
            <a:ext cx="1295169" cy="2762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8A61A1-A8DC-4667-8A46-90EA6D66FA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755" y="7315831"/>
            <a:ext cx="1295169" cy="276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1BAED75-A78B-4E22-88FB-F9ED61667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454" y="7610616"/>
            <a:ext cx="1295169" cy="2762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EBE999-BD5C-4986-93D2-D8042BEDA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965" y="7987907"/>
            <a:ext cx="1295169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4925D2-CCF3-4D9D-A075-F7C1D3B2D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467" y="7339563"/>
            <a:ext cx="530723" cy="228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FD27776-CFC3-44FF-A647-33318BFC7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706" y="4699990"/>
            <a:ext cx="1165860" cy="2762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DFD68FC-FBA5-4456-9176-374D2AFA0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200" y="5065605"/>
            <a:ext cx="1165860" cy="2762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CAC41A-176F-4759-849D-CF377A168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706" y="5369599"/>
            <a:ext cx="1165860" cy="2762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0B6AF3-D6CB-499A-8E81-95E3A5D2E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313" y="6022894"/>
            <a:ext cx="1295169" cy="2762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92D30FF-E730-40E4-864A-05397FEB5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1169" y="6348562"/>
            <a:ext cx="1295168" cy="2762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9EF6CAC-4801-437D-B4FE-2BA4C08416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706" y="6679886"/>
            <a:ext cx="1412908" cy="2762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63E67C2-8D05-4468-BE94-2A5E57717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706" y="7315830"/>
            <a:ext cx="1165860" cy="2762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9CA241B-3264-4797-B1B6-7AF715B68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706" y="7643417"/>
            <a:ext cx="1165860" cy="2762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BB07073-4198-44A8-8039-9F27561802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705" y="7998006"/>
            <a:ext cx="1230031" cy="27622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7DF4690-FA79-4AEF-BE45-9AEF8BB17ACA}"/>
              </a:ext>
            </a:extLst>
          </p:cNvPr>
          <p:cNvSpPr/>
          <p:nvPr/>
        </p:nvSpPr>
        <p:spPr>
          <a:xfrm>
            <a:off x="7178004" y="9631987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688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01087" y="274372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21473" y="167772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23AFD-DA72-4A68-BCCE-A06E230F0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62" y="462797"/>
            <a:ext cx="6618343" cy="5263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5F1B2-EAEB-40EC-BF09-558939BF3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7" y="4829512"/>
            <a:ext cx="7518273" cy="223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A0CA4-0C04-41E1-8519-773AF7BCB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86" y="6438172"/>
            <a:ext cx="7434872" cy="341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A2D08-EEAC-434D-B458-CE36C146E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30" y="1352166"/>
            <a:ext cx="914390" cy="276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C3B033-D9DD-4CF6-8427-D9029EA41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094" y="1735023"/>
            <a:ext cx="1263203" cy="27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A42A8-D0B1-47B2-A2E5-8C7C6B595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224" y="1352166"/>
            <a:ext cx="1097268" cy="27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27C5D8-BD95-4515-82B8-291D2FB91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346" y="1735023"/>
            <a:ext cx="1463024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F311C-2B4C-404D-9CF2-2736BD70C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908" y="2517760"/>
            <a:ext cx="1005829" cy="276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60E8AF-C63F-43F2-B646-FA5671AA1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094" y="2896238"/>
            <a:ext cx="1446082" cy="276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1AE8F3-DC0F-46C7-902D-AE2D9B94F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102" y="2543448"/>
            <a:ext cx="1005829" cy="276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16EA7A-7D77-4B77-80D6-DC4EE3454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346" y="2878055"/>
            <a:ext cx="1463024" cy="276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23A56-0CFA-4C52-8C6D-AE27A2008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883" y="3715671"/>
            <a:ext cx="1188707" cy="276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949F96-2E7F-41F1-8D57-10273933F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5" y="4076418"/>
            <a:ext cx="1463024" cy="276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B53BC9-1056-4970-9A55-DD257EA9B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57" y="4493127"/>
            <a:ext cx="389371" cy="371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76C98-E770-4B2B-A417-0F7FCA6DEC5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635" y="4632235"/>
            <a:ext cx="130014" cy="112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8BE8D3-F616-44E6-9748-0EF7278CF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246" y="5363125"/>
            <a:ext cx="831857" cy="2762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A7FFC6-22F1-4C2D-A01E-DC04BB41A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20" y="5723872"/>
            <a:ext cx="1188707" cy="276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325664-6689-4D3E-8D91-BA9654614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749" y="7332532"/>
            <a:ext cx="868671" cy="276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508525-0640-4D33-960B-77BE418F1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737" y="7355567"/>
            <a:ext cx="1371585" cy="276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90E2AA-5AFB-4756-A4BF-7EF90481F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8932" y="7690039"/>
            <a:ext cx="1005829" cy="276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9B91A1-9196-44A1-9978-28BDB4761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39" y="7977092"/>
            <a:ext cx="598808" cy="276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5A9F9E-BAB5-4FBC-B7AB-9A116BD82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15" y="8009968"/>
            <a:ext cx="620471" cy="276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1F7C70-1BFD-4251-8A43-AB9E2768A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51" y="7366924"/>
            <a:ext cx="894082" cy="276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97EA65-A851-43BB-AE7C-6508E0B71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3159" y="7332531"/>
            <a:ext cx="1156053" cy="2762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C12AD4-ACD2-4883-9164-84DBBA800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633" y="7999152"/>
            <a:ext cx="698152" cy="2762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B9CEC0-43AD-4B6F-B979-28E27A57B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601" y="7701210"/>
            <a:ext cx="966720" cy="276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F441813-D096-47F9-AFD6-FDFD015F5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264" y="7999151"/>
            <a:ext cx="894082" cy="2762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8BF81F-9666-47CD-9D98-F5E89E84A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30" y="8896967"/>
            <a:ext cx="894082" cy="2762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67E9A2-FAF2-45FF-9C58-AA661BD55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327" y="8896966"/>
            <a:ext cx="1104677" cy="276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77A74D-D828-4553-9502-8F4A53BAF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162" y="9239365"/>
            <a:ext cx="894082" cy="2762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10C8DB-6F4B-4E67-A2C2-652493360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10" y="9578609"/>
            <a:ext cx="702733" cy="244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B1C6FEA-44F0-4F9A-91B0-658339C30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493" y="9564655"/>
            <a:ext cx="702733" cy="2444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A8D07A4-7556-4179-A787-5562569D11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292" y="8913781"/>
            <a:ext cx="822950" cy="2603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14DAD6-7049-4FDD-9645-DCD596D9F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100" y="8936512"/>
            <a:ext cx="1062148" cy="26034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D45EF32-25D7-4EC0-BA0D-F454354EC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4835" y="9247306"/>
            <a:ext cx="966719" cy="2603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80C26ED-23F4-4398-8026-58B48B095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7234" y="9556694"/>
            <a:ext cx="760551" cy="2603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24FD106-ED29-476E-8679-E061CA2CC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530" y="9578609"/>
            <a:ext cx="822950" cy="26034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F4D0178-507F-4C27-938F-06EC9D4AFB0C}"/>
              </a:ext>
            </a:extLst>
          </p:cNvPr>
          <p:cNvSpPr/>
          <p:nvPr/>
        </p:nvSpPr>
        <p:spPr>
          <a:xfrm>
            <a:off x="7381794" y="9645528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5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52793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7559" y="312866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17945" y="206266"/>
            <a:ext cx="2331720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EE7B3-034C-43D3-9B10-27D56F27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4" y="457249"/>
            <a:ext cx="7383742" cy="2891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3E232-EC53-4CBC-91F7-78E6267C6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74" y="3566176"/>
            <a:ext cx="7595996" cy="5044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3139F-0C30-4C22-9576-FF798D4F3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614" y="1561868"/>
            <a:ext cx="429007" cy="260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F241D-7D6C-4D07-9811-9FE88023E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76" y="1554518"/>
            <a:ext cx="429007" cy="260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2BE14-899A-4050-AAE1-76E290107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30" y="1814860"/>
            <a:ext cx="1206635" cy="260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F5B71-2224-4102-8FDC-F5DFB3B23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672" y="2097264"/>
            <a:ext cx="429007" cy="260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2FAA3E-9B6C-41B8-BED4-731F3DE80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932" y="2092231"/>
            <a:ext cx="429007" cy="260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68B9F8-1DBA-40BC-8640-E8D469228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542" y="2112635"/>
            <a:ext cx="274317" cy="260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39D22-8290-4A78-A93A-A5A65C202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25" y="2354932"/>
            <a:ext cx="1313490" cy="260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C75F3B-4B3C-4484-AA08-E29525FCA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570" y="1539536"/>
            <a:ext cx="105533" cy="260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FB20F-9D45-4AA5-875D-BE9547EC4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570" y="2636123"/>
            <a:ext cx="105533" cy="260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00826D-577C-473F-B0A9-B0D78CFBA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542" y="2634662"/>
            <a:ext cx="411079" cy="260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F5DD5C-4CA0-470E-83E2-5CBBE12A5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419" y="2634662"/>
            <a:ext cx="429007" cy="260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FB97C2-9A87-41F0-A6E1-4B00F136C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226" y="2933415"/>
            <a:ext cx="1258950" cy="260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6887E8-0539-450E-BD65-63127F27D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102" y="1554518"/>
            <a:ext cx="172354" cy="245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B667AC-B1B1-44A5-9860-90DB0163E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039" y="1554518"/>
            <a:ext cx="446136" cy="245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009407-669C-4D79-8D24-9C28980E3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718" y="1539536"/>
            <a:ext cx="429007" cy="2603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245ED2-3B62-4EA6-8F41-7CFE2E12D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906" y="1829142"/>
            <a:ext cx="1188707" cy="2453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4E9E4-0FE2-4421-8B38-BEE05B5EB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662" y="2099722"/>
            <a:ext cx="289860" cy="2453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25EBFF-9023-4A51-ABD8-D769FB3BD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903" y="2092231"/>
            <a:ext cx="457195" cy="2453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5AA691-00A4-4D63-8C70-67CDCEB40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395" y="2075930"/>
            <a:ext cx="429006" cy="2453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0EEDE4-5D13-4ABF-93C4-C21B5A202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206" y="2389302"/>
            <a:ext cx="1380285" cy="2453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BDFE0A-8D32-48DF-8C39-343C9C36A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102" y="2669738"/>
            <a:ext cx="173135" cy="2453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1FCC08-29A0-40E3-A8D2-B23EE0526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57" y="2659882"/>
            <a:ext cx="434718" cy="2453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ADD522-E30F-4512-A26E-E5D242773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910" y="2658585"/>
            <a:ext cx="454815" cy="2453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7B24DF-CC8A-4FE8-8CE2-FBD8F6F9F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664" y="2903945"/>
            <a:ext cx="1371585" cy="245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A3CFFB-5E23-431C-A31E-CFFDB7980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364" y="4783840"/>
            <a:ext cx="173135" cy="2453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372C1FD-0BAC-4FD9-A105-51770F035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867" y="4778149"/>
            <a:ext cx="420699" cy="2453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95FF87C-200C-4FF8-AC8E-8D724EA02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362" y="4778149"/>
            <a:ext cx="420699" cy="2453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B9C119-2EB1-4FE9-A12E-376F08757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30" y="5120639"/>
            <a:ext cx="1463024" cy="2453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F12820-D5D0-4ED6-806C-7A79A2D28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249" y="5120639"/>
            <a:ext cx="1737341" cy="2453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2D649B1-1530-4AC9-965A-DB4A46E3B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486" y="6286604"/>
            <a:ext cx="173135" cy="2453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D8DC7D-8034-4D3B-B9AD-D319C73A3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480" y="6300981"/>
            <a:ext cx="447452" cy="2453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02D4DEB-3A05-4E47-ABEF-EEAD678B9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490" y="6294552"/>
            <a:ext cx="447452" cy="2453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30BF473-444E-4E25-BDD2-CD2F3B2FF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811" y="6286604"/>
            <a:ext cx="634753" cy="24536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2440E06-DD88-40CE-92B0-173B1C4EA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316" y="6286604"/>
            <a:ext cx="1238083" cy="2453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E5E8009-4116-4099-90DF-07715826E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29" y="6620426"/>
            <a:ext cx="822951" cy="24536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252A08F-3CC1-454E-B584-39F065818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649" y="6620426"/>
            <a:ext cx="965014" cy="2453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47B76D-BCDB-49B5-88EC-17577E8D6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419" y="6949419"/>
            <a:ext cx="473071" cy="2453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CF327EB-B1D0-423E-9188-C80EC1610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494" y="7838456"/>
            <a:ext cx="731513" cy="2453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640811D-6ED4-4703-A98D-6DFDBA1BB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490" y="7838456"/>
            <a:ext cx="420699" cy="24536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F910BBF-3C5D-4B3F-AD88-626D02ED0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461" y="7840288"/>
            <a:ext cx="420699" cy="2453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A116605-D474-4CDC-8D64-AD50F3B94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643" y="7838456"/>
            <a:ext cx="420699" cy="2453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912A1A0-529B-47F7-BE8B-8EB8325D7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346" y="8153237"/>
            <a:ext cx="950557" cy="24536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EE6226B-9959-485E-80C3-38F54EEBCDD0}"/>
              </a:ext>
            </a:extLst>
          </p:cNvPr>
          <p:cNvSpPr/>
          <p:nvPr/>
        </p:nvSpPr>
        <p:spPr>
          <a:xfrm>
            <a:off x="3611883" y="9715335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Batang" panose="02030600000101010101" pitchFamily="18" charset="-127"/>
              </a:rPr>
              <a:t>6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55926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a139709fd826d43f5a3ffc8cec70925735927c"/>
  <p:tag name="ISPRING_ULTRA_SCORM_COURSE_ID" val="C2E7595F-D693-4D29-BF2F-C26066B992C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5mQs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mZCx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ZkL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mZCx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mZCx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52Qs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OZkLEy8CP7A5gQAAHASAAAdAAAAAAAAAAEAAAAAACwDAAB1bml2ZXJzYWwvY29tbW9uX21lc3NhZ2VzLmxuZ1BLAQIAABQAAgAIAOZkLEwoikTY8gMAAGcQAAAnAAAAAAAAAAEAAAAAAE0IAAB1bml2ZXJzYWwvZmxhc2hfcHVibGlzaGluZ19zZXR0aW5ncy54bWxQSwECAAAUAAIACADmZCxMfDWLD+MCAACRCgAAIQAAAAAAAAABAAAAAACEDAAAdW5pdmVyc2FsL2ZsYXNoX3NraW5fc2V0dGluZ3MueG1sUEsBAgAAFAACAAgA5mQsTJwmUE/cAwAA+A8AACYAAAAAAAAAAQAAAAAApg8AAHVuaXZlcnNhbC9odG1sX3B1Ymxpc2hpbmdfc2V0dGluZ3MueG1sUEsBAgAAFAACAAgA5mQsTHkhshmeAQAAGwYAAB8AAAAAAAAAAQAAAAAAxhMAAHVuaXZlcnNhbC9odG1sX3NraW5fc2V0dGluZ3MuanNQSwECAAAUAAIACADnZCx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Use Algebraic Terminology (7.EE.4) [667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5341</TotalTime>
  <Words>758</Words>
  <Application>Microsoft Office PowerPoint</Application>
  <PresentationFormat>Custom</PresentationFormat>
  <Paragraphs>114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Aldhabi</vt:lpstr>
      <vt:lpstr>Wingdings</vt:lpstr>
      <vt:lpstr>Verdana</vt:lpstr>
      <vt:lpstr>Handlee</vt:lpstr>
      <vt:lpstr>Tahoma</vt:lpstr>
      <vt:lpstr>Times New Roman</vt:lpstr>
      <vt:lpstr>Abadi Extra Light</vt:lpstr>
      <vt:lpstr>Arial</vt:lpstr>
      <vt:lpstr>Dubai</vt:lpstr>
      <vt:lpstr>Calibri</vt:lpstr>
      <vt:lpstr>Gill Sans MT</vt:lpstr>
      <vt:lpstr>Batang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Algebraic Terminology (7.EE.4) [667]</dc:title>
  <dc:creator>Stephen</dc:creator>
  <cp:lastModifiedBy>Rupinder Jagpal</cp:lastModifiedBy>
  <cp:revision>338</cp:revision>
  <cp:lastPrinted>2012-12-06T21:18:20Z</cp:lastPrinted>
  <dcterms:created xsi:type="dcterms:W3CDTF">2012-04-12T14:57:33Z</dcterms:created>
  <dcterms:modified xsi:type="dcterms:W3CDTF">2018-11-06T04:51:54Z</dcterms:modified>
</cp:coreProperties>
</file>