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0"/>
  </p:notesMasterIdLst>
  <p:handoutMasterIdLst>
    <p:handoutMasterId r:id="rId11"/>
  </p:handoutMasterIdLst>
  <p:sldIdLst>
    <p:sldId id="286" r:id="rId2"/>
    <p:sldId id="327" r:id="rId3"/>
    <p:sldId id="333" r:id="rId4"/>
    <p:sldId id="330" r:id="rId5"/>
    <p:sldId id="298" r:id="rId6"/>
    <p:sldId id="338" r:id="rId7"/>
    <p:sldId id="340" r:id="rId8"/>
    <p:sldId id="335" r:id="rId9"/>
  </p:sldIdLst>
  <p:sldSz cx="7772400" cy="100584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3" userDrawn="1">
          <p15:clr>
            <a:srgbClr val="A4A3A4"/>
          </p15:clr>
        </p15:guide>
        <p15:guide id="2" pos="3774" userDrawn="1">
          <p15:clr>
            <a:srgbClr val="A4A3A4"/>
          </p15:clr>
        </p15:guide>
        <p15:guide id="3" pos="3842" userDrawn="1">
          <p15:clr>
            <a:srgbClr val="A4A3A4"/>
          </p15:clr>
        </p15:guide>
        <p15:guide id="4" pos="48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02020"/>
    <a:srgbClr val="FF9800"/>
    <a:srgbClr val="FFFFB7"/>
    <a:srgbClr val="FF5722"/>
    <a:srgbClr val="0171AB"/>
    <a:srgbClr val="43A047"/>
    <a:srgbClr val="FF533E"/>
    <a:srgbClr val="E91E63"/>
    <a:srgbClr val="9C2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01" autoAdjust="0"/>
  </p:normalViewPr>
  <p:slideViewPr>
    <p:cSldViewPr snapToGrid="0" snapToObjects="1">
      <p:cViewPr>
        <p:scale>
          <a:sx n="49" d="100"/>
          <a:sy n="49" d="100"/>
        </p:scale>
        <p:origin x="2537" y="290"/>
      </p:cViewPr>
      <p:guideLst>
        <p:guide orient="horz" pos="3133"/>
        <p:guide pos="3774"/>
        <p:guide pos="3842"/>
        <p:guide pos="48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108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C24EE-4FC0-4824-A66E-7FDEFFFE916F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650C1-01BD-4B74-86C6-89F22780E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20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05T21:45:18.395"/>
    </inkml:context>
    <inkml:brush xml:id="br0">
      <inkml:brushProperty name="height" value="0.053" units="cm"/>
      <inkml:brushProperty name="color" value="#FFFFFF"/>
    </inkml:brush>
  </inkml:definitions>
  <inkml:trace contextRef="#ctx0" brushRef="#br0">9658 6459 3844,'0'0'4324,"0"-17"-96,-16 0-417,16 1-3811,16-18-929,18 18-2626,0-19-321,-17 2 1,-1 0-65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33:44.7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9634 2157 1762,'0'0'2818,"-16"0"-159,16 0-1602,0 0-1185,0 0-1570,0 0-1024,16 0-65,1-16 1858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50:28.6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9528 2252 288,'0'0'2403,"0"0"-610,0 0-544,-16 0-512,16 0-353,0 0-287,0 0-546,16 0-1216,-16 0-770,17-16 65,-17 16 2370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50:28.6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9571 2247 1377,'0'0'2435,"0"0"-802,0 0-832,0 0-513,0 0-416,0 17-384,0-17-417,0 0-1057,0 16-352,0-16 1729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50:28.6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9634 2157 1762,'0'0'2818,"-16"0"-159,16 0-1602,0 0-1185,0 0-1570,0 0-1024,16 0-65,1-16 1858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33:44.7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9634 2157 1762,'0'0'2818,"-16"0"-159,16 0-1602,0 0-1185,0 0-1570,0 0-1024,16 0-65,1-16 1858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50:28.6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9528 2252 288,'0'0'2403,"0"0"-610,0 0-544,-16 0-512,16 0-353,0 0-287,0 0-546,16 0-1216,-16 0-770,17-16 65,-17 16 2370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50:28.6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9571 2247 1377,'0'0'2435,"0"0"-802,0 0-832,0 0-513,0 0-416,0 17-384,0-17-417,0 0-1057,0 16-352,0-16 1729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50:28.6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9634 2157 1762,'0'0'2818,"-16"0"-159,16 0-1602,0 0-1185,0 0-1570,0 0-1024,16 0-65,1-16 1858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05T21:45:18.3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11085 9143 2306,'0'0'4132,"0"0"-320,0 0-545,0 0-3395,0 0-2563,0 0-800,0 0-481,0 0 769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05T21:45:18.3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2406 2290 32,'0'0'3363,"0"-34"545,-17 18-321,17-1-3330,0 17-1026,17 17-2594,-1 17-385,1-1 513,0-17 3235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05T21:45:18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2698 1833 32,'17'17'0,"0"0"480,-2-17-415,-15 16-610,17 1 545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05T21:45:18.3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2501 1869 32,'16'17'2018,"-16"-17"1697,0 0-287,-33 0-2916,33 0-736,17 33-1346,-17-15-1825,16-1-128,0-1 2562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05T21:45:18.4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1 174,'4'-1,"1"1,-1-1,0 0,0-1,0 1,0-1,-1 1,2-2,-1 2,0-4,19-6,1 4,1 0,1 1,6-1,55-12,-51 9,-1-1,2 4,0 1,0 1,-1 3,16 1,20-2,-3-4,53-12,56-5,-108 21,24 3,-61 1,-7-1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05T21:45:18.4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32,'59'2,"55"11,-51-6,30-1,278-5,-172-3,-177 2,-1-3,0 1,1-3,-1 0,0-1,9-4,11-3,-19 8,0 1,1 1,-1 1,0 1,21 2,-38-1,19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33:44.7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9528 2252 288,'0'0'2403,"0"0"-610,0 0-544,-16 0-512,16 0-353,0 0-287,0 0-546,16 0-1216,-16 0-770,17-16 65,-17 16 2370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7T19:33:44.7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9571 2247 1377,'0'0'2435,"0"0"-802,0 0-832,0 0-513,0 0-416,0 17-384,0-17-417,0 0-1057,0 16-352,0-16 1729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0A5F8-767C-4C89-A6D5-43D195D65410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9A2B4-EC87-4E8A-9813-36ED42D22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4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9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69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76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68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30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41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7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1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01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 userDrawn="1"/>
        </p:nvSpPr>
        <p:spPr bwMode="auto">
          <a:xfrm rot="16200000">
            <a:off x="2205783" y="-2097810"/>
            <a:ext cx="249145" cy="4645954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wrap="none" lIns="33561" tIns="33561" rIns="33561" bIns="33561" rtlCol="0" anchor="t" anchorCtr="0">
            <a:spAutoFit/>
          </a:bodyPr>
          <a:lstStyle/>
          <a:p>
            <a:pPr>
              <a:defRPr/>
            </a:pPr>
            <a:r>
              <a:rPr lang="en-US" sz="1133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will solve a system of equations using the elimination method.</a:t>
            </a:r>
          </a:p>
        </p:txBody>
      </p:sp>
    </p:spTree>
    <p:extLst>
      <p:ext uri="{BB962C8B-B14F-4D97-AF65-F5344CB8AC3E}">
        <p14:creationId xmlns:p14="http://schemas.microsoft.com/office/powerpoint/2010/main" val="382135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7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1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73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8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6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0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695648" y="9536856"/>
            <a:ext cx="2076752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>
                <a:solidFill>
                  <a:schemeClr val="bg2"/>
                </a:solidFill>
              </a:rPr>
              <a:t>Created for Student Use</a:t>
            </a:r>
          </a:p>
        </p:txBody>
      </p:sp>
    </p:spTree>
    <p:extLst>
      <p:ext uri="{BB962C8B-B14F-4D97-AF65-F5344CB8AC3E}">
        <p14:creationId xmlns:p14="http://schemas.microsoft.com/office/powerpoint/2010/main" val="170440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customXml" Target="../ink/ink2.xml"/><Relationship Id="rId18" Type="http://schemas.openxmlformats.org/officeDocument/2006/relationships/image" Target="../media/image21.emf"/><Relationship Id="rId26" Type="http://schemas.openxmlformats.org/officeDocument/2006/relationships/customXml" Target="../ink/ink6.xml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8.png"/><Relationship Id="rId42" Type="http://schemas.openxmlformats.org/officeDocument/2006/relationships/image" Target="../media/image38.emf"/><Relationship Id="rId7" Type="http://schemas.openxmlformats.org/officeDocument/2006/relationships/image" Target="../media/image14.png"/><Relationship Id="rId12" Type="http://schemas.openxmlformats.org/officeDocument/2006/relationships/image" Target="../media/image18.emf"/><Relationship Id="rId17" Type="http://schemas.openxmlformats.org/officeDocument/2006/relationships/customXml" Target="../ink/ink4.xml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0.emf"/><Relationship Id="rId20" Type="http://schemas.openxmlformats.org/officeDocument/2006/relationships/image" Target="../media/image22.emf"/><Relationship Id="rId41" Type="http://schemas.openxmlformats.org/officeDocument/2006/relationships/customXml" Target="../ink/ink7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customXml" Target="../ink/ink1.xml"/><Relationship Id="rId24" Type="http://schemas.openxmlformats.org/officeDocument/2006/relationships/image" Target="../media/image21.png"/><Relationship Id="rId40" Type="http://schemas.openxmlformats.org/officeDocument/2006/relationships/image" Target="../media/image37.emf"/><Relationship Id="rId45" Type="http://schemas.openxmlformats.org/officeDocument/2006/relationships/image" Target="../media/image25.png"/><Relationship Id="rId5" Type="http://schemas.openxmlformats.org/officeDocument/2006/relationships/image" Target="../media/image13.svg"/><Relationship Id="rId15" Type="http://schemas.openxmlformats.org/officeDocument/2006/relationships/customXml" Target="../ink/ink3.xml"/><Relationship Id="rId23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customXml" Target="../ink/ink5.xml"/><Relationship Id="rId44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19.emf"/><Relationship Id="rId22" Type="http://schemas.openxmlformats.org/officeDocument/2006/relationships/image" Target="../media/image19.png"/><Relationship Id="rId4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30.png"/><Relationship Id="rId18" Type="http://schemas.openxmlformats.org/officeDocument/2006/relationships/image" Target="../media/image32.png"/><Relationship Id="rId26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34.png"/><Relationship Id="rId7" Type="http://schemas.openxmlformats.org/officeDocument/2006/relationships/image" Target="../media/image27.png"/><Relationship Id="rId12" Type="http://schemas.openxmlformats.org/officeDocument/2006/relationships/customXml" Target="../ink/ink10.xml"/><Relationship Id="rId17" Type="http://schemas.openxmlformats.org/officeDocument/2006/relationships/customXml" Target="../ink/ink13.xml"/><Relationship Id="rId25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12.xml"/><Relationship Id="rId20" Type="http://schemas.openxmlformats.org/officeDocument/2006/relationships/slide" Target="slide7.xml"/><Relationship Id="rId29" Type="http://schemas.openxmlformats.org/officeDocument/2006/relationships/image" Target="../media/image41.png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24" Type="http://schemas.openxmlformats.org/officeDocument/2006/relationships/image" Target="../media/image37.png"/><Relationship Id="rId32" Type="http://schemas.openxmlformats.org/officeDocument/2006/relationships/image" Target="../media/image44.png"/><Relationship Id="rId5" Type="http://schemas.openxmlformats.org/officeDocument/2006/relationships/image" Target="../media/image13.svg"/><Relationship Id="rId15" Type="http://schemas.openxmlformats.org/officeDocument/2006/relationships/customXml" Target="../ink/ink11.xml"/><Relationship Id="rId23" Type="http://schemas.openxmlformats.org/officeDocument/2006/relationships/image" Target="../media/image36.png"/><Relationship Id="rId28" Type="http://schemas.openxmlformats.org/officeDocument/2006/relationships/image" Target="../media/image40.png"/><Relationship Id="rId10" Type="http://schemas.openxmlformats.org/officeDocument/2006/relationships/customXml" Target="../ink/ink9.xml"/><Relationship Id="rId19" Type="http://schemas.openxmlformats.org/officeDocument/2006/relationships/image" Target="../media/image33.png"/><Relationship Id="rId31" Type="http://schemas.openxmlformats.org/officeDocument/2006/relationships/image" Target="../media/image43.png"/><Relationship Id="rId4" Type="http://schemas.openxmlformats.org/officeDocument/2006/relationships/image" Target="../media/image12.png"/><Relationship Id="rId9" Type="http://schemas.openxmlformats.org/officeDocument/2006/relationships/image" Target="../media/image28.png"/><Relationship Id="rId14" Type="http://schemas.openxmlformats.org/officeDocument/2006/relationships/image" Target="../media/image31.png"/><Relationship Id="rId22" Type="http://schemas.openxmlformats.org/officeDocument/2006/relationships/image" Target="../media/image35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ustomXml" Target="../ink/ink15.xml"/><Relationship Id="rId18" Type="http://schemas.openxmlformats.org/officeDocument/2006/relationships/image" Target="../media/image5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7.png"/><Relationship Id="rId12" Type="http://schemas.openxmlformats.org/officeDocument/2006/relationships/image" Target="../media/image48.png"/><Relationship Id="rId17" Type="http://schemas.openxmlformats.org/officeDocument/2006/relationships/image" Target="../media/image49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17.xml"/><Relationship Id="rId1" Type="http://schemas.openxmlformats.org/officeDocument/2006/relationships/tags" Target="../tags/tag5.xml"/><Relationship Id="rId6" Type="http://schemas.openxmlformats.org/officeDocument/2006/relationships/image" Target="../media/image45.png"/><Relationship Id="rId11" Type="http://schemas.openxmlformats.org/officeDocument/2006/relationships/image" Target="../media/image47.png"/><Relationship Id="rId5" Type="http://schemas.openxmlformats.org/officeDocument/2006/relationships/image" Target="../media/image13.svg"/><Relationship Id="rId15" Type="http://schemas.openxmlformats.org/officeDocument/2006/relationships/image" Target="../media/image29.png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customXml" Target="../ink/ink14.xml"/><Relationship Id="rId14" Type="http://schemas.openxmlformats.org/officeDocument/2006/relationships/customXml" Target="../ink/ink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9.png"/><Relationship Id="rId12" Type="http://schemas.openxmlformats.org/officeDocument/2006/relationships/image" Target="../media/image6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64.png"/><Relationship Id="rId11" Type="http://schemas.openxmlformats.org/officeDocument/2006/relationships/image" Target="../media/image68.png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 Side Corner Rectangle 13"/>
          <p:cNvSpPr/>
          <p:nvPr/>
        </p:nvSpPr>
        <p:spPr bwMode="auto">
          <a:xfrm rot="16200000">
            <a:off x="-605422" y="1907308"/>
            <a:ext cx="1443811" cy="190391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64770" tIns="33561" rIns="64770" bIns="33561" rtlCol="0" anchor="ctr" anchorCtr="0">
            <a:spAutoFit/>
          </a:bodyPr>
          <a:lstStyle/>
          <a:p>
            <a:pPr algn="ctr">
              <a:defRPr/>
            </a:pPr>
            <a:r>
              <a:rPr lang="en-US" sz="708" b="1" dirty="0">
                <a:solidFill>
                  <a:srgbClr val="0171AB"/>
                </a:solidFill>
                <a:latin typeface="Century Gothic" panose="020B0502020202020204" pitchFamily="34" charset="0"/>
              </a:rPr>
              <a:t>ACTIVATE PRIOR KNOWLEDGE</a:t>
            </a:r>
          </a:p>
        </p:txBody>
      </p:sp>
      <p:sp>
        <p:nvSpPr>
          <p:cNvPr id="199" name="Rectangle 198"/>
          <p:cNvSpPr/>
          <p:nvPr/>
        </p:nvSpPr>
        <p:spPr>
          <a:xfrm>
            <a:off x="7412567" y="-1066479"/>
            <a:ext cx="278871" cy="5037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5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678894"/>
              </p:ext>
            </p:extLst>
          </p:nvPr>
        </p:nvGraphicFramePr>
        <p:xfrm>
          <a:off x="302122" y="1874403"/>
          <a:ext cx="6981288" cy="727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1288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1267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Make the Connection</a:t>
                      </a: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479394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Students, you already know what opposite variable terms are. Today, we will eliminate opposite variable terms to solve a system of equations.</a:t>
                      </a: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7" name="Picture 5" descr="C:\Users\Stephen\Downloads\Make Connec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66" y="1958836"/>
            <a:ext cx="119809" cy="1295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Users\Stephen\Downloads\Make Connec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39" y="1871252"/>
            <a:ext cx="119809" cy="1295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562991"/>
              </p:ext>
            </p:extLst>
          </p:nvPr>
        </p:nvGraphicFramePr>
        <p:xfrm>
          <a:off x="5543542" y="1280598"/>
          <a:ext cx="1739867" cy="414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9867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07264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Remember the Concept</a:t>
                      </a: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207264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Opposites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add up to zero.</a:t>
                      </a: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46" name="Picture 2" descr="C:\Users\Stephen\Downloads\Light Bulb 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91" y="1293807"/>
            <a:ext cx="163039" cy="14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 bwMode="auto">
          <a:xfrm>
            <a:off x="302121" y="1205311"/>
            <a:ext cx="2244526" cy="616102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2385" tIns="32385" rIns="32385" bIns="323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47675"/>
            <a:r>
              <a:rPr lang="en-US" sz="141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2558672" y="1205311"/>
            <a:ext cx="2803560" cy="616102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2385" tIns="32385" rIns="32385" bIns="323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47675"/>
            <a:r>
              <a:rPr lang="en-US" sz="141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2</a:t>
            </a:r>
          </a:p>
        </p:txBody>
      </p:sp>
      <p:sp>
        <p:nvSpPr>
          <p:cNvPr id="35" name="TextBox 34">
            <a:extLst/>
          </p:cNvPr>
          <p:cNvSpPr txBox="1"/>
          <p:nvPr/>
        </p:nvSpPr>
        <p:spPr>
          <a:xfrm>
            <a:off x="559" y="891992"/>
            <a:ext cx="5991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25"/>
              </a:spcAft>
              <a:buClr>
                <a:schemeClr val="tx2"/>
              </a:buClr>
            </a:pPr>
            <a:r>
              <a:rPr lang="en-US" altLang="en-US" sz="1200" dirty="0">
                <a:latin typeface="Century Gothic" panose="020B0502020202020204" pitchFamily="34" charset="0"/>
              </a:rPr>
              <a:t>Write the opposite of the variable term.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AFCA30-3747-44F7-8ABD-6324ED3A113B}"/>
                  </a:ext>
                </a:extLst>
              </p:cNvPr>
              <p:cNvSpPr txBox="1"/>
              <p:nvPr/>
            </p:nvSpPr>
            <p:spPr>
              <a:xfrm>
                <a:off x="829621" y="1202779"/>
                <a:ext cx="11895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AFCA30-3747-44F7-8ABD-6324ED3A1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21" y="1202779"/>
                <a:ext cx="1189526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3C3D35-1C31-4169-ADD6-145785DF48C4}"/>
                  </a:ext>
                </a:extLst>
              </p:cNvPr>
              <p:cNvSpPr txBox="1"/>
              <p:nvPr/>
            </p:nvSpPr>
            <p:spPr>
              <a:xfrm>
                <a:off x="3188224" y="1205311"/>
                <a:ext cx="11895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3C3D35-1C31-4169-ADD6-145785DF4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224" y="1205311"/>
                <a:ext cx="1189526" cy="276999"/>
              </a:xfrm>
              <a:prstGeom prst="rect">
                <a:avLst/>
              </a:prstGeom>
              <a:blipFill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67879B09-2804-4609-B5F5-ABCBA8310F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055688"/>
            <a:ext cx="6704013" cy="939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Activate Prior</a:t>
            </a:r>
            <a:r>
              <a:rPr lang="en-US" baseline="0" dirty="0"/>
              <a:t> Knowledge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9BE846-44AC-4E8F-988E-4F9AD9E20955}"/>
              </a:ext>
            </a:extLst>
          </p:cNvPr>
          <p:cNvSpPr txBox="1"/>
          <p:nvPr/>
        </p:nvSpPr>
        <p:spPr>
          <a:xfrm>
            <a:off x="2831182" y="1424454"/>
            <a:ext cx="2048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25"/>
              </a:spcAft>
              <a:buClr>
                <a:schemeClr val="tx2"/>
              </a:buClr>
            </a:pPr>
            <a:r>
              <a:rPr lang="en-US" altLang="en-US" sz="1000" b="1" dirty="0">
                <a:solidFill>
                  <a:srgbClr val="FF5722"/>
                </a:solidFill>
                <a:latin typeface="Century Gothic" panose="020B0502020202020204" pitchFamily="34" charset="0"/>
                <a:cs typeface="Times New Roman" pitchFamily="18" charset="0"/>
              </a:rPr>
              <a:t>“The opposite variable term of _____ is _____.”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228406-D81C-4FDB-AF36-2B8C0B8AB338}"/>
              </a:ext>
            </a:extLst>
          </p:cNvPr>
          <p:cNvSpPr/>
          <p:nvPr/>
        </p:nvSpPr>
        <p:spPr>
          <a:xfrm>
            <a:off x="4688159" y="305600"/>
            <a:ext cx="4347652" cy="560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Name:__________________________</a:t>
            </a:r>
          </a:p>
          <a:p>
            <a:pPr>
              <a:lnSpc>
                <a:spcPct val="150000"/>
              </a:lnSpc>
            </a:pPr>
            <a:r>
              <a:rPr lang="en-US" sz="1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Period:______</a:t>
            </a:r>
          </a:p>
        </p:txBody>
      </p:sp>
      <p:sp>
        <p:nvSpPr>
          <p:cNvPr id="5" name="Rectangle 4"/>
          <p:cNvSpPr/>
          <p:nvPr/>
        </p:nvSpPr>
        <p:spPr>
          <a:xfrm>
            <a:off x="409771" y="583946"/>
            <a:ext cx="48428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Lesson 3: 11.3 Solving Systems using Elimination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9BE846-44AC-4E8F-988E-4F9AD9E20955}"/>
              </a:ext>
            </a:extLst>
          </p:cNvPr>
          <p:cNvSpPr txBox="1"/>
          <p:nvPr/>
        </p:nvSpPr>
        <p:spPr>
          <a:xfrm>
            <a:off x="494982" y="1391502"/>
            <a:ext cx="2051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25"/>
              </a:spcAft>
              <a:buClr>
                <a:schemeClr val="tx2"/>
              </a:buClr>
            </a:pPr>
            <a:r>
              <a:rPr lang="en-US" altLang="en-US" sz="1000" b="1" dirty="0">
                <a:solidFill>
                  <a:srgbClr val="FF5722"/>
                </a:solidFill>
                <a:latin typeface="Century Gothic" panose="020B0502020202020204" pitchFamily="34" charset="0"/>
                <a:cs typeface="Times New Roman" pitchFamily="18" charset="0"/>
              </a:rPr>
              <a:t>“The opposite variable term of _____ is _____.”</a:t>
            </a:r>
          </a:p>
        </p:txBody>
      </p:sp>
      <p:sp>
        <p:nvSpPr>
          <p:cNvPr id="21" name="Round Same Side Corner Rectangle 8">
            <a:extLst>
              <a:ext uri="{FF2B5EF4-FFF2-40B4-BE49-F238E27FC236}">
                <a16:creationId xmlns:a16="http://schemas.microsoft.com/office/drawing/2014/main" id="{69154933-089F-4AE8-8A0F-B07258E34C51}"/>
              </a:ext>
            </a:extLst>
          </p:cNvPr>
          <p:cNvSpPr/>
          <p:nvPr/>
        </p:nvSpPr>
        <p:spPr bwMode="auto">
          <a:xfrm rot="16200000">
            <a:off x="-517231" y="4199937"/>
            <a:ext cx="1224854" cy="190391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64770" tIns="33561" rIns="64770" bIns="33561" rtlCol="0" anchor="ctr" anchorCtr="0">
            <a:spAutoFit/>
          </a:bodyPr>
          <a:lstStyle/>
          <a:p>
            <a:pPr algn="ctr">
              <a:defRPr/>
            </a:pPr>
            <a:r>
              <a:rPr lang="en-US" sz="708" b="1" dirty="0">
                <a:solidFill>
                  <a:srgbClr val="0171AB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2" name="Rectangle 21">
            <a:extLst/>
          </p:cNvPr>
          <p:cNvSpPr/>
          <p:nvPr/>
        </p:nvSpPr>
        <p:spPr bwMode="auto">
          <a:xfrm>
            <a:off x="267840" y="3172520"/>
            <a:ext cx="4109910" cy="2199542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2385" tIns="32385" rIns="32385" bIns="323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47675"/>
            <a:endParaRPr lang="en-US" sz="1983" kern="0" dirty="0">
              <a:solidFill>
                <a:srgbClr val="0171AB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>
            <a:extLst/>
          </p:cNvPr>
          <p:cNvSpPr txBox="1"/>
          <p:nvPr/>
        </p:nvSpPr>
        <p:spPr>
          <a:xfrm>
            <a:off x="60094" y="2785018"/>
            <a:ext cx="7590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25"/>
              </a:spcAft>
              <a:buClr>
                <a:schemeClr val="tx2"/>
              </a:buClr>
            </a:pPr>
            <a:r>
              <a:rPr lang="en-US" altLang="en-US" sz="1200" dirty="0">
                <a:latin typeface="Century Gothic" panose="020B0502020202020204" pitchFamily="34" charset="0"/>
              </a:rPr>
              <a:t>The </a:t>
            </a:r>
            <a:r>
              <a:rPr lang="en-US" altLang="en-US" sz="1200" b="1" dirty="0">
                <a:solidFill>
                  <a:srgbClr val="0171AB"/>
                </a:solidFill>
                <a:latin typeface="Century Gothic" panose="020B0502020202020204" pitchFamily="34" charset="0"/>
              </a:rPr>
              <a:t>elimination method</a:t>
            </a:r>
            <a:r>
              <a:rPr lang="en-US" altLang="en-US" sz="1200" dirty="0">
                <a:latin typeface="Century Gothic" panose="020B0502020202020204" pitchFamily="34" charset="0"/>
              </a:rPr>
              <a:t> </a:t>
            </a:r>
            <a:r>
              <a:rPr lang="en-US" altLang="en-US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____________ </a:t>
            </a:r>
            <a:r>
              <a:rPr lang="en-US" altLang="en-US" sz="1200" dirty="0">
                <a:latin typeface="Century Gothic" panose="020B0502020202020204" pitchFamily="34" charset="0"/>
              </a:rPr>
              <a:t>two equations together to  </a:t>
            </a:r>
            <a:r>
              <a:rPr lang="en-US" altLang="en-US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____________ </a:t>
            </a:r>
            <a:r>
              <a:rPr lang="en-US" altLang="en-US" sz="1200" dirty="0">
                <a:latin typeface="Century Gothic" panose="020B0502020202020204" pitchFamily="34" charset="0"/>
              </a:rPr>
              <a:t> one of the variables.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79B9932-72D7-45CB-AD65-D0B410BDF871}"/>
                  </a:ext>
                </a:extLst>
              </p:cNvPr>
              <p:cNvSpPr txBox="1"/>
              <p:nvPr/>
            </p:nvSpPr>
            <p:spPr>
              <a:xfrm>
                <a:off x="-188506" y="3650795"/>
                <a:ext cx="3549894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  <m:e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    4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=14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79B9932-72D7-45CB-AD65-D0B410BDF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506" y="3650795"/>
                <a:ext cx="3549894" cy="538609"/>
              </a:xfrm>
              <a:prstGeom prst="rect">
                <a:avLst/>
              </a:prstGeom>
              <a:blipFill>
                <a:blip r:embed="rId8"/>
                <a:stretch>
                  <a:fillRect t="-180682" b="-26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02B7F4E6-D329-420B-9375-04FE8DF6B625}"/>
              </a:ext>
            </a:extLst>
          </p:cNvPr>
          <p:cNvSpPr/>
          <p:nvPr/>
        </p:nvSpPr>
        <p:spPr>
          <a:xfrm>
            <a:off x="294579" y="3189130"/>
            <a:ext cx="3798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7675"/>
            <a:r>
              <a:rPr lang="en-US" sz="1200" b="1" kern="0" dirty="0">
                <a:solidFill>
                  <a:srgbClr val="0171AB"/>
                </a:solidFill>
                <a:latin typeface="+mj-lt"/>
                <a:cs typeface="Arial" pitchFamily="34" charset="0"/>
              </a:rPr>
              <a:t>The elimination method ONLY works if the equations have </a:t>
            </a:r>
            <a:r>
              <a:rPr lang="en-US" altLang="en-US" sz="1200" dirty="0">
                <a:latin typeface="Century Gothic" panose="020B0502020202020204" pitchFamily="34" charset="0"/>
              </a:rPr>
              <a:t> </a:t>
            </a:r>
            <a:r>
              <a:rPr lang="en-US" altLang="en-US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____________ </a:t>
            </a:r>
            <a:r>
              <a:rPr lang="en-US" sz="1200" b="1" kern="0" dirty="0">
                <a:solidFill>
                  <a:srgbClr val="0171AB"/>
                </a:solidFill>
                <a:latin typeface="+mj-lt"/>
                <a:cs typeface="Arial" pitchFamily="34" charset="0"/>
              </a:rPr>
              <a:t> variable terms.</a:t>
            </a:r>
            <a:endParaRPr lang="en-US" sz="1200" kern="0" dirty="0">
              <a:solidFill>
                <a:srgbClr val="0171AB"/>
              </a:solidFill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122F94B-23FA-433B-8817-B439F9B96E57}"/>
                  </a:ext>
                </a:extLst>
              </p:cNvPr>
              <p:cNvSpPr txBox="1"/>
              <p:nvPr/>
            </p:nvSpPr>
            <p:spPr>
              <a:xfrm>
                <a:off x="669406" y="4699000"/>
                <a:ext cx="1828404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  <m:e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122F94B-23FA-433B-8817-B439F9B96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6" y="4699000"/>
                <a:ext cx="1828404" cy="538609"/>
              </a:xfrm>
              <a:prstGeom prst="rect">
                <a:avLst/>
              </a:prstGeom>
              <a:blipFill>
                <a:blip r:embed="rId9"/>
                <a:stretch>
                  <a:fillRect l="-26000" t="-180682" b="-26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C5E01A97-B0FD-4054-9480-8D7191991B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4595" y="3189129"/>
            <a:ext cx="3271306" cy="520053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-359492" y="4346348"/>
            <a:ext cx="3886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47675"/>
            <a:r>
              <a:rPr lang="en-US" sz="1200" b="1" kern="0" dirty="0">
                <a:solidFill>
                  <a:srgbClr val="20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Not ideal for the</a:t>
            </a:r>
            <a:br>
              <a:rPr lang="en-US" sz="1200" b="1" kern="0" dirty="0">
                <a:solidFill>
                  <a:srgbClr val="20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</a:br>
            <a:r>
              <a:rPr lang="en-US" sz="1200" b="1" kern="0" dirty="0">
                <a:solidFill>
                  <a:srgbClr val="20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elimination method</a:t>
            </a:r>
            <a:endParaRPr lang="en-US" sz="1200" kern="0" dirty="0">
              <a:solidFill>
                <a:srgbClr val="202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2987" y="7694668"/>
            <a:ext cx="3677593" cy="780798"/>
          </a:xfrm>
          <a:prstGeom prst="rect">
            <a:avLst/>
          </a:prstGeom>
        </p:spPr>
      </p:pic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4E72F47-3AF0-404D-9149-EE27A2B3D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763101"/>
              </p:ext>
            </p:extLst>
          </p:nvPr>
        </p:nvGraphicFramePr>
        <p:xfrm>
          <a:off x="302122" y="5555845"/>
          <a:ext cx="3946922" cy="21340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6922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133238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Check for Understanding</a:t>
                      </a: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1871132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Which of the following systems is ready for the elimination method? How do you know?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solidFill>
                            <a:srgbClr val="FF572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The system of equations, ___, is ready for the elimination method because _____________ _____________________________________.</a:t>
                      </a: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36" name="Picture 4" descr="C:\Users\Stephen\Downloads\CFU Icon.png">
            <a:extLst>
              <a:ext uri="{FF2B5EF4-FFF2-40B4-BE49-F238E27FC236}">
                <a16:creationId xmlns:a16="http://schemas.microsoft.com/office/drawing/2014/main" id="{5FFF3E69-BEC4-47C3-A160-F1EA8494C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8" y="5583823"/>
            <a:ext cx="184575" cy="18365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A56A40E-B291-45FD-B814-F13F40BF8F97}"/>
                  </a:ext>
                </a:extLst>
              </p:cNvPr>
              <p:cNvSpPr txBox="1"/>
              <p:nvPr/>
            </p:nvSpPr>
            <p:spPr>
              <a:xfrm>
                <a:off x="294579" y="6233821"/>
                <a:ext cx="2088580" cy="60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>
                    <a:solidFill>
                      <a:schemeClr val="accent5"/>
                    </a:solidFill>
                  </a:rPr>
                  <a:t>A</a:t>
                </a:r>
                <a:r>
                  <a:rPr lang="en-US" sz="1500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=−5</m:t>
                            </m:r>
                          </m:e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 2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=−5</m:t>
                            </m:r>
                          </m:e>
                        </m:eqArr>
                      </m:e>
                    </m:d>
                  </m:oMath>
                </a14:m>
                <a:endParaRPr lang="en-US" sz="15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A56A40E-B291-45FD-B814-F13F40BF8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79" y="6233821"/>
                <a:ext cx="2088580" cy="607218"/>
              </a:xfrm>
              <a:prstGeom prst="rect">
                <a:avLst/>
              </a:prstGeom>
              <a:blipFill>
                <a:blip r:embed="rId13"/>
                <a:stretch>
                  <a:fillRect l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4A97C29-9681-4804-8E95-84C5030C63D5}"/>
                  </a:ext>
                </a:extLst>
              </p:cNvPr>
              <p:cNvSpPr txBox="1"/>
              <p:nvPr/>
            </p:nvSpPr>
            <p:spPr>
              <a:xfrm>
                <a:off x="2283240" y="6229020"/>
                <a:ext cx="2088580" cy="60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>
                    <a:solidFill>
                      <a:schemeClr val="accent5"/>
                    </a:solidFill>
                  </a:rPr>
                  <a:t>B</a:t>
                </a:r>
                <a:r>
                  <a:rPr lang="en-US" sz="1500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=−5</m:t>
                            </m:r>
                          </m:e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=7</m:t>
                            </m:r>
                          </m:e>
                        </m:eqArr>
                      </m:e>
                    </m:d>
                  </m:oMath>
                </a14:m>
                <a:endParaRPr lang="en-US" sz="15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4A97C29-9681-4804-8E95-84C5030C6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240" y="6229020"/>
                <a:ext cx="2088580" cy="607218"/>
              </a:xfrm>
              <a:prstGeom prst="rect">
                <a:avLst/>
              </a:prstGeom>
              <a:blipFill>
                <a:blip r:embed="rId14"/>
                <a:stretch>
                  <a:fillRect l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2493703" y="3999599"/>
            <a:ext cx="3049839" cy="371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ECA610C-2020-4187-8684-FF3C228B5992}"/>
              </a:ext>
            </a:extLst>
          </p:cNvPr>
          <p:cNvSpPr/>
          <p:nvPr/>
        </p:nvSpPr>
        <p:spPr>
          <a:xfrm>
            <a:off x="3526708" y="96890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9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6624461-83E7-4343-8C50-2BF736CCAF76}"/>
              </a:ext>
            </a:extLst>
          </p:cNvPr>
          <p:cNvSpPr/>
          <p:nvPr/>
        </p:nvSpPr>
        <p:spPr bwMode="auto">
          <a:xfrm>
            <a:off x="2931717" y="704175"/>
            <a:ext cx="2407258" cy="4446191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2385" tIns="32385" rIns="32385" bIns="323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47675"/>
            <a:r>
              <a:rPr lang="en-US" sz="141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D946A10-DECC-4FB4-8177-10CE5727BEAC}"/>
              </a:ext>
            </a:extLst>
          </p:cNvPr>
          <p:cNvSpPr/>
          <p:nvPr/>
        </p:nvSpPr>
        <p:spPr bwMode="auto">
          <a:xfrm>
            <a:off x="5396576" y="704175"/>
            <a:ext cx="2407258" cy="4446191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2385" tIns="32385" rIns="32385" bIns="323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47675"/>
            <a:r>
              <a:rPr lang="en-US" sz="141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968DCE-F09B-462D-8348-775560C5624F}"/>
              </a:ext>
            </a:extLst>
          </p:cNvPr>
          <p:cNvSpPr/>
          <p:nvPr/>
        </p:nvSpPr>
        <p:spPr>
          <a:xfrm>
            <a:off x="8154723" y="412989"/>
            <a:ext cx="278871" cy="503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5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CC2EACA-9CDA-41E1-ACA0-FD373AFB1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530113"/>
              </p:ext>
            </p:extLst>
          </p:nvPr>
        </p:nvGraphicFramePr>
        <p:xfrm>
          <a:off x="179275" y="670163"/>
          <a:ext cx="2600438" cy="28865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0438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198196">
                <a:tc>
                  <a:txBody>
                    <a:bodyPr/>
                    <a:lstStyle/>
                    <a:p>
                      <a:pPr marL="342900" indent="-342900" algn="l" defTabSz="914400">
                        <a:lnSpc>
                          <a:spcPct val="90000"/>
                        </a:lnSpc>
                        <a:tabLst>
                          <a:tab pos="171450" algn="l"/>
                        </a:tabLst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Add the equations to eliminate the opposite variable terms.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82347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 How did I/you eliminate the opposite variable terms?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373564"/>
                  </a:ext>
                </a:extLst>
              </a:tr>
              <a:tr h="608838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Find the first value of the ordered pair solution. 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(Write ordered pair)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13871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 How did I/you find the first value of the ordered pair solution?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198054"/>
                  </a:ext>
                </a:extLst>
              </a:tr>
              <a:tr h="608838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Find the second value of the ordered pair solution. 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(Write ordered pair)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86007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How did I/you find the second value of the ordered pair solution?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193914"/>
                  </a:ext>
                </a:extLst>
              </a:tr>
            </a:tbl>
          </a:graphicData>
        </a:graphic>
      </p:graphicFrame>
      <p:pic>
        <p:nvPicPr>
          <p:cNvPr id="15" name="Graphic 14" descr="Apple">
            <a:extLst>
              <a:ext uri="{FF2B5EF4-FFF2-40B4-BE49-F238E27FC236}">
                <a16:creationId xmlns:a16="http://schemas.microsoft.com/office/drawing/2014/main" id="{8AB5D201-F511-4C34-9ACB-390C31744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17787" y="1121859"/>
            <a:ext cx="323850" cy="323850"/>
          </a:xfrm>
          <a:prstGeom prst="rect">
            <a:avLst/>
          </a:prstGeom>
        </p:spPr>
      </p:pic>
      <p:pic>
        <p:nvPicPr>
          <p:cNvPr id="16" name="Graphic 15" descr="Apple">
            <a:extLst>
              <a:ext uri="{FF2B5EF4-FFF2-40B4-BE49-F238E27FC236}">
                <a16:creationId xmlns:a16="http://schemas.microsoft.com/office/drawing/2014/main" id="{80FEC66C-F06B-4074-9878-3B0F5321B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17787" y="1773158"/>
            <a:ext cx="323850" cy="323850"/>
          </a:xfrm>
          <a:prstGeom prst="rect">
            <a:avLst/>
          </a:prstGeom>
        </p:spPr>
      </p:pic>
      <p:pic>
        <p:nvPicPr>
          <p:cNvPr id="17" name="Graphic 16" descr="Apple">
            <a:extLst>
              <a:ext uri="{FF2B5EF4-FFF2-40B4-BE49-F238E27FC236}">
                <a16:creationId xmlns:a16="http://schemas.microsoft.com/office/drawing/2014/main" id="{A227740D-31A8-4A85-B662-9E7F6EC0B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17787" y="2723118"/>
            <a:ext cx="323850" cy="3238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77AD419-EFDD-445C-A600-83D351E108C3}"/>
              </a:ext>
            </a:extLst>
          </p:cNvPr>
          <p:cNvSpPr/>
          <p:nvPr/>
        </p:nvSpPr>
        <p:spPr>
          <a:xfrm>
            <a:off x="3006609" y="785951"/>
            <a:ext cx="266420" cy="28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75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1</a:t>
            </a:r>
            <a:endParaRPr lang="en-US" sz="1275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BB333C-9FD9-432E-BBCF-EF389A17BAAD}"/>
                  </a:ext>
                </a:extLst>
              </p:cNvPr>
              <p:cNvSpPr txBox="1"/>
              <p:nvPr/>
            </p:nvSpPr>
            <p:spPr>
              <a:xfrm>
                <a:off x="3217762" y="785950"/>
                <a:ext cx="1390850" cy="578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41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1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  <m:e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    4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=14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17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BB333C-9FD9-432E-BBCF-EF389A17B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762" y="785950"/>
                <a:ext cx="1390850" cy="578748"/>
              </a:xfrm>
              <a:prstGeom prst="rect">
                <a:avLst/>
              </a:prstGeom>
              <a:blipFill>
                <a:blip r:embed="rId6"/>
                <a:stretch>
                  <a:fillRect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FD0AB91-F461-4BC2-9EF0-5CF98FA82FA0}"/>
                  </a:ext>
                </a:extLst>
              </p:cNvPr>
              <p:cNvSpPr/>
              <p:nvPr/>
            </p:nvSpPr>
            <p:spPr>
              <a:xfrm>
                <a:off x="3073175" y="1097990"/>
                <a:ext cx="343364" cy="288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75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275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FD0AB91-F461-4BC2-9EF0-5CF98FA82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175" y="1097990"/>
                <a:ext cx="343364" cy="2885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A5EBF05-9B54-459F-BC8C-F1AD8A01FEB6}"/>
              </a:ext>
            </a:extLst>
          </p:cNvPr>
          <p:cNvCxnSpPr>
            <a:cxnSpLocks/>
          </p:cNvCxnSpPr>
          <p:nvPr/>
        </p:nvCxnSpPr>
        <p:spPr>
          <a:xfrm>
            <a:off x="3157538" y="1326097"/>
            <a:ext cx="1395679" cy="0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FF9ECA1-991E-4D3E-AAE3-3E366FD84736}"/>
              </a:ext>
            </a:extLst>
          </p:cNvPr>
          <p:cNvCxnSpPr/>
          <p:nvPr/>
        </p:nvCxnSpPr>
        <p:spPr>
          <a:xfrm>
            <a:off x="3081073" y="1828655"/>
            <a:ext cx="2010569" cy="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88423A5-01F1-4728-ADC5-CA6C388E8458}"/>
              </a:ext>
            </a:extLst>
          </p:cNvPr>
          <p:cNvCxnSpPr/>
          <p:nvPr/>
        </p:nvCxnSpPr>
        <p:spPr>
          <a:xfrm>
            <a:off x="3081073" y="2559566"/>
            <a:ext cx="2010569" cy="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BC8C821-26CA-45D7-92C8-E9AEDEC59B73}"/>
              </a:ext>
            </a:extLst>
          </p:cNvPr>
          <p:cNvSpPr txBox="1"/>
          <p:nvPr/>
        </p:nvSpPr>
        <p:spPr>
          <a:xfrm>
            <a:off x="2928144" y="1351875"/>
            <a:ext cx="48577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>
                <a:solidFill>
                  <a:schemeClr val="bg2"/>
                </a:solidFill>
              </a:rPr>
              <a:t>Step</a:t>
            </a:r>
            <a:br>
              <a:rPr lang="en-US" sz="1275" dirty="0">
                <a:solidFill>
                  <a:schemeClr val="bg2"/>
                </a:solidFill>
              </a:rPr>
            </a:br>
            <a:r>
              <a:rPr lang="en-US" sz="1275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D23972-A0E0-4FA2-B14D-B0D7C06BC613}"/>
              </a:ext>
            </a:extLst>
          </p:cNvPr>
          <p:cNvSpPr txBox="1"/>
          <p:nvPr/>
        </p:nvSpPr>
        <p:spPr>
          <a:xfrm>
            <a:off x="2928144" y="1837650"/>
            <a:ext cx="48577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>
                <a:solidFill>
                  <a:schemeClr val="bg2"/>
                </a:solidFill>
              </a:rPr>
              <a:t>Step</a:t>
            </a:r>
            <a:br>
              <a:rPr lang="en-US" sz="1275" dirty="0">
                <a:solidFill>
                  <a:schemeClr val="bg2"/>
                </a:solidFill>
              </a:rPr>
            </a:br>
            <a:r>
              <a:rPr lang="en-US" sz="1275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7D21F9-2BB9-47AE-A93E-0EAD184B83CB}"/>
              </a:ext>
            </a:extLst>
          </p:cNvPr>
          <p:cNvSpPr txBox="1"/>
          <p:nvPr/>
        </p:nvSpPr>
        <p:spPr>
          <a:xfrm>
            <a:off x="2928144" y="2600047"/>
            <a:ext cx="48577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>
                <a:solidFill>
                  <a:schemeClr val="bg2"/>
                </a:solidFill>
              </a:rPr>
              <a:t>Step</a:t>
            </a:r>
            <a:br>
              <a:rPr lang="en-US" sz="1275" dirty="0">
                <a:solidFill>
                  <a:schemeClr val="bg2"/>
                </a:solidFill>
              </a:rPr>
            </a:br>
            <a:r>
              <a:rPr lang="en-US" sz="1275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734B858-5719-434B-BA01-EA31D3A80647}"/>
              </a:ext>
            </a:extLst>
          </p:cNvPr>
          <p:cNvSpPr/>
          <p:nvPr/>
        </p:nvSpPr>
        <p:spPr>
          <a:xfrm>
            <a:off x="5471467" y="785951"/>
            <a:ext cx="266420" cy="28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75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2</a:t>
            </a:r>
            <a:endParaRPr lang="en-US" sz="1275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1858982-28A6-45E6-8595-812D6AB0A700}"/>
                  </a:ext>
                </a:extLst>
              </p:cNvPr>
              <p:cNvSpPr txBox="1"/>
              <p:nvPr/>
            </p:nvSpPr>
            <p:spPr>
              <a:xfrm>
                <a:off x="5673625" y="785950"/>
                <a:ext cx="1390850" cy="578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41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1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  <m:e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17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1858982-28A6-45E6-8595-812D6AB0A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625" y="785950"/>
                <a:ext cx="1390850" cy="578748"/>
              </a:xfrm>
              <a:prstGeom prst="rect">
                <a:avLst/>
              </a:prstGeom>
              <a:blipFill>
                <a:blip r:embed="rId8"/>
                <a:stretch>
                  <a:fillRect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4766395-E0E6-46DB-8D57-D9DFF4A477D8}"/>
                  </a:ext>
                </a:extLst>
              </p:cNvPr>
              <p:cNvSpPr/>
              <p:nvPr/>
            </p:nvSpPr>
            <p:spPr>
              <a:xfrm>
                <a:off x="5529037" y="1097990"/>
                <a:ext cx="343364" cy="288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75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275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4766395-E0E6-46DB-8D57-D9DFF4A477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037" y="1097990"/>
                <a:ext cx="343364" cy="2885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F99F1A57-0D07-4E11-8C6F-070175D06AB3}"/>
              </a:ext>
            </a:extLst>
          </p:cNvPr>
          <p:cNvCxnSpPr>
            <a:cxnSpLocks/>
          </p:cNvCxnSpPr>
          <p:nvPr/>
        </p:nvCxnSpPr>
        <p:spPr>
          <a:xfrm>
            <a:off x="5613400" y="1326097"/>
            <a:ext cx="1395679" cy="0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D2528A0-5894-4FCE-B3F5-B32639FB3C89}"/>
              </a:ext>
            </a:extLst>
          </p:cNvPr>
          <p:cNvCxnSpPr/>
          <p:nvPr/>
        </p:nvCxnSpPr>
        <p:spPr>
          <a:xfrm>
            <a:off x="5536936" y="1828655"/>
            <a:ext cx="2010569" cy="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810173F-996F-409D-BB78-05CCD4193403}"/>
              </a:ext>
            </a:extLst>
          </p:cNvPr>
          <p:cNvCxnSpPr/>
          <p:nvPr/>
        </p:nvCxnSpPr>
        <p:spPr>
          <a:xfrm>
            <a:off x="5536936" y="2559566"/>
            <a:ext cx="2010569" cy="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53E55FA2-921D-4FB5-9AB4-5AA453A2D686}"/>
              </a:ext>
            </a:extLst>
          </p:cNvPr>
          <p:cNvSpPr txBox="1"/>
          <p:nvPr/>
        </p:nvSpPr>
        <p:spPr>
          <a:xfrm>
            <a:off x="5384006" y="1351875"/>
            <a:ext cx="48577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>
                <a:solidFill>
                  <a:schemeClr val="bg2"/>
                </a:solidFill>
              </a:rPr>
              <a:t>Step</a:t>
            </a:r>
            <a:br>
              <a:rPr lang="en-US" sz="1275" dirty="0">
                <a:solidFill>
                  <a:schemeClr val="bg2"/>
                </a:solidFill>
              </a:rPr>
            </a:br>
            <a:r>
              <a:rPr lang="en-US" sz="1275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DA4E14D-B680-47D7-940D-B63511397EBC}"/>
              </a:ext>
            </a:extLst>
          </p:cNvPr>
          <p:cNvSpPr txBox="1"/>
          <p:nvPr/>
        </p:nvSpPr>
        <p:spPr>
          <a:xfrm>
            <a:off x="5384006" y="1837650"/>
            <a:ext cx="48577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>
                <a:solidFill>
                  <a:schemeClr val="bg2"/>
                </a:solidFill>
              </a:rPr>
              <a:t>Step</a:t>
            </a:r>
            <a:br>
              <a:rPr lang="en-US" sz="1275" dirty="0">
                <a:solidFill>
                  <a:schemeClr val="bg2"/>
                </a:solidFill>
              </a:rPr>
            </a:br>
            <a:r>
              <a:rPr lang="en-US" sz="1275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525B954-A805-46D6-8954-68D9BE3CD873}"/>
              </a:ext>
            </a:extLst>
          </p:cNvPr>
          <p:cNvSpPr txBox="1"/>
          <p:nvPr/>
        </p:nvSpPr>
        <p:spPr>
          <a:xfrm>
            <a:off x="5384006" y="2600047"/>
            <a:ext cx="48577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>
                <a:solidFill>
                  <a:schemeClr val="bg2"/>
                </a:solidFill>
              </a:rPr>
              <a:t>Step</a:t>
            </a:r>
            <a:br>
              <a:rPr lang="en-US" sz="1275" dirty="0">
                <a:solidFill>
                  <a:schemeClr val="bg2"/>
                </a:solidFill>
              </a:rPr>
            </a:br>
            <a:r>
              <a:rPr lang="en-US" sz="1275" b="1" dirty="0">
                <a:solidFill>
                  <a:schemeClr val="bg2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745" y="415932"/>
            <a:ext cx="662529" cy="2339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6237" y="393662"/>
            <a:ext cx="492570" cy="243404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AD5B452-34CF-48A5-92C5-89F603FF13C3}"/>
              </a:ext>
            </a:extLst>
          </p:cNvPr>
          <p:cNvSpPr/>
          <p:nvPr/>
        </p:nvSpPr>
        <p:spPr bwMode="auto">
          <a:xfrm>
            <a:off x="2793978" y="5204338"/>
            <a:ext cx="2407258" cy="827618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2385" tIns="32385" rIns="32385" bIns="323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47675"/>
            <a:r>
              <a:rPr lang="en-US" sz="141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9375F75-3635-4567-AB5E-3771B2D78EFF}"/>
              </a:ext>
            </a:extLst>
          </p:cNvPr>
          <p:cNvSpPr/>
          <p:nvPr/>
        </p:nvSpPr>
        <p:spPr bwMode="auto">
          <a:xfrm>
            <a:off x="5258837" y="5204338"/>
            <a:ext cx="2407258" cy="827618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2385" tIns="32385" rIns="32385" bIns="323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47675"/>
            <a:r>
              <a:rPr lang="en-US" sz="141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3623FBC-8E71-4843-9AF6-4F3D3E2B26E4}"/>
              </a:ext>
            </a:extLst>
          </p:cNvPr>
          <p:cNvSpPr/>
          <p:nvPr/>
        </p:nvSpPr>
        <p:spPr>
          <a:xfrm>
            <a:off x="62946" y="5709846"/>
            <a:ext cx="2738843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“</a:t>
            </a:r>
            <a:r>
              <a:rPr lang="en-US" sz="1700" i="1" dirty="0"/>
              <a:t>The solution to the system of linear equation is the ordered pair (__, __). </a:t>
            </a:r>
          </a:p>
          <a:p>
            <a:endParaRPr lang="en-US" sz="1700" dirty="0"/>
          </a:p>
          <a:p>
            <a:r>
              <a:rPr lang="en-US" sz="1700" i="1" dirty="0"/>
              <a:t>The ordered pair (__, __) represents </a:t>
            </a:r>
            <a:r>
              <a:rPr lang="en-US" sz="1700" i="1" dirty="0">
                <a:solidFill>
                  <a:schemeClr val="accent1"/>
                </a:solidFill>
              </a:rPr>
              <a:t>the </a:t>
            </a:r>
            <a:r>
              <a:rPr lang="en-US" i="1" dirty="0">
                <a:solidFill>
                  <a:schemeClr val="accent6"/>
                </a:solidFill>
              </a:rPr>
              <a:t>__________</a:t>
            </a:r>
            <a:r>
              <a:rPr lang="en-US" sz="1700" i="1" dirty="0">
                <a:solidFill>
                  <a:schemeClr val="accent1"/>
                </a:solidFill>
              </a:rPr>
              <a:t> of the two graphs </a:t>
            </a:r>
            <a:r>
              <a:rPr lang="en-US" sz="1700" i="1" dirty="0"/>
              <a:t>AND </a:t>
            </a:r>
          </a:p>
          <a:p>
            <a:r>
              <a:rPr lang="en-US" sz="1700" i="1" dirty="0">
                <a:solidFill>
                  <a:schemeClr val="accent2"/>
                </a:solidFill>
              </a:rPr>
              <a:t>the values that make BOTH equations </a:t>
            </a:r>
            <a:r>
              <a:rPr lang="en-US" i="1" dirty="0">
                <a:solidFill>
                  <a:schemeClr val="accent6"/>
                </a:solidFill>
              </a:rPr>
              <a:t>__________</a:t>
            </a:r>
            <a:r>
              <a:rPr lang="en-US" sz="1700" i="1" dirty="0"/>
              <a:t>.”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71F86CB-57CF-42B6-87AD-56175A3CEAD0}"/>
                  </a:ext>
                </a:extLst>
              </p14:cNvPr>
              <p14:cNvContentPartPr/>
              <p14:nvPr/>
            </p14:nvContentPartPr>
            <p14:xfrm>
              <a:off x="4110722" y="7985975"/>
              <a:ext cx="42330" cy="7259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71F86CB-57CF-42B6-87AD-56175A3CEAD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01395" y="7983460"/>
                <a:ext cx="54168" cy="81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1C36212-62B3-497B-8A27-DADB48316F73}"/>
                  </a:ext>
                </a:extLst>
              </p14:cNvPr>
              <p14:cNvContentPartPr/>
              <p14:nvPr/>
            </p14:nvContentPartPr>
            <p14:xfrm>
              <a:off x="4846822" y="9458005"/>
              <a:ext cx="170" cy="17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1C36212-62B3-497B-8A27-DADB48316F7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39512" y="9450695"/>
                <a:ext cx="14790" cy="14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B0640D5-7F33-4527-BDC7-0E64ABACD758}"/>
                  </a:ext>
                </a:extLst>
              </p14:cNvPr>
              <p14:cNvContentPartPr/>
              <p14:nvPr/>
            </p14:nvContentPartPr>
            <p14:xfrm>
              <a:off x="412372" y="5928975"/>
              <a:ext cx="24310" cy="363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B0640D5-7F33-4527-BDC7-0E64ABACD75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787" y="5915287"/>
                <a:ext cx="42543" cy="54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FA3980D-3308-4E0F-B69F-077A20FBC270}"/>
                  </a:ext>
                </a:extLst>
              </p14:cNvPr>
              <p14:cNvContentPartPr/>
              <p14:nvPr/>
            </p14:nvContentPartPr>
            <p14:xfrm>
              <a:off x="569112" y="5729905"/>
              <a:ext cx="24310" cy="2431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FA3980D-3308-4E0F-B69F-077A20FBC27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4395" y="5725257"/>
                <a:ext cx="33744" cy="33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343AF7B-CF60-48F7-BB4F-9BFE5914795B}"/>
                  </a:ext>
                </a:extLst>
              </p14:cNvPr>
              <p14:cNvContentPartPr/>
              <p14:nvPr/>
            </p14:nvContentPartPr>
            <p14:xfrm>
              <a:off x="460652" y="5747925"/>
              <a:ext cx="18190" cy="363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343AF7B-CF60-48F7-BB4F-9BFE5914795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7919" y="5741505"/>
                <a:ext cx="37471" cy="47437"/>
              </a:xfrm>
              <a:prstGeom prst="rect">
                <a:avLst/>
              </a:prstGeom>
            </p:spPr>
          </p:pic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B88BD5E8-12D1-4E5C-957A-40C223B0E991}"/>
              </a:ext>
            </a:extLst>
          </p:cNvPr>
          <p:cNvSpPr/>
          <p:nvPr/>
        </p:nvSpPr>
        <p:spPr>
          <a:xfrm>
            <a:off x="2868870" y="5286115"/>
            <a:ext cx="266420" cy="28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75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1</a:t>
            </a:r>
            <a:endParaRPr lang="en-US" sz="127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B630C64-BDC9-40F0-92F7-E3C9AF08377D}"/>
                  </a:ext>
                </a:extLst>
              </p:cNvPr>
              <p:cNvSpPr txBox="1"/>
              <p:nvPr/>
            </p:nvSpPr>
            <p:spPr>
              <a:xfrm>
                <a:off x="3080023" y="5286114"/>
                <a:ext cx="1390850" cy="578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41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1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  <m:e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    4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=14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17" dirty="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B630C64-BDC9-40F0-92F7-E3C9AF083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023" y="5286114"/>
                <a:ext cx="1390850" cy="578748"/>
              </a:xfrm>
              <a:prstGeom prst="rect">
                <a:avLst/>
              </a:prstGeom>
              <a:blipFill>
                <a:blip r:embed="rId21"/>
                <a:stretch>
                  <a:fillRect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D6B031C-D45E-46B1-BCB2-8F70DFC17797}"/>
                  </a:ext>
                </a:extLst>
              </p:cNvPr>
              <p:cNvSpPr/>
              <p:nvPr/>
            </p:nvSpPr>
            <p:spPr>
              <a:xfrm>
                <a:off x="4470615" y="5329386"/>
                <a:ext cx="818879" cy="6809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75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  <a:t>solution</a:t>
                </a:r>
                <a:br>
                  <a:rPr lang="en-US" sz="1275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75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75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  <m:r>
                            <a:rPr lang="en-US" sz="1275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75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</m:e>
                      </m:d>
                      <m:r>
                        <a:rPr lang="en-US" sz="1275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275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D6B031C-D45E-46B1-BCB2-8F70DFC177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615" y="5329386"/>
                <a:ext cx="818879" cy="680956"/>
              </a:xfrm>
              <a:prstGeom prst="rect">
                <a:avLst/>
              </a:prstGeom>
              <a:blipFill>
                <a:blip r:embed="rId2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>
            <a:extLst>
              <a:ext uri="{FF2B5EF4-FFF2-40B4-BE49-F238E27FC236}">
                <a16:creationId xmlns:a16="http://schemas.microsoft.com/office/drawing/2014/main" id="{E7ADA27E-CDF7-4CB6-ADDB-EB5F5485DD2E}"/>
              </a:ext>
            </a:extLst>
          </p:cNvPr>
          <p:cNvSpPr/>
          <p:nvPr/>
        </p:nvSpPr>
        <p:spPr>
          <a:xfrm>
            <a:off x="5333728" y="5286115"/>
            <a:ext cx="266420" cy="28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75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2</a:t>
            </a:r>
            <a:endParaRPr lang="en-US" sz="127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F40FE7B-207C-43CE-B35F-9035C7A7B3DA}"/>
                  </a:ext>
                </a:extLst>
              </p:cNvPr>
              <p:cNvSpPr txBox="1"/>
              <p:nvPr/>
            </p:nvSpPr>
            <p:spPr>
              <a:xfrm>
                <a:off x="5535886" y="5286114"/>
                <a:ext cx="1390850" cy="578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41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1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  <m:e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17" dirty="0"/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F40FE7B-207C-43CE-B35F-9035C7A7B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886" y="5286114"/>
                <a:ext cx="1390850" cy="578748"/>
              </a:xfrm>
              <a:prstGeom prst="rect">
                <a:avLst/>
              </a:prstGeom>
              <a:blipFill>
                <a:blip r:embed="rId23"/>
                <a:stretch>
                  <a:fillRect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1" name="Picture 130">
            <a:extLst>
              <a:ext uri="{FF2B5EF4-FFF2-40B4-BE49-F238E27FC236}">
                <a16:creationId xmlns:a16="http://schemas.microsoft.com/office/drawing/2014/main" id="{D7B9B353-FAB5-4A9F-9944-445360924474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b="11536"/>
          <a:stretch/>
        </p:blipFill>
        <p:spPr>
          <a:xfrm>
            <a:off x="2831158" y="6079466"/>
            <a:ext cx="2372319" cy="2383127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C55F07E4-CC4B-449D-96D6-1093869CB61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32846" y="6101000"/>
            <a:ext cx="2452112" cy="23831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DCEBDE9D-2971-4C49-B4AF-4FECB135DC97}"/>
                  </a:ext>
                </a:extLst>
              </p14:cNvPr>
              <p14:cNvContentPartPr/>
              <p14:nvPr/>
            </p14:nvContentPartPr>
            <p14:xfrm>
              <a:off x="1403415" y="6354039"/>
              <a:ext cx="430950" cy="62475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DCEBDE9D-2971-4C49-B4AF-4FECB135DC9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49411" y="6246323"/>
                <a:ext cx="538958" cy="277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F75969A-51D7-4BB7-96DB-B38885F2538F}"/>
                  </a:ext>
                </a:extLst>
              </p14:cNvPr>
              <p14:cNvContentPartPr/>
              <p14:nvPr/>
            </p14:nvContentPartPr>
            <p14:xfrm>
              <a:off x="1776500" y="6891816"/>
              <a:ext cx="461550" cy="22185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F75969A-51D7-4BB7-96DB-B38885F2538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22496" y="6784469"/>
                <a:ext cx="569557" cy="236879"/>
              </a:xfrm>
              <a:prstGeom prst="rect">
                <a:avLst/>
              </a:prstGeom>
            </p:spPr>
          </p:pic>
        </mc:Fallback>
      </mc:AlternateContent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id="{69154933-089F-4AE8-8A0F-B07258E34C51}"/>
              </a:ext>
            </a:extLst>
          </p:cNvPr>
          <p:cNvSpPr/>
          <p:nvPr/>
        </p:nvSpPr>
        <p:spPr bwMode="auto">
          <a:xfrm rot="16200000">
            <a:off x="-517231" y="4199937"/>
            <a:ext cx="1224854" cy="190391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64770" tIns="33561" rIns="64770" bIns="33561" rtlCol="0" anchor="ctr" anchorCtr="0">
            <a:spAutoFit/>
          </a:bodyPr>
          <a:lstStyle/>
          <a:p>
            <a:pPr algn="ctr">
              <a:defRPr/>
            </a:pPr>
            <a:r>
              <a:rPr lang="en-US" sz="708" b="1" dirty="0">
                <a:solidFill>
                  <a:srgbClr val="0171AB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8FA5BA6-C3A4-4D0C-976D-965A04204B72}"/>
                  </a:ext>
                </a:extLst>
              </p:cNvPr>
              <p:cNvSpPr/>
              <p:nvPr/>
            </p:nvSpPr>
            <p:spPr>
              <a:xfrm>
                <a:off x="6891450" y="5308954"/>
                <a:ext cx="818879" cy="6809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75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  <a:t>solution</a:t>
                </a:r>
                <a:br>
                  <a:rPr lang="en-US" sz="1275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75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75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  <m:r>
                            <a:rPr lang="en-US" sz="1275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75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</m:e>
                      </m:d>
                      <m:r>
                        <a:rPr lang="en-US" sz="1275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275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8FA5BA6-C3A4-4D0C-976D-965A04204B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450" y="5308954"/>
                <a:ext cx="818879" cy="680956"/>
              </a:xfrm>
              <a:prstGeom prst="rect">
                <a:avLst/>
              </a:prstGeom>
              <a:blipFill>
                <a:blip r:embed="rId4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6F4D0C7-D90A-4A0C-AD5A-FAFE646ED838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991885" y="6793170"/>
            <a:ext cx="315939" cy="15805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138889B-EEF8-49D3-8811-EEF5335F380B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346709" y="6692404"/>
            <a:ext cx="315939" cy="1580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9A7DA41-617E-4B8B-B62C-0321E9955EAC}"/>
                  </a:ext>
                </a:extLst>
              </p:cNvPr>
              <p:cNvSpPr/>
              <p:nvPr/>
            </p:nvSpPr>
            <p:spPr>
              <a:xfrm>
                <a:off x="3526708" y="9689068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9A7DA41-617E-4B8B-B62C-0321E9955E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708" y="9689068"/>
                <a:ext cx="365806" cy="369332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970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1" grpId="0"/>
      <p:bldP spid="54" grpId="0"/>
      <p:bldP spid="100" grpId="0"/>
      <p:bldP spid="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6624461-83E7-4343-8C50-2BF736CCAF76}"/>
              </a:ext>
            </a:extLst>
          </p:cNvPr>
          <p:cNvSpPr/>
          <p:nvPr/>
        </p:nvSpPr>
        <p:spPr bwMode="auto">
          <a:xfrm>
            <a:off x="2849228" y="997661"/>
            <a:ext cx="2407258" cy="1068984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2385" tIns="32385" rIns="32385" bIns="323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47675"/>
            <a:r>
              <a:rPr lang="en-US" sz="141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D946A10-DECC-4FB4-8177-10CE5727BEAC}"/>
              </a:ext>
            </a:extLst>
          </p:cNvPr>
          <p:cNvSpPr/>
          <p:nvPr/>
        </p:nvSpPr>
        <p:spPr bwMode="auto">
          <a:xfrm>
            <a:off x="5314087" y="997661"/>
            <a:ext cx="2407258" cy="1068984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2385" tIns="32385" rIns="32385" bIns="323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47675"/>
            <a:r>
              <a:rPr lang="en-US" sz="141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CC2EACA-9CDA-41E1-ACA0-FD373AFB1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48196"/>
              </p:ext>
            </p:extLst>
          </p:nvPr>
        </p:nvGraphicFramePr>
        <p:xfrm>
          <a:off x="74473" y="409925"/>
          <a:ext cx="2600438" cy="28865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0438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198196">
                <a:tc>
                  <a:txBody>
                    <a:bodyPr/>
                    <a:lstStyle/>
                    <a:p>
                      <a:pPr marL="342900" indent="-342900" algn="l" defTabSz="914400">
                        <a:lnSpc>
                          <a:spcPct val="90000"/>
                        </a:lnSpc>
                        <a:tabLst>
                          <a:tab pos="171450" algn="l"/>
                        </a:tabLst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Add the equations to eliminate the opposite variable terms.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82347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 How did I/you eliminate the opposite variable terms?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373564"/>
                  </a:ext>
                </a:extLst>
              </a:tr>
              <a:tr h="608838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Find the first value of the ordered pair solution. 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(Write ordered pair)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13871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 How did I/you find the first value of the ordered pair solution?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198054"/>
                  </a:ext>
                </a:extLst>
              </a:tr>
              <a:tr h="608838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Find the second value of the ordered pair solution. 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(Write ordered pair)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86007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How did I/you find the second value of the ordered pair solution?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193914"/>
                  </a:ext>
                </a:extLst>
              </a:tr>
            </a:tbl>
          </a:graphicData>
        </a:graphic>
      </p:graphicFrame>
      <p:pic>
        <p:nvPicPr>
          <p:cNvPr id="15" name="Graphic 14" descr="Apple">
            <a:extLst>
              <a:ext uri="{FF2B5EF4-FFF2-40B4-BE49-F238E27FC236}">
                <a16:creationId xmlns:a16="http://schemas.microsoft.com/office/drawing/2014/main" id="{8AB5D201-F511-4C34-9ACB-390C31744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17290" y="1007987"/>
            <a:ext cx="323850" cy="323850"/>
          </a:xfrm>
          <a:prstGeom prst="rect">
            <a:avLst/>
          </a:prstGeom>
        </p:spPr>
      </p:pic>
      <p:pic>
        <p:nvPicPr>
          <p:cNvPr id="16" name="Graphic 15" descr="Apple">
            <a:extLst>
              <a:ext uri="{FF2B5EF4-FFF2-40B4-BE49-F238E27FC236}">
                <a16:creationId xmlns:a16="http://schemas.microsoft.com/office/drawing/2014/main" id="{80FEC66C-F06B-4074-9878-3B0F5321B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17290" y="1659286"/>
            <a:ext cx="323850" cy="323850"/>
          </a:xfrm>
          <a:prstGeom prst="rect">
            <a:avLst/>
          </a:prstGeom>
        </p:spPr>
      </p:pic>
      <p:pic>
        <p:nvPicPr>
          <p:cNvPr id="17" name="Graphic 16" descr="Apple">
            <a:extLst>
              <a:ext uri="{FF2B5EF4-FFF2-40B4-BE49-F238E27FC236}">
                <a16:creationId xmlns:a16="http://schemas.microsoft.com/office/drawing/2014/main" id="{A227740D-31A8-4A85-B662-9E7F6EC0B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17290" y="2609246"/>
            <a:ext cx="323850" cy="3238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77AD419-EFDD-445C-A600-83D351E108C3}"/>
              </a:ext>
            </a:extLst>
          </p:cNvPr>
          <p:cNvSpPr/>
          <p:nvPr/>
        </p:nvSpPr>
        <p:spPr>
          <a:xfrm>
            <a:off x="2924120" y="1079438"/>
            <a:ext cx="266420" cy="28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75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3</a:t>
            </a:r>
            <a:endParaRPr lang="en-US" sz="127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BB333C-9FD9-432E-BBCF-EF389A17BAAD}"/>
                  </a:ext>
                </a:extLst>
              </p:cNvPr>
              <p:cNvSpPr txBox="1"/>
              <p:nvPr/>
            </p:nvSpPr>
            <p:spPr>
              <a:xfrm>
                <a:off x="3135273" y="1079437"/>
                <a:ext cx="1390850" cy="578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41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1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17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BB333C-9FD9-432E-BBCF-EF389A17B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273" y="1079437"/>
                <a:ext cx="1390850" cy="5787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FD0AB91-F461-4BC2-9EF0-5CF98FA82FA0}"/>
                  </a:ext>
                </a:extLst>
              </p:cNvPr>
              <p:cNvSpPr/>
              <p:nvPr/>
            </p:nvSpPr>
            <p:spPr>
              <a:xfrm>
                <a:off x="2990686" y="1391477"/>
                <a:ext cx="343364" cy="288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75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275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FD0AB91-F461-4BC2-9EF0-5CF98FA82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686" y="1391477"/>
                <a:ext cx="343364" cy="2885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A5EBF05-9B54-459F-BC8C-F1AD8A01FEB6}"/>
              </a:ext>
            </a:extLst>
          </p:cNvPr>
          <p:cNvCxnSpPr>
            <a:cxnSpLocks/>
          </p:cNvCxnSpPr>
          <p:nvPr/>
        </p:nvCxnSpPr>
        <p:spPr>
          <a:xfrm>
            <a:off x="3075049" y="1619584"/>
            <a:ext cx="1395679" cy="0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7734B858-5719-434B-BA01-EA31D3A80647}"/>
              </a:ext>
            </a:extLst>
          </p:cNvPr>
          <p:cNvSpPr/>
          <p:nvPr/>
        </p:nvSpPr>
        <p:spPr>
          <a:xfrm>
            <a:off x="5388978" y="1079438"/>
            <a:ext cx="266420" cy="28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75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4</a:t>
            </a:r>
            <a:endParaRPr lang="en-US" sz="1275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6429D22-D735-4FF0-AEF2-27396414CA39}"/>
                  </a:ext>
                </a:extLst>
              </p14:cNvPr>
              <p14:cNvContentPartPr/>
              <p14:nvPr/>
            </p14:nvContentPartPr>
            <p14:xfrm>
              <a:off x="4047418" y="1720712"/>
              <a:ext cx="12240" cy="612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6429D22-D735-4FF0-AEF2-27396414CA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29418" y="1702712"/>
                <a:ext cx="478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9AFA9D9-7789-4D10-A1A9-B09B7786F6BB}"/>
                  </a:ext>
                </a:extLst>
              </p14:cNvPr>
              <p14:cNvContentPartPr/>
              <p14:nvPr/>
            </p14:nvContentPartPr>
            <p14:xfrm>
              <a:off x="4077508" y="1726832"/>
              <a:ext cx="170" cy="122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9AFA9D9-7789-4D10-A1A9-B09B7786F6B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69008" y="1708832"/>
                <a:ext cx="17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1CB1F3F-E5B7-4F88-9F32-5F04DC1A8E5A}"/>
                  </a:ext>
                </a:extLst>
              </p14:cNvPr>
              <p14:cNvContentPartPr/>
              <p14:nvPr/>
            </p14:nvContentPartPr>
            <p14:xfrm>
              <a:off x="4101648" y="1672432"/>
              <a:ext cx="12240" cy="61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1CB1F3F-E5B7-4F88-9F32-5F04DC1A8E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83648" y="1654432"/>
                <a:ext cx="478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1858982-28A6-45E6-8595-812D6AB0A700}"/>
                  </a:ext>
                </a:extLst>
              </p:cNvPr>
              <p:cNvSpPr txBox="1"/>
              <p:nvPr/>
            </p:nvSpPr>
            <p:spPr>
              <a:xfrm>
                <a:off x="5591136" y="1079437"/>
                <a:ext cx="1390850" cy="578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41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1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  <m:e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17" dirty="0"/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1858982-28A6-45E6-8595-812D6AB0A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136" y="1079437"/>
                <a:ext cx="1390850" cy="57874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4766395-E0E6-46DB-8D57-D9DFF4A477D8}"/>
                  </a:ext>
                </a:extLst>
              </p:cNvPr>
              <p:cNvSpPr/>
              <p:nvPr/>
            </p:nvSpPr>
            <p:spPr>
              <a:xfrm>
                <a:off x="5446548" y="1391477"/>
                <a:ext cx="343364" cy="288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75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275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4766395-E0E6-46DB-8D57-D9DFF4A477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548" y="1391477"/>
                <a:ext cx="343364" cy="2885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F99F1A57-0D07-4E11-8C6F-070175D06AB3}"/>
              </a:ext>
            </a:extLst>
          </p:cNvPr>
          <p:cNvCxnSpPr>
            <a:cxnSpLocks/>
          </p:cNvCxnSpPr>
          <p:nvPr/>
        </p:nvCxnSpPr>
        <p:spPr>
          <a:xfrm>
            <a:off x="5530911" y="1619584"/>
            <a:ext cx="1395679" cy="0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A605DD0-A266-43B0-8563-BEAF03D0545F}"/>
                  </a:ext>
                </a:extLst>
              </p14:cNvPr>
              <p14:cNvContentPartPr/>
              <p14:nvPr/>
            </p14:nvContentPartPr>
            <p14:xfrm>
              <a:off x="6503280" y="1720712"/>
              <a:ext cx="12240" cy="612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A605DD0-A266-43B0-8563-BEAF03D0545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85280" y="1702712"/>
                <a:ext cx="478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0468A1F3-D72A-4E2F-BAAE-538343BF22A3}"/>
                  </a:ext>
                </a:extLst>
              </p14:cNvPr>
              <p14:cNvContentPartPr/>
              <p14:nvPr/>
            </p14:nvContentPartPr>
            <p14:xfrm>
              <a:off x="6533370" y="1726832"/>
              <a:ext cx="170" cy="1224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0468A1F3-D72A-4E2F-BAAE-538343BF22A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24870" y="1708832"/>
                <a:ext cx="17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6E1CAD1-CFBD-4739-AFA7-BC7CC878C064}"/>
                  </a:ext>
                </a:extLst>
              </p14:cNvPr>
              <p14:cNvContentPartPr/>
              <p14:nvPr/>
            </p14:nvContentPartPr>
            <p14:xfrm>
              <a:off x="6557510" y="1672432"/>
              <a:ext cx="12240" cy="612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6E1CAD1-CFBD-4739-AFA7-BC7CC878C06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39510" y="1654432"/>
                <a:ext cx="47880" cy="4176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5D2BE7F-3DA3-4F8B-AB20-240818021D4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46548" y="2179985"/>
            <a:ext cx="2312491" cy="19700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FC7A6D-E587-4721-9CDE-E31DD17E97E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21144" y="2186883"/>
            <a:ext cx="2287018" cy="1973593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C91E7CE3-2BDB-4F4C-AAB6-E96AD820C9B7}"/>
              </a:ext>
            </a:extLst>
          </p:cNvPr>
          <p:cNvSpPr/>
          <p:nvPr/>
        </p:nvSpPr>
        <p:spPr>
          <a:xfrm>
            <a:off x="2809220" y="366754"/>
            <a:ext cx="2464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IF</a:t>
            </a:r>
            <a:r>
              <a:rPr lang="en-US" sz="1200" dirty="0"/>
              <a:t> the equations are </a:t>
            </a:r>
            <a:r>
              <a:rPr lang="en-US" sz="1200" b="1" dirty="0">
                <a:solidFill>
                  <a:schemeClr val="accent6"/>
                </a:solidFill>
              </a:rPr>
              <a:t>__________</a:t>
            </a:r>
          </a:p>
          <a:p>
            <a:r>
              <a:rPr lang="en-US" sz="1200" b="1" dirty="0">
                <a:solidFill>
                  <a:schemeClr val="accent6"/>
                </a:solidFill>
              </a:rPr>
              <a:t>THEN</a:t>
            </a:r>
            <a:r>
              <a:rPr lang="en-US" sz="1200" dirty="0"/>
              <a:t> there are </a:t>
            </a:r>
            <a:r>
              <a:rPr lang="en-US" sz="1200" b="1" dirty="0">
                <a:solidFill>
                  <a:schemeClr val="accent6"/>
                </a:solidFill>
              </a:rPr>
              <a:t>______</a:t>
            </a:r>
            <a:r>
              <a:rPr lang="en-US" sz="1200" dirty="0"/>
              <a:t> ordered pair </a:t>
            </a:r>
            <a:r>
              <a:rPr lang="en-US" sz="1200" b="1" dirty="0">
                <a:solidFill>
                  <a:schemeClr val="accent6"/>
                </a:solidFill>
              </a:rPr>
              <a:t>__________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6D8803B-737F-4065-948A-9D6E97AE032B}"/>
              </a:ext>
            </a:extLst>
          </p:cNvPr>
          <p:cNvSpPr/>
          <p:nvPr/>
        </p:nvSpPr>
        <p:spPr>
          <a:xfrm>
            <a:off x="5370970" y="304618"/>
            <a:ext cx="240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IF</a:t>
            </a:r>
            <a:r>
              <a:rPr lang="en-US" sz="1200" dirty="0"/>
              <a:t> the equations are </a:t>
            </a:r>
            <a:r>
              <a:rPr lang="en-US" sz="1200" b="1" dirty="0">
                <a:solidFill>
                  <a:schemeClr val="accent6"/>
                </a:solidFill>
              </a:rPr>
              <a:t>__________</a:t>
            </a:r>
          </a:p>
          <a:p>
            <a:r>
              <a:rPr lang="en-US" sz="1200" b="1" dirty="0">
                <a:solidFill>
                  <a:schemeClr val="accent6"/>
                </a:solidFill>
              </a:rPr>
              <a:t>THEN</a:t>
            </a:r>
            <a:r>
              <a:rPr lang="en-US" sz="1200" dirty="0"/>
              <a:t> there are </a:t>
            </a:r>
            <a:r>
              <a:rPr lang="en-US" sz="1200" b="1" dirty="0">
                <a:solidFill>
                  <a:schemeClr val="accent6"/>
                </a:solidFill>
              </a:rPr>
              <a:t>__________</a:t>
            </a:r>
          </a:p>
          <a:p>
            <a:r>
              <a:rPr lang="en-US" sz="1200" dirty="0"/>
              <a:t> ordered pair </a:t>
            </a:r>
            <a:r>
              <a:rPr lang="en-US" sz="1200" b="1" dirty="0">
                <a:solidFill>
                  <a:schemeClr val="accent6"/>
                </a:solidFill>
              </a:rPr>
              <a:t>__________</a:t>
            </a:r>
          </a:p>
        </p:txBody>
      </p:sp>
      <p:pic>
        <p:nvPicPr>
          <p:cNvPr id="43" name="Slide Zoom 42">
            <a:hlinkClick r:id="rId20" action="ppaction://hlinksldjump"/>
            <a:extLst>
              <a:ext uri="{FF2B5EF4-FFF2-40B4-BE49-F238E27FC236}">
                <a16:creationId xmlns:a16="http://schemas.microsoft.com/office/drawing/2014/main" id="{2059EA13-D91D-4D5F-B3EF-A7D4BC22B415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0598" y="6426689"/>
            <a:ext cx="1389856" cy="868660"/>
          </a:xfrm>
          <a:prstGeom prst="rect">
            <a:avLst/>
          </a:prstGeom>
          <a:ln w="3175">
            <a:solidFill>
              <a:prstClr val="ltGray"/>
            </a:solidFill>
          </a:ln>
        </p:spPr>
      </p:pic>
      <p:sp>
        <p:nvSpPr>
          <p:cNvPr id="30" name="Round Same Side Corner Rectangle 8">
            <a:extLst>
              <a:ext uri="{FF2B5EF4-FFF2-40B4-BE49-F238E27FC236}">
                <a16:creationId xmlns:a16="http://schemas.microsoft.com/office/drawing/2014/main" id="{69154933-089F-4AE8-8A0F-B07258E34C51}"/>
              </a:ext>
            </a:extLst>
          </p:cNvPr>
          <p:cNvSpPr/>
          <p:nvPr/>
        </p:nvSpPr>
        <p:spPr bwMode="auto">
          <a:xfrm rot="16200000">
            <a:off x="-495966" y="5546433"/>
            <a:ext cx="1224854" cy="190391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64770" tIns="33561" rIns="64770" bIns="33561" rtlCol="0" anchor="ctr" anchorCtr="0">
            <a:spAutoFit/>
          </a:bodyPr>
          <a:lstStyle/>
          <a:p>
            <a:pPr algn="ctr">
              <a:defRPr/>
            </a:pPr>
            <a:r>
              <a:rPr lang="en-US" sz="708" b="1" dirty="0">
                <a:solidFill>
                  <a:srgbClr val="0171AB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2" name="Rectangle 31">
            <a:extLst/>
          </p:cNvPr>
          <p:cNvSpPr/>
          <p:nvPr/>
        </p:nvSpPr>
        <p:spPr bwMode="auto">
          <a:xfrm>
            <a:off x="234308" y="4926713"/>
            <a:ext cx="5147617" cy="3980464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2385" tIns="32385" rIns="32385" bIns="323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47675"/>
            <a:endParaRPr lang="en-US" sz="1983" kern="0" dirty="0">
              <a:solidFill>
                <a:srgbClr val="0171AB"/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TextBox 32">
            <a:extLst/>
          </p:cNvPr>
          <p:cNvSpPr txBox="1"/>
          <p:nvPr/>
        </p:nvSpPr>
        <p:spPr>
          <a:xfrm>
            <a:off x="70623" y="4232725"/>
            <a:ext cx="7895772" cy="56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25"/>
              </a:spcAft>
              <a:buClr>
                <a:schemeClr val="tx2"/>
              </a:buClr>
            </a:pPr>
            <a:r>
              <a:rPr lang="en-US" altLang="en-US" sz="1300" dirty="0">
                <a:latin typeface="Century Gothic" panose="020B0502020202020204" pitchFamily="34" charset="0"/>
              </a:rPr>
              <a:t>The </a:t>
            </a:r>
            <a:r>
              <a:rPr lang="en-US" altLang="en-US" sz="1300" b="1" dirty="0">
                <a:solidFill>
                  <a:srgbClr val="0171AB"/>
                </a:solidFill>
                <a:latin typeface="Century Gothic" panose="020B0502020202020204" pitchFamily="34" charset="0"/>
              </a:rPr>
              <a:t>elimination method </a:t>
            </a:r>
            <a:r>
              <a:rPr lang="en-US" sz="1300" b="1" dirty="0">
                <a:solidFill>
                  <a:schemeClr val="accent6"/>
                </a:solidFill>
              </a:rPr>
              <a:t>__________ </a:t>
            </a:r>
            <a:r>
              <a:rPr lang="en-US" altLang="en-US" sz="1300" dirty="0">
                <a:latin typeface="Century Gothic" panose="020B0502020202020204" pitchFamily="34" charset="0"/>
              </a:rPr>
              <a:t>two equations together to </a:t>
            </a:r>
            <a:r>
              <a:rPr lang="en-US" sz="1300" b="1" dirty="0">
                <a:solidFill>
                  <a:schemeClr val="accent6"/>
                </a:solidFill>
              </a:rPr>
              <a:t>__________ </a:t>
            </a:r>
            <a:r>
              <a:rPr lang="en-US" altLang="en-US" sz="1300" dirty="0">
                <a:latin typeface="Century Gothic" panose="020B0502020202020204" pitchFamily="34" charset="0"/>
              </a:rPr>
              <a:t>one of the variables.</a:t>
            </a:r>
          </a:p>
          <a:p>
            <a:pPr marL="242878" indent="-242878">
              <a:spcAft>
                <a:spcPts val="425"/>
              </a:spcAft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n-US" sz="1417" kern="0" dirty="0">
                <a:cs typeface="Arial" pitchFamily="34" charset="0"/>
              </a:rPr>
              <a:t>The elimination method ___________ works if the equations have opposite variable terms.</a:t>
            </a:r>
          </a:p>
        </p:txBody>
      </p:sp>
      <p:sp>
        <p:nvSpPr>
          <p:cNvPr id="34" name="Rectangle: Rounded Corners 1">
            <a:extLst>
              <a:ext uri="{FF2B5EF4-FFF2-40B4-BE49-F238E27FC236}">
                <a16:creationId xmlns:a16="http://schemas.microsoft.com/office/drawing/2014/main" id="{482D6C71-DA40-47C0-8281-3967047AFA71}"/>
              </a:ext>
            </a:extLst>
          </p:cNvPr>
          <p:cNvSpPr/>
          <p:nvPr/>
        </p:nvSpPr>
        <p:spPr>
          <a:xfrm>
            <a:off x="1093951" y="5340989"/>
            <a:ext cx="3364547" cy="29686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5" dirty="0">
              <a:highlight>
                <a:srgbClr val="FFFF00"/>
              </a:highligh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7EB595-F7A3-4484-ABA0-DD08616D0830}"/>
              </a:ext>
            </a:extLst>
          </p:cNvPr>
          <p:cNvSpPr/>
          <p:nvPr/>
        </p:nvSpPr>
        <p:spPr>
          <a:xfrm>
            <a:off x="261047" y="4943324"/>
            <a:ext cx="5289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7675"/>
            <a:r>
              <a:rPr lang="en-US" sz="1400" b="1" kern="0" dirty="0">
                <a:solidFill>
                  <a:srgbClr val="0171AB"/>
                </a:solidFill>
                <a:latin typeface="+mj-lt"/>
                <a:cs typeface="Arial" pitchFamily="34" charset="0"/>
              </a:rPr>
              <a:t>Equivalent equations can be created to be able to use elimination method.</a:t>
            </a:r>
            <a:endParaRPr lang="en-US" sz="1400" kern="0" dirty="0">
              <a:solidFill>
                <a:srgbClr val="0171AB"/>
              </a:solidFill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9B9932-72D7-45CB-AD65-D0B410BDF871}"/>
                  </a:ext>
                </a:extLst>
              </p:cNvPr>
              <p:cNvSpPr txBox="1"/>
              <p:nvPr/>
            </p:nvSpPr>
            <p:spPr>
              <a:xfrm>
                <a:off x="828831" y="5247674"/>
                <a:ext cx="1761361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  <m:e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    3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=14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3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9B9932-72D7-45CB-AD65-D0B410BDF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31" y="5247674"/>
                <a:ext cx="1761361" cy="538609"/>
              </a:xfrm>
              <a:prstGeom prst="rect">
                <a:avLst/>
              </a:prstGeom>
              <a:blipFill>
                <a:blip r:embed="rId22"/>
                <a:stretch>
                  <a:fillRect l="-31488" t="-180682" b="-26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CC25423-5544-48AF-93FC-93F0A788ABEB}"/>
                  </a:ext>
                </a:extLst>
              </p:cNvPr>
              <p:cNvSpPr txBox="1"/>
              <p:nvPr/>
            </p:nvSpPr>
            <p:spPr>
              <a:xfrm>
                <a:off x="2882108" y="5234982"/>
                <a:ext cx="1761361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3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3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13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3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3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3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3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1300" b="1" i="1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e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=14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3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CC25423-5544-48AF-93FC-93F0A788A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108" y="5234982"/>
                <a:ext cx="1761361" cy="538609"/>
              </a:xfrm>
              <a:prstGeom prst="rect">
                <a:avLst/>
              </a:prstGeom>
              <a:blipFill>
                <a:blip r:embed="rId23"/>
                <a:stretch>
                  <a:fillRect l="-35294" t="-180682" b="-26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5C16774-60B1-4616-8D5D-4CFC4AB0129D}"/>
                  </a:ext>
                </a:extLst>
              </p:cNvPr>
              <p:cNvSpPr/>
              <p:nvPr/>
            </p:nvSpPr>
            <p:spPr>
              <a:xfrm>
                <a:off x="2840358" y="5497742"/>
                <a:ext cx="343364" cy="288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75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275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5C16774-60B1-4616-8D5D-4CFC4AB01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358" y="5497742"/>
                <a:ext cx="343364" cy="28854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18">
            <a:extLst>
              <a:ext uri="{FF2B5EF4-FFF2-40B4-BE49-F238E27FC236}">
                <a16:creationId xmlns:a16="http://schemas.microsoft.com/office/drawing/2014/main" id="{E295946B-5B54-4A89-95CC-5FA1102F2C2C}"/>
              </a:ext>
            </a:extLst>
          </p:cNvPr>
          <p:cNvSpPr/>
          <p:nvPr/>
        </p:nvSpPr>
        <p:spPr>
          <a:xfrm>
            <a:off x="3528134" y="5282701"/>
            <a:ext cx="410801" cy="44161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5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423CC38-6040-4F63-9218-8A18FD5D1CDB}"/>
              </a:ext>
            </a:extLst>
          </p:cNvPr>
          <p:cNvCxnSpPr>
            <a:cxnSpLocks/>
          </p:cNvCxnSpPr>
          <p:nvPr/>
        </p:nvCxnSpPr>
        <p:spPr>
          <a:xfrm>
            <a:off x="2978456" y="5724317"/>
            <a:ext cx="1566112" cy="0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591523E7-2DCA-4202-936F-DAB407F307E3}"/>
              </a:ext>
            </a:extLst>
          </p:cNvPr>
          <p:cNvSpPr/>
          <p:nvPr/>
        </p:nvSpPr>
        <p:spPr>
          <a:xfrm>
            <a:off x="2388502" y="5278837"/>
            <a:ext cx="324934" cy="305823"/>
          </a:xfrm>
          <a:prstGeom prst="ellipse">
            <a:avLst/>
          </a:prstGeom>
          <a:solidFill>
            <a:srgbClr val="FF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5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B61D9AA-3A8E-4406-8B8A-9D870122D9F3}"/>
                  </a:ext>
                </a:extLst>
              </p:cNvPr>
              <p:cNvSpPr txBox="1"/>
              <p:nvPr/>
            </p:nvSpPr>
            <p:spPr>
              <a:xfrm>
                <a:off x="2112534" y="5296120"/>
                <a:ext cx="1006819" cy="288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75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75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275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275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B61D9AA-3A8E-4406-8B8A-9D870122D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534" y="5296120"/>
                <a:ext cx="1006819" cy="2885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B76B9F1F-C18D-4A2A-B4FF-AA06811812CC}"/>
              </a:ext>
            </a:extLst>
          </p:cNvPr>
          <p:cNvSpPr/>
          <p:nvPr/>
        </p:nvSpPr>
        <p:spPr>
          <a:xfrm>
            <a:off x="5276172" y="4869500"/>
            <a:ext cx="2285952" cy="680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7675"/>
            <a:r>
              <a:rPr lang="en-US" sz="1275" b="1" kern="0" dirty="0">
                <a:solidFill>
                  <a:srgbClr val="0171AB"/>
                </a:solidFill>
                <a:latin typeface="+mj-lt"/>
                <a:cs typeface="Arial" pitchFamily="34" charset="0"/>
              </a:rPr>
              <a:t>___________________</a:t>
            </a:r>
          </a:p>
          <a:p>
            <a:pPr algn="ctr" defTabSz="647675"/>
            <a:r>
              <a:rPr lang="en-US" sz="1275" kern="0" dirty="0">
                <a:solidFill>
                  <a:srgbClr val="0171AB"/>
                </a:solidFill>
                <a:latin typeface="+mj-lt"/>
                <a:cs typeface="Arial" pitchFamily="34" charset="0"/>
              </a:rPr>
              <a:t>look different, but represent the same line.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44E72F47-3AF0-404D-9149-EE27A2B3D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919788"/>
              </p:ext>
            </p:extLst>
          </p:nvPr>
        </p:nvGraphicFramePr>
        <p:xfrm>
          <a:off x="5357609" y="5532764"/>
          <a:ext cx="2401430" cy="2461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143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37818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Check for Understanding</a:t>
                      </a: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2213536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How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can we make the equations eliminate one of variable?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dirty="0">
                        <a:solidFill>
                          <a:srgbClr val="FF5722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572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To eliminate</a:t>
                      </a:r>
                      <a:r>
                        <a:rPr lang="en-US" sz="1200" b="0" baseline="0" dirty="0">
                          <a:solidFill>
                            <a:srgbClr val="FF572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y, you multiple the top equation by _____.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baseline="0" dirty="0">
                        <a:solidFill>
                          <a:srgbClr val="FF5722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572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To eliminate</a:t>
                      </a:r>
                      <a:r>
                        <a:rPr lang="en-US" sz="1200" b="0" baseline="0" dirty="0">
                          <a:solidFill>
                            <a:srgbClr val="FF572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x, you multiple the top equation by ______.</a:t>
                      </a: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48" name="Picture 4" descr="C:\Users\Stephen\Downloads\CFU Icon.png">
            <a:extLst>
              <a:ext uri="{FF2B5EF4-FFF2-40B4-BE49-F238E27FC236}">
                <a16:creationId xmlns:a16="http://schemas.microsoft.com/office/drawing/2014/main" id="{5FFF3E69-BEC4-47C3-A160-F1EA8494C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26" y="5560743"/>
            <a:ext cx="130192" cy="1295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F544341-FC23-4960-B144-23FD1E52F44F}"/>
                  </a:ext>
                </a:extLst>
              </p:cNvPr>
              <p:cNvSpPr/>
              <p:nvPr/>
            </p:nvSpPr>
            <p:spPr>
              <a:xfrm>
                <a:off x="5305627" y="6373021"/>
                <a:ext cx="1260281" cy="288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75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75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275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275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75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75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75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275" b="1" dirty="0"/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F544341-FC23-4960-B144-23FD1E52F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27" y="6373021"/>
                <a:ext cx="1260281" cy="288541"/>
              </a:xfrm>
              <a:prstGeom prst="rect">
                <a:avLst/>
              </a:prstGeom>
              <a:blipFill>
                <a:blip r:embed="rId27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24CA171-1EE5-45B1-A88F-600A55F04140}"/>
                  </a:ext>
                </a:extLst>
              </p:cNvPr>
              <p:cNvSpPr/>
              <p:nvPr/>
            </p:nvSpPr>
            <p:spPr>
              <a:xfrm>
                <a:off x="5276172" y="6608405"/>
                <a:ext cx="1455848" cy="288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75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75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1275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275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75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275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75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75" b="1" i="1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1275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24CA171-1EE5-45B1-A88F-600A55F041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172" y="6608405"/>
                <a:ext cx="1455848" cy="288541"/>
              </a:xfrm>
              <a:prstGeom prst="rect">
                <a:avLst/>
              </a:prstGeom>
              <a:blipFill>
                <a:blip r:embed="rId28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D72194DA-3891-4362-A0D4-F50A8505B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641630"/>
              </p:ext>
            </p:extLst>
          </p:nvPr>
        </p:nvGraphicFramePr>
        <p:xfrm>
          <a:off x="377966" y="8328956"/>
          <a:ext cx="6707918" cy="16443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07918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09076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Check for Understanding</a:t>
                      </a: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1396718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Which equivalent equation should replace the second equation be use the elimination method? How do you know?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572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The equivalent expression ___ should replace the second equation because _____________________________________________________________________.</a:t>
                      </a: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46" name="Picture 4" descr="C:\Users\Stephen\Downloads\CFU Icon.png">
            <a:extLst>
              <a:ext uri="{FF2B5EF4-FFF2-40B4-BE49-F238E27FC236}">
                <a16:creationId xmlns:a16="http://schemas.microsoft.com/office/drawing/2014/main" id="{0F8352C3-6AE1-4A7F-8276-B52602428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61" y="8356409"/>
            <a:ext cx="227845" cy="2267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5749A8E-2CCA-47AF-AC09-7C278CC8BA12}"/>
                  </a:ext>
                </a:extLst>
              </p:cNvPr>
              <p:cNvSpPr txBox="1"/>
              <p:nvPr/>
            </p:nvSpPr>
            <p:spPr>
              <a:xfrm>
                <a:off x="2513609" y="9054007"/>
                <a:ext cx="208858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b="1" dirty="0">
                    <a:solidFill>
                      <a:schemeClr val="accent5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1700" b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US" sz="992" b="1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5749A8E-2CCA-47AF-AC09-7C278CC8B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609" y="9054007"/>
                <a:ext cx="2088580" cy="353943"/>
              </a:xfrm>
              <a:prstGeom prst="rect">
                <a:avLst/>
              </a:prstGeom>
              <a:blipFill>
                <a:blip r:embed="rId29"/>
                <a:stretch>
                  <a:fillRect l="-1749" t="-5172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5696E75-3F6C-4B07-99B2-DF8F0E97BCFE}"/>
                  </a:ext>
                </a:extLst>
              </p:cNvPr>
              <p:cNvSpPr txBox="1"/>
              <p:nvPr/>
            </p:nvSpPr>
            <p:spPr>
              <a:xfrm>
                <a:off x="4803296" y="9037817"/>
                <a:ext cx="208858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b="1" dirty="0">
                    <a:solidFill>
                      <a:schemeClr val="accent5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en-US" sz="1700" b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endParaRPr lang="en-US" sz="992" b="1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5696E75-3F6C-4B07-99B2-DF8F0E97B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296" y="9037817"/>
                <a:ext cx="2088580" cy="353943"/>
              </a:xfrm>
              <a:prstGeom prst="rect">
                <a:avLst/>
              </a:prstGeom>
              <a:blipFill>
                <a:blip r:embed="rId30"/>
                <a:stretch>
                  <a:fillRect l="-2041" t="-6897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9AFA534-B34B-4A38-A84D-1E73EAF84336}"/>
                  </a:ext>
                </a:extLst>
              </p:cNvPr>
              <p:cNvSpPr txBox="1"/>
              <p:nvPr/>
            </p:nvSpPr>
            <p:spPr>
              <a:xfrm>
                <a:off x="353846" y="8919438"/>
                <a:ext cx="2088580" cy="675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992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9AFA534-B34B-4A38-A84D-1E73EAF84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46" y="8919438"/>
                <a:ext cx="2088580" cy="67589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174A9B-20C8-41BD-885B-2E051D4EF39D}"/>
                  </a:ext>
                </a:extLst>
              </p:cNvPr>
              <p:cNvSpPr/>
              <p:nvPr/>
            </p:nvSpPr>
            <p:spPr>
              <a:xfrm>
                <a:off x="7300847" y="962980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174A9B-20C8-41BD-885B-2E051D4EF3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847" y="9629801"/>
                <a:ext cx="365806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5396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CC2EACA-9CDA-41E1-ACA0-FD373AFB1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063696"/>
              </p:ext>
            </p:extLst>
          </p:nvPr>
        </p:nvGraphicFramePr>
        <p:xfrm>
          <a:off x="68579" y="477679"/>
          <a:ext cx="2600438" cy="38215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0438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198196">
                <a:tc>
                  <a:txBody>
                    <a:bodyPr/>
                    <a:lstStyle/>
                    <a:p>
                      <a:pPr marL="342900" indent="-342900" algn="l" defTabSz="914400">
                        <a:lnSpc>
                          <a:spcPct val="90000"/>
                        </a:lnSpc>
                        <a:tabLst>
                          <a:tab pos="171450" algn="l"/>
                        </a:tabLst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  <a:tr h="660654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Create an equivalent equation to be ready for the elimination method.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212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 How did I/you create an equivalent expression?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710718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Add the equations to eliminate the opposite variable terms.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82347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 How did I/you eliminate the opposite variable terms?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373564"/>
                  </a:ext>
                </a:extLst>
              </a:tr>
              <a:tr h="608838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Find the first value of the ordered pair solution. 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(Write ordered pair)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13871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 How did I/you find the first value of the ordered pair solution?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198054"/>
                  </a:ext>
                </a:extLst>
              </a:tr>
              <a:tr h="608838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Find the second value of the ordered pair solution. 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(Write ordered pair)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86007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How did I/you find the second value of the ordered pair solution?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193914"/>
                  </a:ext>
                </a:extLst>
              </a:tr>
            </a:tbl>
          </a:graphicData>
        </a:graphic>
      </p:graphicFrame>
      <p:pic>
        <p:nvPicPr>
          <p:cNvPr id="15" name="Graphic 14" descr="Apple">
            <a:extLst>
              <a:ext uri="{FF2B5EF4-FFF2-40B4-BE49-F238E27FC236}">
                <a16:creationId xmlns:a16="http://schemas.microsoft.com/office/drawing/2014/main" id="{8AB5D201-F511-4C34-9ACB-390C31744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7091" y="929375"/>
            <a:ext cx="323850" cy="323850"/>
          </a:xfrm>
          <a:prstGeom prst="rect">
            <a:avLst/>
          </a:prstGeom>
        </p:spPr>
      </p:pic>
      <p:pic>
        <p:nvPicPr>
          <p:cNvPr id="16" name="Graphic 15" descr="Apple">
            <a:extLst>
              <a:ext uri="{FF2B5EF4-FFF2-40B4-BE49-F238E27FC236}">
                <a16:creationId xmlns:a16="http://schemas.microsoft.com/office/drawing/2014/main" id="{80FEC66C-F06B-4074-9878-3B0F5321B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7091" y="1580674"/>
            <a:ext cx="323850" cy="323850"/>
          </a:xfrm>
          <a:prstGeom prst="rect">
            <a:avLst/>
          </a:prstGeom>
        </p:spPr>
      </p:pic>
      <p:pic>
        <p:nvPicPr>
          <p:cNvPr id="17" name="Graphic 16" descr="Apple">
            <a:extLst>
              <a:ext uri="{FF2B5EF4-FFF2-40B4-BE49-F238E27FC236}">
                <a16:creationId xmlns:a16="http://schemas.microsoft.com/office/drawing/2014/main" id="{A227740D-31A8-4A85-B662-9E7F6EC0B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7091" y="2530634"/>
            <a:ext cx="323850" cy="323850"/>
          </a:xfrm>
          <a:prstGeom prst="rect">
            <a:avLst/>
          </a:prstGeom>
        </p:spPr>
      </p:pic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46624461-83E7-4343-8C50-2BF736CCAF76}"/>
              </a:ext>
            </a:extLst>
          </p:cNvPr>
          <p:cNvSpPr/>
          <p:nvPr/>
        </p:nvSpPr>
        <p:spPr bwMode="auto">
          <a:xfrm>
            <a:off x="2783286" y="2964656"/>
            <a:ext cx="2407258" cy="4446191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2385" tIns="32385" rIns="32385" bIns="323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47675"/>
            <a:r>
              <a:rPr lang="en-US" sz="141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7AD419-EFDD-445C-A600-83D351E108C3}"/>
              </a:ext>
            </a:extLst>
          </p:cNvPr>
          <p:cNvSpPr/>
          <p:nvPr/>
        </p:nvSpPr>
        <p:spPr>
          <a:xfrm>
            <a:off x="2895913" y="593467"/>
            <a:ext cx="266420" cy="28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75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1</a:t>
            </a:r>
            <a:endParaRPr lang="en-US" sz="127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BB333C-9FD9-432E-BBCF-EF389A17BAAD}"/>
                  </a:ext>
                </a:extLst>
              </p:cNvPr>
              <p:cNvSpPr txBox="1"/>
              <p:nvPr/>
            </p:nvSpPr>
            <p:spPr>
              <a:xfrm>
                <a:off x="3107066" y="593466"/>
                <a:ext cx="1390850" cy="578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41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1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  <m:e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    4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=14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17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BB333C-9FD9-432E-BBCF-EF389A17B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066" y="593466"/>
                <a:ext cx="1390850" cy="578748"/>
              </a:xfrm>
              <a:prstGeom prst="rect">
                <a:avLst/>
              </a:prstGeom>
              <a:blipFill>
                <a:blip r:embed="rId6"/>
                <a:stretch>
                  <a:fillRect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FD0AB91-F461-4BC2-9EF0-5CF98FA82FA0}"/>
                  </a:ext>
                </a:extLst>
              </p:cNvPr>
              <p:cNvSpPr/>
              <p:nvPr/>
            </p:nvSpPr>
            <p:spPr>
              <a:xfrm>
                <a:off x="2962479" y="905506"/>
                <a:ext cx="343364" cy="288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75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275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FD0AB91-F461-4BC2-9EF0-5CF98FA82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479" y="905506"/>
                <a:ext cx="343364" cy="2885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A5EBF05-9B54-459F-BC8C-F1AD8A01FEB6}"/>
              </a:ext>
            </a:extLst>
          </p:cNvPr>
          <p:cNvCxnSpPr>
            <a:cxnSpLocks/>
          </p:cNvCxnSpPr>
          <p:nvPr/>
        </p:nvCxnSpPr>
        <p:spPr>
          <a:xfrm>
            <a:off x="3046842" y="1133613"/>
            <a:ext cx="1395679" cy="0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66CC0AE-873D-452F-9003-3F7C93C502AE}"/>
                  </a:ext>
                </a:extLst>
              </p:cNvPr>
              <p:cNvSpPr/>
              <p:nvPr/>
            </p:nvSpPr>
            <p:spPr>
              <a:xfrm>
                <a:off x="4497658" y="636738"/>
                <a:ext cx="818879" cy="6809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75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  <a:t>solution</a:t>
                </a:r>
                <a:br>
                  <a:rPr lang="en-US" sz="1275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75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75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  <m:r>
                            <a:rPr lang="en-US" sz="1275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75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</m:e>
                      </m:d>
                      <m:r>
                        <a:rPr lang="en-US" sz="1275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275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66CC0AE-873D-452F-9003-3F7C93C502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658" y="636738"/>
                <a:ext cx="818879" cy="680956"/>
              </a:xfrm>
              <a:prstGeom prst="rect">
                <a:avLst/>
              </a:prstGeom>
              <a:blipFill>
                <a:blip r:embed="rId8"/>
                <a:stretch>
                  <a:fillRect l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FF9ECA1-991E-4D3E-AAE3-3E366FD84736}"/>
              </a:ext>
            </a:extLst>
          </p:cNvPr>
          <p:cNvCxnSpPr/>
          <p:nvPr/>
        </p:nvCxnSpPr>
        <p:spPr>
          <a:xfrm>
            <a:off x="2970377" y="1636171"/>
            <a:ext cx="2010569" cy="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88423A5-01F1-4728-ADC5-CA6C388E8458}"/>
              </a:ext>
            </a:extLst>
          </p:cNvPr>
          <p:cNvCxnSpPr/>
          <p:nvPr/>
        </p:nvCxnSpPr>
        <p:spPr>
          <a:xfrm>
            <a:off x="2970377" y="2367082"/>
            <a:ext cx="2010569" cy="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BC8C821-26CA-45D7-92C8-E9AEDEC59B73}"/>
              </a:ext>
            </a:extLst>
          </p:cNvPr>
          <p:cNvSpPr txBox="1"/>
          <p:nvPr/>
        </p:nvSpPr>
        <p:spPr>
          <a:xfrm>
            <a:off x="2817448" y="1159391"/>
            <a:ext cx="48577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>
                <a:solidFill>
                  <a:schemeClr val="bg2"/>
                </a:solidFill>
              </a:rPr>
              <a:t>Step</a:t>
            </a:r>
            <a:br>
              <a:rPr lang="en-US" sz="1275" dirty="0">
                <a:solidFill>
                  <a:schemeClr val="bg2"/>
                </a:solidFill>
              </a:rPr>
            </a:br>
            <a:r>
              <a:rPr lang="en-US" sz="1275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D23972-A0E0-4FA2-B14D-B0D7C06BC613}"/>
              </a:ext>
            </a:extLst>
          </p:cNvPr>
          <p:cNvSpPr txBox="1"/>
          <p:nvPr/>
        </p:nvSpPr>
        <p:spPr>
          <a:xfrm>
            <a:off x="2817448" y="1645166"/>
            <a:ext cx="48577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>
                <a:solidFill>
                  <a:schemeClr val="bg2"/>
                </a:solidFill>
              </a:rPr>
              <a:t>Step</a:t>
            </a:r>
            <a:br>
              <a:rPr lang="en-US" sz="1275" dirty="0">
                <a:solidFill>
                  <a:schemeClr val="bg2"/>
                </a:solidFill>
              </a:rPr>
            </a:br>
            <a:r>
              <a:rPr lang="en-US" sz="1275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7D21F9-2BB9-47AE-A93E-0EAD184B83CB}"/>
              </a:ext>
            </a:extLst>
          </p:cNvPr>
          <p:cNvSpPr txBox="1"/>
          <p:nvPr/>
        </p:nvSpPr>
        <p:spPr>
          <a:xfrm>
            <a:off x="2817448" y="2407563"/>
            <a:ext cx="48577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>
                <a:solidFill>
                  <a:schemeClr val="bg2"/>
                </a:solidFill>
              </a:rPr>
              <a:t>Step</a:t>
            </a:r>
            <a:br>
              <a:rPr lang="en-US" sz="1275" dirty="0">
                <a:solidFill>
                  <a:schemeClr val="bg2"/>
                </a:solidFill>
              </a:rPr>
            </a:br>
            <a:r>
              <a:rPr lang="en-US" sz="1275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53" name="Rectangle 52" hidden="1">
            <a:extLst>
              <a:ext uri="{FF2B5EF4-FFF2-40B4-BE49-F238E27FC236}">
                <a16:creationId xmlns:a16="http://schemas.microsoft.com/office/drawing/2014/main" id="{ED946A10-DECC-4FB4-8177-10CE5727BEAC}"/>
              </a:ext>
            </a:extLst>
          </p:cNvPr>
          <p:cNvSpPr/>
          <p:nvPr/>
        </p:nvSpPr>
        <p:spPr bwMode="auto">
          <a:xfrm>
            <a:off x="5248145" y="2964656"/>
            <a:ext cx="2407258" cy="4446191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2385" tIns="32385" rIns="32385" bIns="323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47675"/>
            <a:r>
              <a:rPr lang="en-US" sz="141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734B858-5719-434B-BA01-EA31D3A80647}"/>
              </a:ext>
            </a:extLst>
          </p:cNvPr>
          <p:cNvSpPr/>
          <p:nvPr/>
        </p:nvSpPr>
        <p:spPr>
          <a:xfrm>
            <a:off x="5360771" y="593467"/>
            <a:ext cx="266420" cy="28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75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2</a:t>
            </a:r>
            <a:endParaRPr lang="en-US" sz="1275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1CB1F3F-E5B7-4F88-9F32-5F04DC1A8E5A}"/>
                  </a:ext>
                </a:extLst>
              </p14:cNvPr>
              <p14:cNvContentPartPr/>
              <p14:nvPr/>
            </p14:nvContentPartPr>
            <p14:xfrm>
              <a:off x="4073441" y="1186461"/>
              <a:ext cx="12240" cy="61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1CB1F3F-E5B7-4F88-9F32-5F04DC1A8E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55441" y="1168461"/>
                <a:ext cx="478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1858982-28A6-45E6-8595-812D6AB0A700}"/>
                  </a:ext>
                </a:extLst>
              </p:cNvPr>
              <p:cNvSpPr txBox="1"/>
              <p:nvPr/>
            </p:nvSpPr>
            <p:spPr>
              <a:xfrm>
                <a:off x="5562929" y="593466"/>
                <a:ext cx="1390850" cy="578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41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1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  <m:e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17" i="1">
                                  <a:latin typeface="Cambria Math" panose="02040503050406030204" pitchFamily="18" charset="0"/>
                                </a:rPr>
                                <m:t>=−5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17" dirty="0"/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1858982-28A6-45E6-8595-812D6AB0A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929" y="593466"/>
                <a:ext cx="1390850" cy="5787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4766395-E0E6-46DB-8D57-D9DFF4A477D8}"/>
                  </a:ext>
                </a:extLst>
              </p:cNvPr>
              <p:cNvSpPr/>
              <p:nvPr/>
            </p:nvSpPr>
            <p:spPr>
              <a:xfrm>
                <a:off x="5418341" y="905506"/>
                <a:ext cx="343364" cy="288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75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275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4766395-E0E6-46DB-8D57-D9DFF4A477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341" y="905506"/>
                <a:ext cx="343364" cy="2885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F99F1A57-0D07-4E11-8C6F-070175D06AB3}"/>
              </a:ext>
            </a:extLst>
          </p:cNvPr>
          <p:cNvCxnSpPr>
            <a:cxnSpLocks/>
          </p:cNvCxnSpPr>
          <p:nvPr/>
        </p:nvCxnSpPr>
        <p:spPr>
          <a:xfrm>
            <a:off x="5502704" y="1133613"/>
            <a:ext cx="1395679" cy="0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3EDCA2B-54BF-441F-BF22-456BE633BB0C}"/>
                  </a:ext>
                </a:extLst>
              </p:cNvPr>
              <p:cNvSpPr/>
              <p:nvPr/>
            </p:nvSpPr>
            <p:spPr>
              <a:xfrm>
                <a:off x="6953521" y="636738"/>
                <a:ext cx="818879" cy="6809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75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  <a:t>solution</a:t>
                </a:r>
                <a:br>
                  <a:rPr lang="en-US" sz="1275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75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75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  <m:r>
                            <a:rPr lang="en-US" sz="1275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75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</m:e>
                      </m:d>
                      <m:r>
                        <a:rPr lang="en-US" sz="1275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275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3EDCA2B-54BF-441F-BF22-456BE633B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521" y="636738"/>
                <a:ext cx="818879" cy="680956"/>
              </a:xfrm>
              <a:prstGeom prst="rect">
                <a:avLst/>
              </a:prstGeom>
              <a:blipFill>
                <a:blip r:embed="rId12"/>
                <a:stretch>
                  <a:fillRect l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D2528A0-5894-4FCE-B3F5-B32639FB3C89}"/>
              </a:ext>
            </a:extLst>
          </p:cNvPr>
          <p:cNvCxnSpPr/>
          <p:nvPr/>
        </p:nvCxnSpPr>
        <p:spPr>
          <a:xfrm>
            <a:off x="5426240" y="1636171"/>
            <a:ext cx="2010569" cy="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810173F-996F-409D-BB78-05CCD4193403}"/>
              </a:ext>
            </a:extLst>
          </p:cNvPr>
          <p:cNvCxnSpPr/>
          <p:nvPr/>
        </p:nvCxnSpPr>
        <p:spPr>
          <a:xfrm>
            <a:off x="5426240" y="2367082"/>
            <a:ext cx="2010569" cy="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53E55FA2-921D-4FB5-9AB4-5AA453A2D686}"/>
              </a:ext>
            </a:extLst>
          </p:cNvPr>
          <p:cNvSpPr txBox="1"/>
          <p:nvPr/>
        </p:nvSpPr>
        <p:spPr>
          <a:xfrm>
            <a:off x="5273310" y="1159391"/>
            <a:ext cx="48577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>
                <a:solidFill>
                  <a:schemeClr val="bg2"/>
                </a:solidFill>
              </a:rPr>
              <a:t>Step</a:t>
            </a:r>
            <a:br>
              <a:rPr lang="en-US" sz="1275" dirty="0">
                <a:solidFill>
                  <a:schemeClr val="bg2"/>
                </a:solidFill>
              </a:rPr>
            </a:br>
            <a:r>
              <a:rPr lang="en-US" sz="1275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DA4E14D-B680-47D7-940D-B63511397EBC}"/>
              </a:ext>
            </a:extLst>
          </p:cNvPr>
          <p:cNvSpPr txBox="1"/>
          <p:nvPr/>
        </p:nvSpPr>
        <p:spPr>
          <a:xfrm>
            <a:off x="5273310" y="1645166"/>
            <a:ext cx="48577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>
                <a:solidFill>
                  <a:schemeClr val="bg2"/>
                </a:solidFill>
              </a:rPr>
              <a:t>Step</a:t>
            </a:r>
            <a:br>
              <a:rPr lang="en-US" sz="1275" dirty="0">
                <a:solidFill>
                  <a:schemeClr val="bg2"/>
                </a:solidFill>
              </a:rPr>
            </a:br>
            <a:r>
              <a:rPr lang="en-US" sz="1275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525B954-A805-46D6-8954-68D9BE3CD873}"/>
              </a:ext>
            </a:extLst>
          </p:cNvPr>
          <p:cNvSpPr txBox="1"/>
          <p:nvPr/>
        </p:nvSpPr>
        <p:spPr>
          <a:xfrm>
            <a:off x="5273310" y="2407563"/>
            <a:ext cx="48577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>
                <a:solidFill>
                  <a:schemeClr val="bg2"/>
                </a:solidFill>
              </a:rPr>
              <a:t>Step</a:t>
            </a:r>
            <a:br>
              <a:rPr lang="en-US" sz="1275" dirty="0">
                <a:solidFill>
                  <a:schemeClr val="bg2"/>
                </a:solidFill>
              </a:rPr>
            </a:br>
            <a:r>
              <a:rPr lang="en-US" sz="1275" b="1" dirty="0">
                <a:solidFill>
                  <a:schemeClr val="bg2"/>
                </a:solidFill>
              </a:rPr>
              <a:t>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A605DD0-A266-43B0-8563-BEAF03D0545F}"/>
                  </a:ext>
                </a:extLst>
              </p14:cNvPr>
              <p14:cNvContentPartPr/>
              <p14:nvPr/>
            </p14:nvContentPartPr>
            <p14:xfrm>
              <a:off x="6475073" y="1234741"/>
              <a:ext cx="12240" cy="612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A605DD0-A266-43B0-8563-BEAF03D0545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57073" y="1216741"/>
                <a:ext cx="478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0468A1F3-D72A-4E2F-BAAE-538343BF22A3}"/>
                  </a:ext>
                </a:extLst>
              </p14:cNvPr>
              <p14:cNvContentPartPr/>
              <p14:nvPr/>
            </p14:nvContentPartPr>
            <p14:xfrm>
              <a:off x="6505163" y="1240861"/>
              <a:ext cx="170" cy="1224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0468A1F3-D72A-4E2F-BAAE-538343BF22A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96663" y="1222861"/>
                <a:ext cx="17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6E1CAD1-CFBD-4739-AFA7-BC7CC878C064}"/>
                  </a:ext>
                </a:extLst>
              </p14:cNvPr>
              <p14:cNvContentPartPr/>
              <p14:nvPr/>
            </p14:nvContentPartPr>
            <p14:xfrm>
              <a:off x="6529303" y="1186461"/>
              <a:ext cx="12240" cy="612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6E1CAD1-CFBD-4739-AFA7-BC7CC878C06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11303" y="1168461"/>
                <a:ext cx="47880" cy="41760"/>
              </a:xfrm>
              <a:prstGeom prst="rect">
                <a:avLst/>
              </a:prstGeom>
            </p:spPr>
          </p:pic>
        </mc:Fallback>
      </mc:AlternateContent>
      <p:sp>
        <p:nvSpPr>
          <p:cNvPr id="73" name="Rectangle 72">
            <a:extLst>
              <a:ext uri="{FF2B5EF4-FFF2-40B4-BE49-F238E27FC236}">
                <a16:creationId xmlns:a16="http://schemas.microsoft.com/office/drawing/2014/main" id="{0757394B-5A23-4EF5-AB67-377C8F0339B9}"/>
              </a:ext>
            </a:extLst>
          </p:cNvPr>
          <p:cNvSpPr/>
          <p:nvPr/>
        </p:nvSpPr>
        <p:spPr bwMode="auto">
          <a:xfrm>
            <a:off x="4195365" y="6069441"/>
            <a:ext cx="6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rtlCol="0" anchor="ctr">
            <a:spAutoFit/>
          </a:bodyPr>
          <a:lstStyle/>
          <a:p>
            <a:pPr algn="ctr" defTabSz="647675"/>
            <a:endParaRPr lang="en-US" sz="12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ound Same Side Corner Rectangle 21">
            <a:extLst>
              <a:ext uri="{FF2B5EF4-FFF2-40B4-BE49-F238E27FC236}">
                <a16:creationId xmlns:a16="http://schemas.microsoft.com/office/drawing/2014/main" id="{BC712219-882A-40FB-B598-33ECD559EBC5}"/>
              </a:ext>
            </a:extLst>
          </p:cNvPr>
          <p:cNvSpPr/>
          <p:nvPr/>
        </p:nvSpPr>
        <p:spPr bwMode="auto">
          <a:xfrm rot="16200000">
            <a:off x="2562047" y="2126848"/>
            <a:ext cx="478261" cy="5403053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wrap="square" lIns="33561" tIns="453390" rIns="0" bIns="33561" rtlCol="0" anchor="t" anchorCtr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did you learn today about solving a system of equations using the elimination method? </a:t>
            </a:r>
          </a:p>
        </p:txBody>
      </p:sp>
      <p:sp>
        <p:nvSpPr>
          <p:cNvPr id="75" name="Round Same Side Corner Rectangle 37">
            <a:extLst>
              <a:ext uri="{FF2B5EF4-FFF2-40B4-BE49-F238E27FC236}">
                <a16:creationId xmlns:a16="http://schemas.microsoft.com/office/drawing/2014/main" id="{AE652CC3-A135-4696-8BE8-86F5539F9BD5}"/>
              </a:ext>
            </a:extLst>
          </p:cNvPr>
          <p:cNvSpPr/>
          <p:nvPr/>
        </p:nvSpPr>
        <p:spPr bwMode="auto">
          <a:xfrm rot="16200000">
            <a:off x="-561576" y="5783321"/>
            <a:ext cx="1608147" cy="262209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64770" tIns="33561" rIns="64770" bIns="33561" rtlCol="0" anchor="t" anchorCtr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171AB"/>
                </a:solidFill>
                <a:latin typeface="Century Gothic" panose="020B0502020202020204" pitchFamily="34" charset="0"/>
              </a:rPr>
              <a:t>SUMMARY CLOSURE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57C3FE7-44C6-4C34-9613-37D25BFC3114}"/>
              </a:ext>
            </a:extLst>
          </p:cNvPr>
          <p:cNvGrpSpPr/>
          <p:nvPr/>
        </p:nvGrpSpPr>
        <p:grpSpPr>
          <a:xfrm>
            <a:off x="5747752" y="4589245"/>
            <a:ext cx="1783502" cy="1325181"/>
            <a:chOff x="6895912" y="1691072"/>
            <a:chExt cx="2517885" cy="1870843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D8936842-4158-4F2A-A8D5-3F6E11E0678A}"/>
                </a:ext>
              </a:extLst>
            </p:cNvPr>
            <p:cNvSpPr/>
            <p:nvPr/>
          </p:nvSpPr>
          <p:spPr bwMode="auto">
            <a:xfrm>
              <a:off x="6991352" y="1718387"/>
              <a:ext cx="1627095" cy="336430"/>
            </a:xfrm>
            <a:prstGeom prst="roundRect">
              <a:avLst>
                <a:gd name="adj" fmla="val 50000"/>
              </a:avLst>
            </a:prstGeom>
            <a:solidFill>
              <a:srgbClr val="0171AB">
                <a:alpha val="58039"/>
              </a:srgbClr>
            </a:solidFill>
            <a:ln>
              <a:noFill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647675"/>
              <a:endParaRPr lang="en-US" sz="1200" kern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E9A922E-01D2-4B6E-8D30-F26D64F88B38}"/>
                </a:ext>
              </a:extLst>
            </p:cNvPr>
            <p:cNvSpPr txBox="1"/>
            <p:nvPr/>
          </p:nvSpPr>
          <p:spPr>
            <a:xfrm>
              <a:off x="7147442" y="1691072"/>
              <a:ext cx="1258897" cy="391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Word Bank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2A76814-DF5A-4315-BD7B-7DDEB9BF71EB}"/>
                </a:ext>
              </a:extLst>
            </p:cNvPr>
            <p:cNvSpPr/>
            <p:nvPr/>
          </p:nvSpPr>
          <p:spPr bwMode="auto">
            <a:xfrm>
              <a:off x="6895912" y="2113555"/>
              <a:ext cx="2517885" cy="1448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rtlCol="0" anchor="t" anchorCtr="0">
              <a:spAutoFit/>
            </a:bodyPr>
            <a:lstStyle/>
            <a:p>
              <a:pPr marL="202398" indent="-202398" defTabSz="647675">
                <a:spcAft>
                  <a:spcPts val="213"/>
                </a:spcAft>
                <a:buClr>
                  <a:srgbClr val="0171AB"/>
                </a:buClr>
                <a:buFont typeface="Arial" panose="020B0604020202020204" pitchFamily="34" charset="0"/>
                <a:buChar char="►"/>
              </a:pPr>
              <a:r>
                <a:rPr lang="en-US" sz="1200" i="1" kern="0" dirty="0">
                  <a:latin typeface="Handlee" panose="02000000000000000000" pitchFamily="2" charset="0"/>
                  <a:cs typeface="Arial" pitchFamily="34" charset="0"/>
                </a:rPr>
                <a:t> Elimination</a:t>
              </a:r>
            </a:p>
            <a:p>
              <a:pPr marL="202398" indent="-202398" defTabSz="647675">
                <a:spcAft>
                  <a:spcPts val="213"/>
                </a:spcAft>
                <a:buClr>
                  <a:srgbClr val="0171AB"/>
                </a:buClr>
                <a:buFont typeface="Arial" panose="020B0604020202020204" pitchFamily="34" charset="0"/>
                <a:buChar char="►"/>
              </a:pPr>
              <a:r>
                <a:rPr lang="en-US" sz="1200" i="1" kern="0" dirty="0">
                  <a:latin typeface="Handlee" panose="02000000000000000000" pitchFamily="2" charset="0"/>
                  <a:cs typeface="Arial" pitchFamily="34" charset="0"/>
                </a:rPr>
                <a:t> Opposite Variable Terms</a:t>
              </a:r>
              <a:endParaRPr lang="en-US" sz="1200" i="1" kern="0" dirty="0">
                <a:latin typeface="Handlee" panose="02000000000000000000" pitchFamily="2" charset="0"/>
              </a:endParaRPr>
            </a:p>
            <a:p>
              <a:pPr marL="202398" indent="-202398" defTabSz="647675">
                <a:spcAft>
                  <a:spcPts val="213"/>
                </a:spcAft>
                <a:buClr>
                  <a:srgbClr val="0171AB"/>
                </a:buClr>
                <a:buFont typeface="Arial" panose="020B0604020202020204" pitchFamily="34" charset="0"/>
                <a:buChar char="►"/>
              </a:pPr>
              <a:r>
                <a:rPr lang="en-US" sz="1200" i="1" kern="0" dirty="0">
                  <a:latin typeface="Handlee" panose="02000000000000000000" pitchFamily="2" charset="0"/>
                  <a:cs typeface="Arial" pitchFamily="34" charset="0"/>
                </a:rPr>
                <a:t> Ordered Pair</a:t>
              </a:r>
            </a:p>
            <a:p>
              <a:pPr marL="202398" indent="-202398" defTabSz="647675">
                <a:spcAft>
                  <a:spcPts val="213"/>
                </a:spcAft>
                <a:buClr>
                  <a:srgbClr val="0171AB"/>
                </a:buClr>
                <a:buFont typeface="Arial" panose="020B0604020202020204" pitchFamily="34" charset="0"/>
                <a:buChar char="►"/>
              </a:pPr>
              <a:r>
                <a:rPr lang="en-US" sz="1200" i="1" kern="0" dirty="0">
                  <a:latin typeface="Handlee" panose="02000000000000000000" pitchFamily="2" charset="0"/>
                </a:rPr>
                <a:t> System of Equations</a:t>
              </a:r>
            </a:p>
            <a:p>
              <a:pPr marL="202398" indent="-202398" defTabSz="647675">
                <a:spcAft>
                  <a:spcPts val="213"/>
                </a:spcAft>
                <a:buClr>
                  <a:srgbClr val="0171AB"/>
                </a:buClr>
                <a:buFont typeface="Arial" panose="020B0604020202020204" pitchFamily="34" charset="0"/>
                <a:buChar char="►"/>
              </a:pPr>
              <a:r>
                <a:rPr lang="en-US" sz="1200" i="1" kern="0" dirty="0">
                  <a:latin typeface="Handlee" panose="02000000000000000000" pitchFamily="2" charset="0"/>
                  <a:cs typeface="Arial" pitchFamily="34" charset="0"/>
                </a:rPr>
                <a:t> </a:t>
              </a:r>
              <a:r>
                <a:rPr lang="en-US" sz="1200" i="1" kern="0" dirty="0">
                  <a:latin typeface="Handlee" panose="02000000000000000000" pitchFamily="2" charset="0"/>
                </a:rPr>
                <a:t>Solution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189EEC8-E15B-4B74-8004-3A7ACE363900}"/>
              </a:ext>
            </a:extLst>
          </p:cNvPr>
          <p:cNvSpPr/>
          <p:nvPr/>
        </p:nvSpPr>
        <p:spPr>
          <a:xfrm>
            <a:off x="365021" y="5083309"/>
            <a:ext cx="526216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2960">
              <a:defRPr/>
            </a:pPr>
            <a:r>
              <a:rPr lang="en-US" sz="1300" dirty="0">
                <a:solidFill>
                  <a:srgbClr val="FF5722"/>
                </a:solidFill>
                <a:latin typeface="Century Gothic" panose="020B0502020202020204" pitchFamily="34" charset="0"/>
                <a:cs typeface="Times New Roman" pitchFamily="18" charset="0"/>
              </a:rPr>
              <a:t>To solve system of equations using the elimination method, you</a:t>
            </a:r>
          </a:p>
          <a:p>
            <a:pPr defTabSz="822960">
              <a:defRPr/>
            </a:pPr>
            <a:endParaRPr lang="en-US" sz="1300" dirty="0">
              <a:solidFill>
                <a:srgbClr val="FF5722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defTabSz="822960">
              <a:defRPr/>
            </a:pPr>
            <a:r>
              <a:rPr lang="en-US" sz="1300" dirty="0">
                <a:solidFill>
                  <a:srgbClr val="FF5722"/>
                </a:solidFill>
                <a:latin typeface="Century Gothic" panose="020B0502020202020204" pitchFamily="34" charset="0"/>
                <a:cs typeface="Times New Roman" pitchFamily="18" charset="0"/>
              </a:rPr>
              <a:t>Step 1:______________________________________________________.</a:t>
            </a:r>
          </a:p>
          <a:p>
            <a:pPr defTabSz="822960">
              <a:defRPr/>
            </a:pPr>
            <a:endParaRPr lang="en-US" sz="1300" dirty="0">
              <a:solidFill>
                <a:srgbClr val="FF5722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defTabSz="822960">
              <a:defRPr/>
            </a:pPr>
            <a:r>
              <a:rPr lang="en-US" sz="1300" dirty="0">
                <a:solidFill>
                  <a:srgbClr val="FF5722"/>
                </a:solidFill>
                <a:latin typeface="Century Gothic" panose="020B0502020202020204" pitchFamily="34" charset="0"/>
                <a:cs typeface="Times New Roman" pitchFamily="18" charset="0"/>
              </a:rPr>
              <a:t>Step 2:______________________________________________________.</a:t>
            </a:r>
          </a:p>
          <a:p>
            <a:pPr defTabSz="822960">
              <a:defRPr/>
            </a:pPr>
            <a:endParaRPr lang="en-US" sz="1300" dirty="0">
              <a:solidFill>
                <a:srgbClr val="FF5722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defTabSz="822960">
              <a:defRPr/>
            </a:pPr>
            <a:r>
              <a:rPr lang="en-US" sz="1300" dirty="0">
                <a:solidFill>
                  <a:srgbClr val="FF5722"/>
                </a:solidFill>
                <a:latin typeface="Century Gothic" panose="020B0502020202020204" pitchFamily="34" charset="0"/>
                <a:cs typeface="Times New Roman" pitchFamily="18" charset="0"/>
              </a:rPr>
              <a:t>Step 3:______________________________________________________.</a:t>
            </a:r>
          </a:p>
          <a:p>
            <a:pPr defTabSz="822960">
              <a:defRPr/>
            </a:pPr>
            <a:endParaRPr lang="en-US" sz="1300" dirty="0">
              <a:solidFill>
                <a:srgbClr val="FF5722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defTabSz="822960">
              <a:defRPr/>
            </a:pPr>
            <a:endParaRPr lang="en-US" sz="1300" dirty="0">
              <a:solidFill>
                <a:srgbClr val="FF5722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defTabSz="822960">
              <a:defRPr/>
            </a:pPr>
            <a:endParaRPr lang="en-US" sz="1300" dirty="0">
              <a:solidFill>
                <a:srgbClr val="FF5722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63A75-531B-48DF-A124-4B077618CBB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03178" y="7095314"/>
            <a:ext cx="2887366" cy="24186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05C6F81-753B-4071-87E5-263FD7A2357C}"/>
                  </a:ext>
                </a:extLst>
              </p:cNvPr>
              <p:cNvSpPr/>
              <p:nvPr/>
            </p:nvSpPr>
            <p:spPr>
              <a:xfrm>
                <a:off x="3526708" y="9689068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05C6F81-753B-4071-87E5-263FD7A23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708" y="9689068"/>
                <a:ext cx="36580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420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Stephen\Downloads\Light Bulb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634" y="567208"/>
            <a:ext cx="163039" cy="14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34" y="380186"/>
            <a:ext cx="5866195" cy="481964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CE8D7C8-79BD-475E-95E8-2EBA5CFC9A4D}"/>
              </a:ext>
            </a:extLst>
          </p:cNvPr>
          <p:cNvGrpSpPr/>
          <p:nvPr/>
        </p:nvGrpSpPr>
        <p:grpSpPr>
          <a:xfrm>
            <a:off x="539581" y="5264578"/>
            <a:ext cx="5057432" cy="4180167"/>
            <a:chOff x="303607" y="4578778"/>
            <a:chExt cx="5871027" cy="51716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7B1BC2B-2B26-4ED7-A92A-8961F43E9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3607" y="4578778"/>
              <a:ext cx="5871027" cy="517165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6140FD-F351-41AD-BDF6-22BDD9EA2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63882" y="7122754"/>
              <a:ext cx="1382404" cy="23029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C87C311-1427-4786-B2F3-67E9F959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63882" y="7563190"/>
              <a:ext cx="1382404" cy="23029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C2BEC5-37FE-4F6D-BF8D-20AA86CC3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66042" y="8388260"/>
              <a:ext cx="1382404" cy="23029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A3D869-D8B5-45BA-ADC8-0B0CD3A89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40487" y="8758945"/>
              <a:ext cx="1382404" cy="23029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0D63871-3094-4B18-B652-2E3916762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66042" y="9069348"/>
              <a:ext cx="1382404" cy="23029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A0C974-945D-4623-A53C-F1F5CA7E2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82916" y="9475182"/>
              <a:ext cx="421816" cy="23029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2BEE00B-8CE6-4750-94A0-E66BA11C7143}"/>
                  </a:ext>
                </a:extLst>
              </p:cNvPr>
              <p:cNvSpPr/>
              <p:nvPr/>
            </p:nvSpPr>
            <p:spPr>
              <a:xfrm>
                <a:off x="3526708" y="9689068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2BEE00B-8CE6-4750-94A0-E66BA11C7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708" y="9689068"/>
                <a:ext cx="36580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66DBAF-51D1-490E-8237-F2D96EA6D9CD}"/>
              </a:ext>
            </a:extLst>
          </p:cNvPr>
          <p:cNvCxnSpPr>
            <a:cxnSpLocks/>
          </p:cNvCxnSpPr>
          <p:nvPr/>
        </p:nvCxnSpPr>
        <p:spPr>
          <a:xfrm>
            <a:off x="106189" y="5199830"/>
            <a:ext cx="7810590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Round Same Side Corner Rectangle 40"/>
          <p:cNvSpPr/>
          <p:nvPr/>
        </p:nvSpPr>
        <p:spPr bwMode="auto">
          <a:xfrm rot="16200000">
            <a:off x="-180753" y="5081875"/>
            <a:ext cx="640418" cy="193809"/>
          </a:xfrm>
          <a:prstGeom prst="round2SameRect">
            <a:avLst>
              <a:gd name="adj1" fmla="val 0"/>
              <a:gd name="adj2" fmla="val 33115"/>
            </a:avLst>
          </a:prstGeom>
          <a:solidFill>
            <a:srgbClr val="FFFFFF"/>
          </a:solidFill>
          <a:ln w="635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64770" tIns="33561" rIns="64770" bIns="33561" rtlCol="0" anchor="ctr" anchorCtr="0">
            <a:spAutoFit/>
          </a:bodyPr>
          <a:lstStyle/>
          <a:p>
            <a:pPr algn="ctr"/>
            <a:r>
              <a:rPr lang="en-US" sz="708" b="1" dirty="0">
                <a:solidFill>
                  <a:srgbClr val="0171AB"/>
                </a:solidFill>
                <a:latin typeface="Century Gothic" panose="020B0502020202020204" pitchFamily="34" charset="0"/>
              </a:rPr>
              <a:t>Homework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762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5428DA7-FC1D-4820-A31D-22E72C53E0AD}"/>
              </a:ext>
            </a:extLst>
          </p:cNvPr>
          <p:cNvGrpSpPr/>
          <p:nvPr/>
        </p:nvGrpSpPr>
        <p:grpSpPr>
          <a:xfrm>
            <a:off x="332393" y="411243"/>
            <a:ext cx="5665636" cy="4899402"/>
            <a:chOff x="288850" y="2497441"/>
            <a:chExt cx="6036688" cy="50858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850" y="2497441"/>
              <a:ext cx="6036688" cy="508585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3511" y="4925219"/>
              <a:ext cx="1382404" cy="23029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3511" y="5417704"/>
              <a:ext cx="1382404" cy="23029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4789" y="6230817"/>
              <a:ext cx="1382404" cy="23029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8301" y="6553670"/>
              <a:ext cx="1382404" cy="23029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8301" y="6953334"/>
              <a:ext cx="1382404" cy="23029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8301" y="7288277"/>
              <a:ext cx="425802" cy="23247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A1EDDC-8CA2-4FC8-B9CE-C9B461278CF4}"/>
              </a:ext>
            </a:extLst>
          </p:cNvPr>
          <p:cNvGrpSpPr/>
          <p:nvPr/>
        </p:nvGrpSpPr>
        <p:grpSpPr>
          <a:xfrm>
            <a:off x="323921" y="5311034"/>
            <a:ext cx="6063989" cy="4643745"/>
            <a:chOff x="221401" y="2458391"/>
            <a:chExt cx="7072698" cy="54023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7F8ECA2-95B8-4345-92D1-981CA5420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1401" y="2458391"/>
              <a:ext cx="7072698" cy="540231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89A8C3B-9678-4D04-9A3F-E81229F83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7324" y="5044399"/>
              <a:ext cx="821988" cy="19106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8900F9E-1B39-4CE1-9E39-302232B64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7324" y="5269473"/>
              <a:ext cx="821988" cy="19106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8B05A7E-54B1-4788-BCD8-E7FF2C51A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5869" y="5855518"/>
              <a:ext cx="1103443" cy="19355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C71530A-E41C-4DD3-AB53-CF015CE35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5869" y="6076020"/>
              <a:ext cx="1103443" cy="19355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90A6922-AE9B-467C-B701-665AE0AE8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5869" y="6283195"/>
              <a:ext cx="1103443" cy="19355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32CB791-5E97-486F-A559-1DF6DC0F5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7162" y="7291847"/>
              <a:ext cx="1103443" cy="19355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54C2E48-2AD3-49E2-8631-A4AF472EB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7162" y="7584630"/>
              <a:ext cx="1103443" cy="19355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CBDFE32-32FE-40B6-A6BF-19FF1328D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1430" y="7291847"/>
              <a:ext cx="1103443" cy="19355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09D33CE-8457-465C-BCA4-17F93FCF9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1430" y="7586381"/>
              <a:ext cx="1103443" cy="19355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A49D6F3-A239-455D-B54C-840BA812D542}"/>
              </a:ext>
            </a:extLst>
          </p:cNvPr>
          <p:cNvSpPr/>
          <p:nvPr/>
        </p:nvSpPr>
        <p:spPr>
          <a:xfrm>
            <a:off x="7297636" y="96890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8E1EC51-1A25-4F3A-A829-043EBC592B4C}"/>
              </a:ext>
            </a:extLst>
          </p:cNvPr>
          <p:cNvCxnSpPr>
            <a:cxnSpLocks/>
          </p:cNvCxnSpPr>
          <p:nvPr/>
        </p:nvCxnSpPr>
        <p:spPr>
          <a:xfrm>
            <a:off x="-38190" y="5310645"/>
            <a:ext cx="7810590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ound Same Side Corner Rectangle 40"/>
          <p:cNvSpPr/>
          <p:nvPr/>
        </p:nvSpPr>
        <p:spPr bwMode="auto">
          <a:xfrm rot="16200000">
            <a:off x="-194332" y="5213740"/>
            <a:ext cx="640417" cy="193809"/>
          </a:xfrm>
          <a:prstGeom prst="round2SameRect">
            <a:avLst>
              <a:gd name="adj1" fmla="val 0"/>
              <a:gd name="adj2" fmla="val 33115"/>
            </a:avLst>
          </a:prstGeom>
          <a:solidFill>
            <a:srgbClr val="FFFFFF"/>
          </a:solidFill>
          <a:ln w="635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64770" tIns="33561" rIns="64770" bIns="33561" rtlCol="0" anchor="ctr" anchorCtr="0">
            <a:spAutoFit/>
          </a:bodyPr>
          <a:lstStyle/>
          <a:p>
            <a:pPr algn="ctr"/>
            <a:r>
              <a:rPr lang="en-US" sz="708" b="1" dirty="0">
                <a:solidFill>
                  <a:srgbClr val="0171AB"/>
                </a:solidFill>
                <a:latin typeface="Century Gothic" panose="020B0502020202020204" pitchFamily="34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00215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308E990-4075-4BFE-8038-5D3AC3A93A95}"/>
              </a:ext>
            </a:extLst>
          </p:cNvPr>
          <p:cNvGrpSpPr/>
          <p:nvPr/>
        </p:nvGrpSpPr>
        <p:grpSpPr>
          <a:xfrm>
            <a:off x="530220" y="429004"/>
            <a:ext cx="5346797" cy="5255120"/>
            <a:chOff x="530220" y="429004"/>
            <a:chExt cx="5557889" cy="54194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220" y="429004"/>
              <a:ext cx="5557889" cy="541940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9921" y="2164008"/>
              <a:ext cx="1103443" cy="1211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9921" y="2354118"/>
              <a:ext cx="1103443" cy="1211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7565" y="3002944"/>
              <a:ext cx="1103443" cy="1963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7565" y="3230650"/>
              <a:ext cx="1103443" cy="1963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7565" y="3471642"/>
              <a:ext cx="1103443" cy="1963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4182" y="4821299"/>
              <a:ext cx="1103443" cy="1367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4182" y="4993124"/>
              <a:ext cx="1103443" cy="11899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1" name="Round Same Side Corner Rectangle 40"/>
          <p:cNvSpPr/>
          <p:nvPr/>
        </p:nvSpPr>
        <p:spPr bwMode="auto">
          <a:xfrm rot="16200000">
            <a:off x="-185803" y="5098838"/>
            <a:ext cx="640417" cy="193809"/>
          </a:xfrm>
          <a:prstGeom prst="round2SameRect">
            <a:avLst>
              <a:gd name="adj1" fmla="val 0"/>
              <a:gd name="adj2" fmla="val 33115"/>
            </a:avLst>
          </a:prstGeom>
          <a:solidFill>
            <a:srgbClr val="FFFFFF"/>
          </a:solidFill>
          <a:ln w="635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64770" tIns="33561" rIns="64770" bIns="33561" rtlCol="0" anchor="ctr" anchorCtr="0">
            <a:spAutoFit/>
          </a:bodyPr>
          <a:lstStyle/>
          <a:p>
            <a:pPr algn="ctr"/>
            <a:r>
              <a:rPr lang="en-US" sz="708" b="1" dirty="0">
                <a:solidFill>
                  <a:srgbClr val="0171AB"/>
                </a:solidFill>
                <a:latin typeface="Century Gothic" panose="020B0502020202020204" pitchFamily="34" charset="0"/>
              </a:rPr>
              <a:t>Homework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72A881-3885-4E8E-A3CE-61D776BF9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684" y="5759096"/>
            <a:ext cx="7335203" cy="26717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43DC02-0037-4A73-A38C-219D9E34F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28" y="5759096"/>
            <a:ext cx="2356009" cy="23479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20C134-C341-4A1E-B85D-12A5C30A0B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583" y="8657721"/>
            <a:ext cx="4482554" cy="7227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50E1B5F-D1F1-4520-9C92-F5A74D602341}"/>
                  </a:ext>
                </a:extLst>
              </p:cNvPr>
              <p:cNvSpPr/>
              <p:nvPr/>
            </p:nvSpPr>
            <p:spPr>
              <a:xfrm>
                <a:off x="3526708" y="9689068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50E1B5F-D1F1-4520-9C92-F5A74D602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708" y="9689068"/>
                <a:ext cx="36580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8BC4F5-EA2D-4D7A-B0C9-B40006A60640}"/>
              </a:ext>
            </a:extLst>
          </p:cNvPr>
          <p:cNvCxnSpPr>
            <a:cxnSpLocks/>
          </p:cNvCxnSpPr>
          <p:nvPr/>
        </p:nvCxnSpPr>
        <p:spPr>
          <a:xfrm>
            <a:off x="0" y="5684124"/>
            <a:ext cx="7810590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E57FD8E-98CA-4648-8C64-D4B84CABB135}"/>
              </a:ext>
            </a:extLst>
          </p:cNvPr>
          <p:cNvCxnSpPr>
            <a:cxnSpLocks/>
          </p:cNvCxnSpPr>
          <p:nvPr/>
        </p:nvCxnSpPr>
        <p:spPr>
          <a:xfrm>
            <a:off x="0" y="8469142"/>
            <a:ext cx="7810590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03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89" y="1893861"/>
            <a:ext cx="1854041" cy="6677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388" y="379655"/>
            <a:ext cx="5614575" cy="5276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905" y="2091318"/>
            <a:ext cx="1408748" cy="4938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9484" y="3190445"/>
            <a:ext cx="2208014" cy="22004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3727" y="2682031"/>
            <a:ext cx="1020982" cy="215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8CBD59-BE58-4BD1-95CB-012863C0F2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388" y="5708612"/>
            <a:ext cx="7109230" cy="4075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FBDA42-0281-4A1E-AAA4-E7B546FEF2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909" y="8389977"/>
            <a:ext cx="7350124" cy="1390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8E7D5D-36B4-47E4-A1FC-140B6FB560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979" y="8214272"/>
            <a:ext cx="7494442" cy="10858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4B3554A-8CFF-454A-A80D-2703731ED6FA}"/>
                  </a:ext>
                </a:extLst>
              </p:cNvPr>
              <p:cNvSpPr/>
              <p:nvPr/>
            </p:nvSpPr>
            <p:spPr>
              <a:xfrm>
                <a:off x="3526708" y="9689068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4B3554A-8CFF-454A-A80D-2703731ED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708" y="9689068"/>
                <a:ext cx="36580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450D01-F497-442C-86E5-50BC6556E88B}"/>
              </a:ext>
            </a:extLst>
          </p:cNvPr>
          <p:cNvCxnSpPr>
            <a:cxnSpLocks/>
          </p:cNvCxnSpPr>
          <p:nvPr/>
        </p:nvCxnSpPr>
        <p:spPr>
          <a:xfrm>
            <a:off x="0" y="5630658"/>
            <a:ext cx="7810590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Round Same Side Corner Rectangle 40"/>
          <p:cNvSpPr/>
          <p:nvPr/>
        </p:nvSpPr>
        <p:spPr bwMode="auto">
          <a:xfrm rot="16200000">
            <a:off x="-209389" y="5533753"/>
            <a:ext cx="640417" cy="193809"/>
          </a:xfrm>
          <a:prstGeom prst="round2SameRect">
            <a:avLst>
              <a:gd name="adj1" fmla="val 0"/>
              <a:gd name="adj2" fmla="val 33115"/>
            </a:avLst>
          </a:prstGeom>
          <a:solidFill>
            <a:srgbClr val="FFFFFF"/>
          </a:solidFill>
          <a:ln w="635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64770" tIns="33561" rIns="64770" bIns="33561" rtlCol="0" anchor="ctr" anchorCtr="0">
            <a:spAutoFit/>
          </a:bodyPr>
          <a:lstStyle/>
          <a:p>
            <a:pPr algn="ctr"/>
            <a:r>
              <a:rPr lang="en-US" sz="708" b="1" dirty="0">
                <a:solidFill>
                  <a:srgbClr val="0171AB"/>
                </a:solidFill>
                <a:latin typeface="Century Gothic" panose="020B0502020202020204" pitchFamily="34" charset="0"/>
              </a:rPr>
              <a:t>Homework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8949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ULTRA_SCORM_COURSE_ID" val="4EFB6D52-8196-4116-85F9-F187128E96DC"/>
  <p:tag name="ISPRINGONLINEFOLDERID" val="52"/>
  <p:tag name="ISPRINGONLINEFOLDERPATH" val="Content List/Lessons/ELA"/>
  <p:tag name="ISPRINGCLOUDFOLDERID" val="181"/>
  <p:tag name="ISPRINGCLOUDFOLDERPATH" val="Repository/Alex Tests"/>
  <p:tag name="ISPRINGCLOUDFOLDERDOMAIN" val="https://dataworksed.ispringcloud.com"/>
  <p:tag name="ISPRING_OUTPUT_FOLDER" val="C:\Users\WSNT512\Desktop\iSpring Outputs"/>
  <p:tag name="ISPRING_PROJECT_FOLDER_UPDATED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test"/>
  <p:tag name="ISPRING_ULTRA_SCORM_SLIDE_COUNT" val="1"/>
  <p:tag name="ISPRING_SCORM_PASSING_SCORE" val="0.000000"/>
  <p:tag name="ISPRING_PRESENTATION_PATH" val="T:\Educeri\[EDI-EDUCERI TEMPLATE] Copy only\EDI lesson template v2016.pptx"/>
  <p:tag name="ISPRING_UUID" val="{BCE2318E-5813-4850-98A1-BFED1142A58F}"/>
  <p:tag name="ISPRING_RESOURCE_FOLDER" val="T:\Educeri\[EDI-EDUCERI TEMPLATE] Copy only\EDI lesson template v2016\"/>
  <p:tag name="ISPRING_SCREEN_RECS_UPDATED" val="T:\Educeri\[EDI-EDUCERI TEMPLATE] Copy only\EDI lesson template v2016\"/>
  <p:tag name="ISPRING_PLAYERS_CUSTOMIZATION" val="UEsDBBQAAgAIAIqW2E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NxQfkq8CP7A5gQAAHASAAAdAAAAdW5pdmVyc2FsL2NvbW1vbl9tZXNzYWdlcy5sbmetWG1v2zYQ/l6g/4EQ0GEDurQd0KLYEgeyxCRCZMqV6LxsGARGYmyilOjqxWn2aV/3M/ZlP6y/ZEdKduwmhaSkgAWYlO65I+/uuSP3Dz9nEq14UQqVH1hv9l5biOeJSkU+P7Bm9Ojn9xYqK5anTKqcH1i5stDh6Pmzfcnyec3mHP4/f4bQfsbLEoblSI/uxkikB9Z0HDvBZGqTy9gPjoN47B1bI0dlS5bfIl/N1Y+/vHv/+c3bdz/tv2rl+sBEE9v3d4GQQXr7ugcQoWHgx4CG/ZjgC2qNfphXv62fYfLBjPoewdboyz//DpOchvgMNEvQ2j6d8rMwxITGke+5OPaimATU7IuPKXat0aWq0YKtOKoUWgl+g6oFB59WouColCI1LxIFE3nNu5S5wcT2SBziiIaeQ72AWKNIFcXtSwPL6mqhClBXolSU7Ery1OiE6DHvlwUvQTWrILoQ/KqFgC9VxkS+1636nPiB7cb2dBpPcBTZx7DBdLMoQNqBvxHVAt6lXL0EFTe5VCxF1wUHwCBCbLmUImm+FNGy0BZOJbvttCK0zz1yHNMg8KMYE3c9Y41wniK3YHqxA1FCO8IhABSs5MUjZGMT90Yc2VIOQzjxjk98eKg24UTMFxKeaqgdUwyRMOV5lxREKg4h1qPoPAhdvWmgCjG0ZGV5o4p0J0q3/dkF7BEngERw6BY41RhrYIgPAUxWFDypusB8e0ack3hMCfwdY9hcn9V5sugpBxnyYJBuh2QNvtoOvM74b9HicXABKW6NSDBEIji1RsHpEIlLHAF54KhLhthn3rGtqUCTz5oZ1syTMJ3o8haxJAE57dKVUHUJM3pLgB8MB5XDtET4wwwiybP9B/itAQRnmxiaixUHE4q0O6KBex3s6pj+MPN+j49sz8duDEEO1BNTUxK0MgbEmasKMSmVXgDoZemK5QlHVzxh2rG38FkqUvOZDkBjyada/IVY1ZLui5aviYsvXuwNNG2H4u9bmNUlmFdVPFtWXaq3zH+MFTrZvmlCn6U/Tn/kYGKHXvBNJ2XstnFSH8+UIqtlUwue7J+NZUN91GnEE3eqv7e+tyVRQ/pjD1hrLFR/CQzNhi5s0B/I/lIeOQJF06Z2QHHx8usBOknQAhCFHotxBlu1Y8KZ5vz+8ud4HHkUCsc5vypF1dmVmWxsHPSwaxNoiSWv+F0yXvFrBTwmOVs1zRmUR+PpTodu9X479YJ61AeTCQDO276qRFJkYH/aA3M2wesdaGh+ZyXnqpapSV4pPhqqh72tM36/q7wuVGZmJSvXwdtUmsOnWNEsLmyUTgf0JZv86+2frfR7vJcibIfQiTg2cXT74uhclT2FIAX0Vvg0Wnc/kAsZq5IFlNVrVedpT6DmSOPiIxvA2jVHnBXJ4svf//XE+MqSZha1s78OAtF9GbAg3oD9QVTFyz+7QKg93pUzgz5S7TlwLdcOOyU9iMLvcsRiTWnJVAZTe916Ichbp9mU2s7JBPIgMmGv6iLp7tK2ESZ2eApcZo4H1mjCio9AhFQpOQjFbLUOwGqY9s0JPKgrKXI+RPZppUQvmHrT2HZdcy0ByQcnzY9NzUzhqJO09xNSzXuDOSc2AZ79Co+nohoKGGK8uXLQx2lzdPXhbAwB1CMrTWlbsxgQRTO+o4nV/Uq3GZXmbmj/1dZV0f9QSwMEFAACAAgA3FB+SiiKRNjyAwAAZxAAACcAAAB1bml2ZXJzYWwvZmxhc2hfcHVibGlzaGluZ19zZXR0aW5ncy54bWzlWN1yGjcUvucpNNtJ78Lart047oLHY2DMBAM122ly5RGrA6uilTaSFkKuetvH6E0fLE/SIwQYCkmWpHQy02F28EqfvvN/DnJ0/S4TZAracCVrwWn1JCAgE8W4HNeCX+LW88uAGEslo0JJqAVSBeS6XonyYii4SQdgLUINQRpprnJbC1Jr86swnM1mVW5y7XaVKCzym2qisjDXYEBa0GEu6By/7DwHEywZShDgkym5PFavVAiJPNO9YoUAwhlqLrkzioqWoCYNQg8b0mQy1qqQ7FYJpYkeD2vBd60z91lhPFWDZyCdT0wdF92yvaKMcacFFQP+HkgKfJyiuqcn5wGZcWbTWnB27mgQHu7SLMi97dTR3Cp0grRL/gwsZdRS/+oFWnhnzWrBL7G5pBlPYtwhzgG1oBE/DjrtRvOx24ubg8e7+L7jdTjgUNx8HR9wKG7HnWYp/N2bfvOh0+6+eox7vU7c7j+dQhdtWRiF2y6I0FWq0AmsPRDZtMiGknKBWfcPvxiwmLeC6jHEqsUxLCMqDATktxzGPxdUcDt3ocL0ngDkNyaHxD64ONQCqwsInug8ISqGwVkH+eLlOsYvLrdMD730J7P2ahlRa2mSYjbg2kK1KNxcWsFGSm6Z5t7JUAm2NgiyIbAuzWAjyQcTLluIPA3ICIMg0NReDpIMqMTC4hbNT9YEphgay+2ioFpL9I3mVBDkw8oHcj/YcUeSUm22vL72vMvmpN6UjDQ0nWG1epf45Y/B+yDLwO7Q+8JFAHQZeFNTcwCS3AhRBnxP9QQ0iZUSpgz+V1UIRuaqIIJPgFhFMJeLDP9KgWy2ADLSKlusYpeyxAiO3p9ymAG7LiPoDYrICjyJLTEXYL2EtwV/T4YwUhp5gU4xJLjOjeevHkScU2OeSOlKx2e+EbS7jebrZ85AyqZUJgeSYwFAlttj8FO0XSoUIYRCb25QoGcSWmDwXXwYZwtYGTOrXx4Rw7NC+Ij/23HZoD5idI4jhc59jMoE5rMalBab0umiJl2dLaixGjmGxHPiRoKdlMsCyhImVBIlxZzQBKeVcRU+5aowuOJr2VObL1LQHyVcLlQdY8NHYZqV63Inp2c/nF/8+OLy5VU1/PD7X88/eWg5wfuCOml+hN9+dOZ/5tQnJv/O2ZbSmcs2tiN1/8+T5dTdnUlR6Obl/vG5mPLf6vT88MefZeL5vbA/rZ5S+DFil0+p7GsOysC6vTKo3qsyqAc/GfsbU7GUCtg+x74dYAMVPOOYPkcrif8kQb/6953P8OMk6Lfrtq+t6/+L1/zb+rK1dbuKwr0XU7eTcckz9KUbQ+vbbP3i/ATva3u3KhVk2/7nQL3yN1BLAwQUAAIACADcUH5KfDWLD+MCAACRCgAAIQAAAHVuaXZlcnNhbC9mbGFzaF9za2luX3NldHRpbmdzLnhtbJVW207jMBB95yuq8E4Ki4CV0kq0FAmpC2iLeHeSaWLVsSN7UrZ/v3bsNE7bkNIRUj1zjufqKZHaUD69GI2ipJISOH5AUTKCMOKkgEmwSKsEJF0uVqu3V23YgQxCixdMyBUgUp4po2l0I5pOgrhCFPwqERz1pVdcyIKwYHo5Hj/O59dRWCOHWGKrvU0vZ7d3s/F4gLMmCbRunuvPORTn4/n590O/j0QUJeG7pcjEVUySTSZFxdNBP/muBMko35jEf9/PF/d9SEYVviAUnZgWD0bOo5QSlAIT0t3CyCCLkRhY42lcf87ktK6+z/6AtqWKYk17vDbSRytJBgdFvjHSj+f69g7h6cHI9wSEf6ihv26M9ELrgf9RNKKsyp/MSClFZgra5XzfxD2HCZLq52dSHhsZJJiEjKPBLrjy3D4Z8UDuq//uI/NcpWDvpq4HC8E0PWYwRVlBFDYna1O5+HqrUL+Pxu5rWsy7jvmdVAqma8KUg7XKFvgXvihPfZTTtJBPwaoC5jZgH9k1tIT5fFYvCx+713kxStg6ZZuKp2yRr7qwR0hP2SJXjKbwxtnuCH5osZymyTPi2unV30XfaYA2Ayf6mLqrm1NjNa6W5u0qP3unaUCFSGFqVoJe2ASp4B+0ANPBKKxNNrbwKLiIky3NasYfg4t3K4RSReGB3s3c6QmLkCKDU4NXR6rXdSdycx6eS/vr0GZozyPUy3wSEESS5IVOVgUjx5sEtRP7u3hMccUB+cLX4lxSQeQG5IcQzPdjwu1jcIFwdkzCvrI+eBR6RYjC01WO3CWnys+rIga50F2jsJ+ertICc5rlTP/hJ4UvSA8YPVZLxVzfxwnVw2jb6CncEACRSb4fAXuypqJiSBlsgTmyp6hz7ksuUvrt9U3cIy5hjf7MOc1ZQ+l2RjssnYXXMZwgfOq4TjOs5WJwIURIYlWn1lkBzUb2ru4s6WaxmfnzQVbh5qlztbYfF1Erzb+i/wFQSwMEFAACAAgA3FB+SpwmUE/cAwAA+A8AACYAAAB1bml2ZXJzYWwvaHRtbF9wdWJsaXNoaW5nX3NldHRpbmdzLnhtbO1XzXLbNhC+6ykw7KS3iLbrNI5LyeOxpLEmsqRa7DQ5eSBiJaIGARYApSinXvsYueTB8iRdCPqNFIfKVG0PHQ/H4vLbb/+xZHT1LhNkAtpwJWvBafUkICATxbgc14Jf4tbzi4AYSyWjQkmoBVIF5KpeifJiKLhJB2AtQg1BGmkuc1sLUmvzyzCcTqdVbnLtnipRWOQ31URlYa7BgLSgw1zQGf6zsxxMsGAoQYBXpuRCrV6pEBJ5pjvFCgGEM/RcchcUFbc2E0HoUUOaPI61KiS7UUJposfDWvBd68z9LTGeqcEzkC4lpo5CJ7aXlDHunKBiwN8DSYGPU/T29OQ8IFPObFoLzs4dDcLDXZo5uQ+dOpobhTmQdsGfgaWMWupvvUEL76xZCryIzSTNeBLjE+LirwWN+GHQaTeaD91e3Bw83MZ3He/DAUpx8018gFLcjjvNUvjbt/3mfafdff0Q93qduN1fa2GKtiKMwu0URJgqVegEVhmIbFpkQ0m5wKb7LC8GLLatoHoMsWpxLMuICgMB+S2H8c8FFdzOXKmwux8B8muTQ2LvXR1qgdUFBGs6T4iOYXFWRX7xalXjlxdboYfe+jqsvV5G1FqapNgNKJu7FoWboiVspORWaO6eDJVgq4AgGwLr0gwT3G/JgIww6wJj6+UgyYBKHCRuMd5kpWGKobHczgeotUBfa04FwSHBSQdyN9iJP0mpNltpXqXatW9Sb0pGGppOcTp9Drz4S/A+yDKwW0y3cCkHXQbe1NQcgCTXQpQB31H9CJrESglTBv+rKgQjM1UQwR+BWEWweYsMf6VANmeejLTK5lJBjSVGcMz+hMMU2FUZQ2/RRFagJh6BuQDrLfxe8PdkCCOlkRfoBEuCcm48f/Ug4pwasyalSx+f+clvdxvNN89cgJRNqEwOJMeOhyy3x+CnGLtUaEIIhdncoMDMJLTA4rv6MM7msDJhVr+9IoZnhfAV/7vrskF9xOocxwqd+RqVKcxXPShtNqWT+Uy6OZtT4zRyLInnxAcJHrJcFlCWMKGSKClmhCa4noyb8AlXhUGJn2VPbb7JQa9KuJy7Osa3GDSmWblT7uT07IfzFz++vHh1WQ0//fHx+ZNKi5XdF9RZ8zv75otL/itaT6z6Hd2W0pnrNrZjdf/7yGLN7u6kKHQLcv++nK/1z9bl8N/bl5/+/FCmgt8L+9PyKoUfI3Zxleq35qAMrNsrg+q9LoO697uwv7EHS7mAB+bYHwB4ZAqecWyYow3BP9KSe1/h+JM96bv4OC35303U3tn9P1Hru9VH09ZXUhTu/cCsoHz7a71e+QtQSwMEFAACAAgA3FB+SnkhshmeAQAAGwYAAB8AAAB1bml2ZXJzYWwvaHRtbF9za2luX3NldHRpbmdzLmpzjZRNT8MwDIbv+xVTuKKpAzQ2bmxsEtIOSHBDHNJiSrU0jpKsUKb9d5ruq0ldWHxZ3KevPzp70+tXhyWsf9ff1L/r+5N/r33gfFav4dL3C+f/4MKED3L3gCkNBqTlNkP5kuUgMgksIIujxNG/PSG7CH5kJmvxuHy2oExDjyEBKyJFpgnQUGBBgF8U+E05fw5v9xpl7UpqNDxeW4tykKC0VbMGEnXOa4ZdRNH9bDZslhjAWIDeodOb0TSKCPSDJ+CJLurTRZ4UF4vJ2FdMMFdclktMcRDzZJVqXMv3LtXPUoGuPvlqX8vkdja/bQIiM/bRQh4Gno+ddZPub2VgH3c0d0bCgscgGrpRff5APeF2QQFdZCazB/p+6KxJK55Cu0tXznxMVloh9zB21uYsfNsdcX3lzCMEL0GfExLVWp3xAZXG1HWkhbZ7fkQF8vdMpvsqImck55J1sl3dOxV68+CMeSOEwQh9UtOXd62OECQn35Kza4LAS+pVaivSkZFyqs5FdFqTh3xsuEvc/bWqnesV6BdEUWX89l9uhV9rb/sLUEsDBBQAAgAIAN1QfkqzLZItXAoAAIQkAAAXAAAAdW5pdmVyc2FsL3VuaXZlcnNhbC5wbmftmn1YkucawKl0za3Ucutrbni6TjrPluZsmh/h2GrpTuZxdvT4nbIkBUQjRJIP00qKJttaOkNxm23thEFESqRAza+ZAnMOwVC0aFAioqEoviiHl9p2nevaH+ec/8518cd7/Z7P+3me+3nu+/3jvs/87cC+tS9seQECgayNi93zIQTi1gmBrHr8/HOOlsVvZuodWIH7cN+7EI7M97Gj4oaEx8MhEB7jRVuOu6PuURSbioNAPDvAb0UP9ruPIJA/b47bAz9YmmUcDaFnGIi3i8mVpJOkk+Wo9yIFd1roBznae/F/UQpKLnQfLor1WRP42bjbyjNn6G5BG09sPdr0JY1+av2fvs5QLawrK6zu4SZHsQc+CLWPrYq50abvrzdPoef0DQOV7NH243MTE73nA1IY0BiK1iyPWe3YTzmfP3c1P3Ow3WKO9y5bnH385I6jFVI09S0ZY/an7aYuk4hbwZaMs/mHsBUqg5JbGwDWb39Tt8FySLNPGPk8WK3NS1NVVnlBg7xW/taJBzsgQRf8QOW8c/bfcDeuQiWnWPjsxuXZy30IyUJXsMYXsMqp4mjKK2OAZp5DmW2CbmeIGEKuILWBeo5YjSUb0vsQoEhSdIBHrk+z//L+TVHRlmFkoyjCAoMb3nPnETXSES1BAoxixdkN1DXwNY7R44PHrvuFUaYrobYhnomkj8JWk8/C0dgHisCS0xi3EFALCYO9FSoG1aZlY6mAWjJjHg4Jg6Nzh2BHpBxeBIF+2KwyqvZcIo7YSGVisjdTcEh2gGMMwU3NS+xL4fpzxCmjUAd4JOFIHHzSdJo7z8hT4+RKQEDRHCNVGytVnd8b22fON9oeMp0nGGk8787b7mnUDnlRFzrCT0zsoMXvvPf9wMmvyLFM2k45nxyjswp65LwlnJQnlFmWOq8bhXrVyWtnjqhnBKmOuTqMPDzbxMUPzji2o8VNWW52GJw3Rz2wpdO/0IgYOsk5k+hztns5BAHcXlo6cMW6OD2ynSYNYi+p30ISVBuuh+FIZbboQrR+7OEOmhSXkKFuDJ1v62ojvDrGRVFg8H7ODlA3DNMlOFqs2aqCgQexlPxwZi+OtHJoQ3V3zhdbcMv1UT2WxHwZ04C5j+IbP2RyvbT31L5ZBDGrxyTfrBZpdAuWuS8AVnlYDlpC9wQlAvgnfq2i+KMOIVwLHF3xI6VWmbMrck0SgkVlYSlid4HVWlA7pAHceESmtmC1qoRriqTc5EgtlrhE55VqdxG9meOhAwX2ulTAL0w/FVOFooi99lXlFEx2DNnavBLDu76Z98hFDIUMYADKi2RBxHKrX5iOVViWDWqpfqjXcZQl2MLkqh/rw9ehZJt9evzfxOjFb9BepcTAC+wkn77WHihsyp9tkOHkIox8t3J49TVmtRyHcSgDFo39/r4l+tlNuvEQ8Wsuxt5g/NWE0FzZJQ9vFSSxfmpjAWFKjWwzW+scxmCs7wQL44h1Tsb+1yBOP+iivwEWv/P+H0W44IILLrjgggsuuOCCCy644IILLrjgggsuuOCCCy78v4M4bdU3Zq8AA46n/igK+Z/jbkOFamM2qXhucpjPrg3OzhJRlhYnPg+Vh8uj5DHK1EyoM7YzTPg04bAuqzslm4w/mFCH04eotTEX6sqsn2AePfKzTN/vYHMly4uLFthkP153nA2A27yJZby2O9Kq+zJJPvu5UK5YMkkj5hWlU5HmNrE0rRp/zLts2Wad2z4q759Lni8+ko1MmKnKv7zFMfVaOLMENrepVUrfGFyDUjFxshwdgTKxNmnfah4QVIUTKciT5EeZKPNIyRWHGt5RomuIcxMKfOAuRupVhKk+jzJ/eeTasWPewCb+LYYIULWUqBsKwAjuL3WETxrUzUM8QmEo907Bq4TidfBJWMnV0TznwkVEXWizrDgZNRwlqAvDXZH7tNH8SrL5t8LATqEOc1z/RJhTxU+TayJk7fijLTWITLR32fRlKn82gLGsXTynReIxoM6ONvStlnPzWlgiXANXvFggZCEuVaiAzmt1ihbHlsv7Zh/2njdsLWLx0wY1EfLabIowYxBzuEIFtfdJsqBCoJmzFoxPs6q8oJo+ZA31h9SrKFM9MotJ/DjZcOvj/d5AQ4xdzaYuKqiZUJH61+HW5iu4RsUti4ys0Zs7g2C0pfsxtuOftr1uYdutY4bQ6sZn67/VmIj34KepNdv6M2MSJr+uVFnqcsymDV0UU7B9RpaIfnaOaIpt4dbK+sLliRjq3BDj6MX3Q3o0Fk5r/hbC0v5ZxaKluoEw2of+4PjsmKEBz++27ibR6pToFjEzA+0dRTqh80KV0ETy9IAUJfjkgnoC7Sm9+T4Su1JC4sORuQMUf9+lgWBoUHrXnuvESdNy15i9+3QjAtkiFiGQU4gp5BRKDBspujFqap67JkKbxpljPZlKc+tvi6RL2zcRPs4JZaNWgSF77Ut8RqpPhSWqyf8kpviIzDpJpwL+b2Laulpjw/QiTI8Ck+eQ3dY/Il9+TW8gbwL4VKol3q2eik0DAjtUBeTwOHeewtdc1fL02iM0BH9vzB2kwlen+sLsiXwxjjpNsNvS27hTb7HnjCJTv6dAOCY0ddStjUt/KZrEfmjLam3hULwIdYrFws88c5O2eQm2ydoxG4cn7jkfYenS4hze/aZ6/+Sw5OWjYk0Vb/jlljF4y9i2t+8/wrT1OOWOHtZRdCx96D09TE+Zv4O6eHco3VO5Q1LlcchsVph0nFDusGOvvc/xiDzdqVeA18Pssnl2auYroO35JjTCRByIKdznhP9zmLZL/uuNSKjEkpmbB1XoFjLH0m6mjWl4ofMh8zuTQ1D0j6q+wubJGhGXnydXPRUbZ/JmbkRmnTMysGU5ekDx7H3VgE6itnywf/a0QPR2ET2bTWBjEo07gkZLklHqqBIdrPBsalVblyXUIDFEFl4kXk1GldXakDQpnbeXJ/pNTLB44cGEgSsRc1boo9gtxgagH7WTqyjAmD7zyg1NCnQH8xcOmRdmtIYtRWJ+mlIjfGojSsxD50ut2AT6iXmH3/rdiMx6eS3q1lWHY0lf4wO6yvKZCQVgD6ZBUcmG4Shlnf3vTzjYCyOlfQ/X/WrSr8FIpa2NAa0OixbKmvYxagwR3XvdeMBCRz3q2WZbQZuqV6RZZMWsaOL1jD5e0FaaFHg/ZrbdVJYEGpMZDzXe/5mf1qMRSgPV/QPwSbHAQ5OHHKrSiHfJdyv/4byUI6XWJ7/gAxdmkTAkquW0KEKf4XBU7LdHFOAE+iOMYaydOvueLUeGYz0Q/RN8KcSoyw4XFJ8QUZuJheY2/eQYCMsmRfGdyR296IvWn5tUmLK7EW5iocSLl/j4kV8Y7OfC5iVVHZiVQzo71UQfwVcbA2tv1CBGAmngL+O2cP0f/lPGqcVujsKXuWmqyoAE1pu/Z7yMK9gpfZXOLIz8b0/tvrk4F01ePEZc+Wv+TCi2QtXPR8prApxThExLizQcjtZ10TeCSTlZMGcqjUx6g5OfZY9JSbGvtl0sneFyD5aD7XF7D+zhvHuo4l9QSwMEFAACAAgA3VB+SsMzcktMAAAAawAAABsAAAB1bml2ZXJzYWwvdW5pdmVyc2FsLnBuZy54bWyzsa/IzVEoSy0qzszPs1Uy1DNQsrfj5bIpKEoty0wtV6gAigEFIUBJodJWycQIwS3PTCnJAKmwNEMIZqRmpmeU2CpZWJrDBfWBZgIAUEsBAgAAFAACAAgAipbYSKkBxHb7AgAAsAgAABQAAAAAAAAAAQAAAAAAAAAAAHVuaXZlcnNhbC9wbGF5ZXIueG1sUEsBAgAAFAACAAgA3FB+SrwI/sDmBAAAcBIAAB0AAAAAAAAAAQAAAAAALQMAAHVuaXZlcnNhbC9jb21tb25fbWVzc2FnZXMubG5nUEsBAgAAFAACAAgA3FB+SiiKRNjyAwAAZxAAACcAAAAAAAAAAQAAAAAATggAAHVuaXZlcnNhbC9mbGFzaF9wdWJsaXNoaW5nX3NldHRpbmdzLnhtbFBLAQIAABQAAgAIANxQfkp8NYsP4wIAAJEKAAAhAAAAAAAAAAEAAAAAAIUMAAB1bml2ZXJzYWwvZmxhc2hfc2tpbl9zZXR0aW5ncy54bWxQSwECAAAUAAIACADcUH5KnCZQT9wDAAD4DwAAJgAAAAAAAAABAAAAAACnDwAAdW5pdmVyc2FsL2h0bWxfcHVibGlzaGluZ19zZXR0aW5ncy54bWxQSwECAAAUAAIACADcUH5KeSGyGZ4BAAAbBgAAHwAAAAAAAAABAAAAAADHEwAAdW5pdmVyc2FsL2h0bWxfc2tpbl9zZXR0aW5ncy5qc1BLAQIAABQAAgAIAN1QfkqzLZItXAoAAIQkAAAXAAAAAAAAAAAAAAAAAKIVAAB1bml2ZXJzYWwvdW5pdmVyc2FsLnBuZ1BLAQIAABQAAgAIAN1QfkrDM3JLTAAAAGsAAAAbAAAAAAAAAAEAAAAAADMgAAB1bml2ZXJzYWwvdW5pdmVyc2FsLnBuZy54bWxQSwUGAAAAAAgACABgAgAAuCAAAA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ctivate Prior Knowledg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kill Development/Guided Practice"/>
  <p:tag name="GENSWF_ADVANCE_TIME" val="0.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kill Development/Guided Practice"/>
  <p:tag name="GENSWF_ADVANCE_TIME" val="0.00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kill Development/Guided Practice"/>
  <p:tag name="GENSWF_ADVANCE_TIME" val="0.00"/>
  <p:tag name="ISPRING_SLIDE_INDENT_LEVEL" val="0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Closure"/>
  <p:tag name="GENSWF_ADVANCE_TIME" val="0.00"/>
  <p:tag name="ISPRING_SLIDE_INDENT_LEVEL" val="0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Closure"/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4159</TotalTime>
  <Words>765</Words>
  <Application>Microsoft Office PowerPoint</Application>
  <PresentationFormat>Custom</PresentationFormat>
  <Paragraphs>175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Abadi</vt:lpstr>
      <vt:lpstr>Arial</vt:lpstr>
      <vt:lpstr>Arial Narrow</vt:lpstr>
      <vt:lpstr>Calibri</vt:lpstr>
      <vt:lpstr>Calibri Light</vt:lpstr>
      <vt:lpstr>Cambria Math</vt:lpstr>
      <vt:lpstr>Century Gothic</vt:lpstr>
      <vt:lpstr>Handlee</vt:lpstr>
      <vt:lpstr>Times New Roman</vt:lpstr>
      <vt:lpstr>Office Theme</vt:lpstr>
      <vt:lpstr>Activate Prior Knowledge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alex chavez</dc:creator>
  <cp:lastModifiedBy>Rupinder Jagpal</cp:lastModifiedBy>
  <cp:revision>201</cp:revision>
  <dcterms:created xsi:type="dcterms:W3CDTF">2016-09-02T21:16:13Z</dcterms:created>
  <dcterms:modified xsi:type="dcterms:W3CDTF">2018-10-08T03:29:34Z</dcterms:modified>
  <cp:contentStatus/>
</cp:coreProperties>
</file>