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98" r:id="rId3"/>
    <p:sldId id="301" r:id="rId4"/>
    <p:sldId id="303" r:id="rId5"/>
    <p:sldId id="305" r:id="rId6"/>
    <p:sldId id="297" r:id="rId7"/>
    <p:sldId id="307" r:id="rId8"/>
    <p:sldId id="308" r:id="rId9"/>
  </p:sldIdLst>
  <p:sldSz cx="7772400" cy="10058400"/>
  <p:notesSz cx="6934200" cy="9220200"/>
  <p:embeddedFontLst>
    <p:embeddedFont>
      <p:font typeface="Berlin Sans FB" panose="020E0602020502020306" pitchFamily="34" charset="0"/>
      <p:regular r:id="rId12"/>
      <p:bold r:id="rId13"/>
    </p:embeddedFont>
    <p:embeddedFont>
      <p:font typeface="Bradley Hand ITC" panose="0307040205030203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fornian FB" panose="0207040306080B030204" pitchFamily="18" charset="0"/>
      <p:regular r:id="rId19"/>
      <p:bold r:id="rId20"/>
      <p:italic r:id="rId21"/>
    </p:embeddedFont>
    <p:embeddedFont>
      <p:font typeface="Cambria Math" panose="02040503050406030204" pitchFamily="18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Handlee" panose="02000000000000000000" pitchFamily="2" charset="0"/>
      <p:regular r:id="rId31"/>
    </p:embeddedFont>
    <p:embeddedFont>
      <p:font typeface="Ink Free" panose="03080402000500000000" pitchFamily="66" charset="0"/>
      <p:regular r:id="rId32"/>
    </p:embeddedFont>
    <p:embeddedFont>
      <p:font typeface="Kristen ITC" panose="03050502040202030202" pitchFamily="66" charset="0"/>
      <p:regular r:id="rId33"/>
    </p:embeddedFont>
    <p:embeddedFont>
      <p:font typeface="Tempus Sans ITC" panose="04020404030D07020202" pitchFamily="82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253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6797" autoAdjust="0"/>
  </p:normalViewPr>
  <p:slideViewPr>
    <p:cSldViewPr showGuides="1">
      <p:cViewPr>
        <p:scale>
          <a:sx n="42" d="100"/>
          <a:sy n="42" d="100"/>
        </p:scale>
        <p:origin x="2904" y="401"/>
      </p:cViewPr>
      <p:guideLst>
        <p:guide orient="horz" pos="2746"/>
        <p:guide orient="horz" pos="3253"/>
        <p:guide pos="3623"/>
        <p:guide pos="4798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49" y="22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05047-4518-4C96-82D2-118D935B26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3D2CE-5963-4E2A-A2C9-7D2693104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A1E7-D2FF-4008-8F02-1768055FEAED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3545E-E294-46B7-97A3-6A2AFE08DD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D8EBA-9453-4602-918D-F1AABAB21B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15B38-1CAB-4BCB-A045-4549EDE5F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1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E8CB8C-0C3F-41F4-891D-82F58F0B33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185E77-C939-4888-8932-9AB2BF13C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B4612-93F4-4C07-AECD-0A12E5C73E0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692150"/>
            <a:ext cx="267335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5E77-C939-4888-8932-9AB2BF13CE5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2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05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;p3">
            <a:extLst>
              <a:ext uri="{FF2B5EF4-FFF2-40B4-BE49-F238E27FC236}">
                <a16:creationId xmlns:a16="http://schemas.microsoft.com/office/drawing/2014/main" id="{DF0C2AD6-2D4A-464C-B105-D9ACAF78A4AE}"/>
              </a:ext>
            </a:extLst>
          </p:cNvPr>
          <p:cNvSpPr/>
          <p:nvPr userDrawn="1"/>
        </p:nvSpPr>
        <p:spPr>
          <a:xfrm rot="-5400000">
            <a:off x="3777931" y="-3686210"/>
            <a:ext cx="216540" cy="777239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9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4;p3">
                <a:extLst>
                  <a:ext uri="{FF2B5EF4-FFF2-40B4-BE49-F238E27FC236}">
                    <a16:creationId xmlns:a16="http://schemas.microsoft.com/office/drawing/2014/main" id="{C4AA9D10-DB35-4319-B9C4-C705F3D2EA89}"/>
                  </a:ext>
                </a:extLst>
              </p:cNvPr>
              <p:cNvSpPr txBox="1"/>
              <p:nvPr userDrawn="1"/>
            </p:nvSpPr>
            <p:spPr>
              <a:xfrm>
                <a:off x="77766" y="57831"/>
                <a:ext cx="7772404" cy="21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557" tIns="33557" rIns="33557" bIns="33557" anchor="t" anchorCtr="0">
                <a:noAutofit/>
              </a:bodyPr>
              <a:lstStyle/>
              <a:p>
                <a:pPr>
                  <a:defRPr/>
                </a:pPr>
                <a:r>
                  <a:rPr lang="en-US" sz="119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LO:</a:t>
                </a:r>
                <a:r>
                  <a:rPr lang="en-US" sz="1190" b="1" baseline="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Change</a:t>
                </a:r>
                <a:r>
                  <a:rPr lang="en-US" sz="119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the vertex form of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2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02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entury Gothic" panose="020B0502020202020204" pitchFamily="34" charset="0"/>
                          </a:rPr>
                          <m:t>Quadratic</m:t>
                        </m:r>
                      </m:e>
                      <m:sub>
                        <m:r>
                          <a:rPr lang="en-US" sz="102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02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Function </a:t>
                </a:r>
                <a:r>
                  <a:rPr lang="en-US" sz="119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to standard form.</a:t>
                </a:r>
                <a:endParaRPr lang="en-US" sz="119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Google Shape;14;p3">
                <a:extLst>
                  <a:ext uri="{FF2B5EF4-FFF2-40B4-BE49-F238E27FC236}">
                    <a16:creationId xmlns:a16="http://schemas.microsoft.com/office/drawing/2014/main" id="{C4AA9D10-DB35-4319-B9C4-C705F3D2E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77766" y="57831"/>
                <a:ext cx="7772404" cy="216541"/>
              </a:xfrm>
              <a:prstGeom prst="rect">
                <a:avLst/>
              </a:prstGeom>
              <a:blipFill>
                <a:blip r:embed="rId2"/>
                <a:stretch>
                  <a:fillRect l="-784" t="-5556" b="-4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27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;p3">
            <a:extLst>
              <a:ext uri="{FF2B5EF4-FFF2-40B4-BE49-F238E27FC236}">
                <a16:creationId xmlns:a16="http://schemas.microsoft.com/office/drawing/2014/main" id="{52E77D33-40E4-4E4E-AF45-86C6A30BD2D5}"/>
              </a:ext>
            </a:extLst>
          </p:cNvPr>
          <p:cNvSpPr/>
          <p:nvPr userDrawn="1"/>
        </p:nvSpPr>
        <p:spPr>
          <a:xfrm rot="-5400000">
            <a:off x="3777931" y="-3686210"/>
            <a:ext cx="216540" cy="777239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9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4;p3">
                <a:extLst>
                  <a:ext uri="{FF2B5EF4-FFF2-40B4-BE49-F238E27FC236}">
                    <a16:creationId xmlns:a16="http://schemas.microsoft.com/office/drawing/2014/main" id="{F3D46657-1041-4577-8DAB-6EEB1E86C14C}"/>
                  </a:ext>
                </a:extLst>
              </p:cNvPr>
              <p:cNvSpPr txBox="1"/>
              <p:nvPr userDrawn="1"/>
            </p:nvSpPr>
            <p:spPr>
              <a:xfrm>
                <a:off x="77766" y="57831"/>
                <a:ext cx="7772404" cy="216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557" tIns="33557" rIns="33557" bIns="33557" anchor="t" anchorCtr="0">
                <a:noAutofit/>
              </a:bodyPr>
              <a:lstStyle/>
              <a:p>
                <a:pPr>
                  <a:defRPr/>
                </a:pPr>
                <a:r>
                  <a:rPr lang="en-US" sz="119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LO:</a:t>
                </a:r>
                <a:r>
                  <a:rPr lang="en-US" sz="1190" b="1" baseline="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Change</a:t>
                </a:r>
                <a:r>
                  <a:rPr lang="en-US" sz="119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the vertex form of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2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020" b="1" i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entury Gothic" panose="020B0502020202020204" pitchFamily="34" charset="0"/>
                          </a:rPr>
                          <m:t>Quadratic</m:t>
                        </m:r>
                      </m:e>
                      <m:sub>
                        <m:r>
                          <a:rPr lang="en-US" sz="102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02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Function </a:t>
                </a:r>
                <a:r>
                  <a:rPr lang="en-US" sz="119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to standard form.</a:t>
                </a:r>
                <a:endParaRPr lang="en-US" sz="119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Google Shape;14;p3">
                <a:extLst>
                  <a:ext uri="{FF2B5EF4-FFF2-40B4-BE49-F238E27FC236}">
                    <a16:creationId xmlns:a16="http://schemas.microsoft.com/office/drawing/2014/main" id="{F3D46657-1041-4577-8DAB-6EEB1E86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77766" y="57831"/>
                <a:ext cx="7772404" cy="216541"/>
              </a:xfrm>
              <a:prstGeom prst="rect">
                <a:avLst/>
              </a:prstGeom>
              <a:blipFill>
                <a:blip r:embed="rId2"/>
                <a:stretch>
                  <a:fillRect l="-784" t="-5556" b="-4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91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5" Type="http://schemas.openxmlformats.org/officeDocument/2006/relationships/image" Target="../media/image34.png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3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23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5052919" y="3923269"/>
            <a:ext cx="2571052" cy="1587050"/>
            <a:chOff x="6750050" y="3886200"/>
            <a:chExt cx="691437" cy="186634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691437" cy="186634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>
                <a:tabLst>
                  <a:tab pos="-48578" algn="l"/>
                </a:tabLst>
                <a:defRPr/>
              </a:pPr>
              <a:r>
                <a:rPr lang="en-US" sz="1190" dirty="0">
                  <a:solidFill>
                    <a:schemeClr val="tx1"/>
                  </a:solidFill>
                  <a:latin typeface="Verdana" pitchFamily="34" charset="0"/>
                </a:rPr>
                <a:t>Students, you already know how to identify the </a:t>
              </a:r>
              <a:r>
                <a:rPr lang="en-US" sz="1190" b="1" i="1" dirty="0">
                  <a:solidFill>
                    <a:srgbClr val="7030A0"/>
                  </a:solidFill>
                  <a:latin typeface="Verdana" pitchFamily="34" charset="0"/>
                </a:rPr>
                <a:t>a, h, &amp; k </a:t>
              </a:r>
              <a:r>
                <a:rPr lang="en-US" sz="1190" dirty="0">
                  <a:solidFill>
                    <a:schemeClr val="tx1"/>
                  </a:solidFill>
                  <a:latin typeface="Verdana" pitchFamily="34" charset="0"/>
                </a:rPr>
                <a:t>of the quadratic functions in the Vertex form</a:t>
              </a:r>
              <a:r>
                <a:rPr lang="en-US" sz="1190" b="1" dirty="0">
                  <a:solidFill>
                    <a:schemeClr val="tx1"/>
                  </a:solidFill>
                  <a:latin typeface="Verdana" pitchFamily="34" charset="0"/>
                </a:rPr>
                <a:t>. </a:t>
              </a:r>
              <a:r>
                <a:rPr lang="en-US" sz="1190" dirty="0">
                  <a:solidFill>
                    <a:schemeClr val="tx1"/>
                  </a:solidFill>
                  <a:latin typeface="Verdana" pitchFamily="34" charset="0"/>
                </a:rPr>
                <a:t>Today, we will learn how to change the </a:t>
              </a:r>
              <a:r>
                <a:rPr lang="en-US" sz="1190" i="1" dirty="0">
                  <a:solidFill>
                    <a:schemeClr val="tx1"/>
                  </a:solidFill>
                  <a:latin typeface="Verdana" pitchFamily="34" charset="0"/>
                </a:rPr>
                <a:t>Vertex</a:t>
              </a:r>
              <a:r>
                <a:rPr lang="en-US" sz="1190" dirty="0">
                  <a:solidFill>
                    <a:schemeClr val="tx1"/>
                  </a:solidFill>
                  <a:latin typeface="Verdana" pitchFamily="34" charset="0"/>
                </a:rPr>
                <a:t> form of a quadratic functions into a </a:t>
              </a:r>
              <a:r>
                <a:rPr lang="en-US" sz="1190" i="1" dirty="0">
                  <a:solidFill>
                    <a:schemeClr val="tx1"/>
                  </a:solidFill>
                  <a:latin typeface="Verdana" pitchFamily="34" charset="0"/>
                </a:rPr>
                <a:t>Standard Form.</a:t>
              </a:r>
              <a:endParaRPr lang="en-US" sz="119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3225" y="3896509"/>
              <a:ext cx="688262" cy="20452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9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3" name="Rectangle 130"/>
          <p:cNvSpPr/>
          <p:nvPr/>
        </p:nvSpPr>
        <p:spPr>
          <a:xfrm>
            <a:off x="77096" y="797161"/>
            <a:ext cx="1943079" cy="216644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927C7C-87B7-47B3-BCAF-6710743FB17A}"/>
              </a:ext>
            </a:extLst>
          </p:cNvPr>
          <p:cNvGrpSpPr/>
          <p:nvPr/>
        </p:nvGrpSpPr>
        <p:grpSpPr>
          <a:xfrm>
            <a:off x="777579" y="1152770"/>
            <a:ext cx="2705496" cy="2105903"/>
            <a:chOff x="457245" y="3385531"/>
            <a:chExt cx="3182937" cy="2477533"/>
          </a:xfrm>
        </p:grpSpPr>
        <p:grpSp>
          <p:nvGrpSpPr>
            <p:cNvPr id="79" name="Group 34">
              <a:extLst>
                <a:ext uri="{FF2B5EF4-FFF2-40B4-BE49-F238E27FC236}">
                  <a16:creationId xmlns:a16="http://schemas.microsoft.com/office/drawing/2014/main" id="{A31E5489-DE98-4E74-937F-94D5E8561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45" y="3385531"/>
              <a:ext cx="3182937" cy="2477533"/>
              <a:chOff x="6870701" y="68553"/>
              <a:chExt cx="1921068" cy="1002626"/>
            </a:xfrm>
          </p:grpSpPr>
          <p:grpSp>
            <p:nvGrpSpPr>
              <p:cNvPr id="80" name="Group 10">
                <a:extLst>
                  <a:ext uri="{FF2B5EF4-FFF2-40B4-BE49-F238E27FC236}">
                    <a16:creationId xmlns:a16="http://schemas.microsoft.com/office/drawing/2014/main" id="{9A7DEF59-5C15-4D18-AC2C-BA2A5FBE2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0701" y="109497"/>
                <a:ext cx="1921068" cy="961682"/>
                <a:chOff x="4608031" y="881485"/>
                <a:chExt cx="4711526" cy="3493781"/>
              </a:xfrm>
            </p:grpSpPr>
            <p:sp>
              <p:nvSpPr>
                <p:cNvPr id="82" name="Rectangle 3">
                  <a:extLst>
                    <a:ext uri="{FF2B5EF4-FFF2-40B4-BE49-F238E27FC236}">
                      <a16:creationId xmlns:a16="http://schemas.microsoft.com/office/drawing/2014/main" id="{694F5AF2-D94D-4E5B-BEEA-3F6FDC608213}"/>
                    </a:ext>
                  </a:extLst>
                </p:cNvPr>
                <p:cNvSpPr/>
                <p:nvPr/>
              </p:nvSpPr>
              <p:spPr>
                <a:xfrm>
                  <a:off x="4608031" y="881485"/>
                  <a:ext cx="4711526" cy="3493781"/>
                </a:xfrm>
                <a:custGeom>
                  <a:avLst/>
                  <a:gdLst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9703" h="3036386">
                      <a:moveTo>
                        <a:pt x="0" y="0"/>
                      </a:moveTo>
                      <a:cubicBezTo>
                        <a:pt x="1421020" y="300625"/>
                        <a:pt x="2416156" y="288099"/>
                        <a:pt x="3849703" y="0"/>
                      </a:cubicBezTo>
                      <a:cubicBezTo>
                        <a:pt x="3486448" y="1112337"/>
                        <a:pt x="3661812" y="2237200"/>
                        <a:pt x="3849703" y="3036386"/>
                      </a:cubicBezTo>
                      <a:cubicBezTo>
                        <a:pt x="2516364" y="2911126"/>
                        <a:pt x="1045239" y="2961230"/>
                        <a:pt x="0" y="3036386"/>
                      </a:cubicBezTo>
                      <a:cubicBezTo>
                        <a:pt x="62630" y="1999206"/>
                        <a:pt x="125261" y="132528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alpha val="57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  <p:sp>
              <p:nvSpPr>
                <p:cNvPr id="83" name="Rectangle 21">
                  <a:extLst>
                    <a:ext uri="{FF2B5EF4-FFF2-40B4-BE49-F238E27FC236}">
                      <a16:creationId xmlns:a16="http://schemas.microsoft.com/office/drawing/2014/main" id="{E9149C77-F34B-4994-BE68-826410842467}"/>
                    </a:ext>
                  </a:extLst>
                </p:cNvPr>
                <p:cNvSpPr/>
                <p:nvPr/>
              </p:nvSpPr>
              <p:spPr>
                <a:xfrm>
                  <a:off x="4812471" y="916084"/>
                  <a:ext cx="4128755" cy="2894182"/>
                </a:xfrm>
                <a:custGeom>
                  <a:avLst/>
                  <a:gdLst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868" h="1694881">
                      <a:moveTo>
                        <a:pt x="0" y="0"/>
                      </a:moveTo>
                      <a:lnTo>
                        <a:pt x="2148868" y="0"/>
                      </a:lnTo>
                      <a:cubicBezTo>
                        <a:pt x="2134580" y="564960"/>
                        <a:pt x="2135533" y="1048958"/>
                        <a:pt x="2148868" y="1694881"/>
                      </a:cubicBezTo>
                      <a:cubicBezTo>
                        <a:pt x="1440199" y="1672021"/>
                        <a:pt x="716289" y="1664401"/>
                        <a:pt x="0" y="1694881"/>
                      </a:cubicBezTo>
                      <a:cubicBezTo>
                        <a:pt x="7620" y="1129921"/>
                        <a:pt x="15240" y="56496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AF9D6"/>
                    </a:gs>
                    <a:gs pos="50000">
                      <a:srgbClr val="FFFEE2"/>
                    </a:gs>
                    <a:gs pos="88000">
                      <a:srgbClr val="FEFDC7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81" name="Tape">
                <a:extLst>
                  <a:ext uri="{FF2B5EF4-FFF2-40B4-BE49-F238E27FC236}">
                    <a16:creationId xmlns:a16="http://schemas.microsoft.com/office/drawing/2014/main" id="{25FC9C33-6FE5-4646-8A7C-5EAF412DE521}"/>
                  </a:ext>
                </a:extLst>
              </p:cNvPr>
              <p:cNvSpPr/>
              <p:nvPr/>
            </p:nvSpPr>
            <p:spPr bwMode="auto">
              <a:xfrm rot="5400000">
                <a:off x="7663548" y="-315690"/>
                <a:ext cx="114526" cy="883011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912BC0-27A3-48A7-9EA1-F948D9EE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1370" y="3434291"/>
              <a:ext cx="1297033" cy="187486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0E3649A-EA37-48F7-AD38-5C8B84E7EED5}"/>
              </a:ext>
            </a:extLst>
          </p:cNvPr>
          <p:cNvGrpSpPr/>
          <p:nvPr/>
        </p:nvGrpSpPr>
        <p:grpSpPr>
          <a:xfrm>
            <a:off x="911841" y="1434767"/>
            <a:ext cx="2436971" cy="759003"/>
            <a:chOff x="1174019" y="4629456"/>
            <a:chExt cx="2867025" cy="869935"/>
          </a:xfrm>
        </p:grpSpPr>
        <p:graphicFrame>
          <p:nvGraphicFramePr>
            <p:cNvPr id="99" name="Object 741">
              <a:extLst>
                <a:ext uri="{FF2B5EF4-FFF2-40B4-BE49-F238E27FC236}">
                  <a16:creationId xmlns:a16="http://schemas.microsoft.com/office/drawing/2014/main" id="{D69BF794-2971-448A-A13F-272356F1B9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012427"/>
                </p:ext>
              </p:extLst>
            </p:nvPr>
          </p:nvGraphicFramePr>
          <p:xfrm>
            <a:off x="1174019" y="4869169"/>
            <a:ext cx="1376363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8" name="Equation" r:id="rId7" imgW="1383699" imgH="355446" progId="Equation.DSMT4">
                    <p:embed/>
                  </p:oleObj>
                </mc:Choice>
                <mc:Fallback>
                  <p:oleObj name="Equation" r:id="rId7" imgW="1383699" imgH="355446" progId="Equation.DSMT4">
                    <p:embed/>
                    <p:pic>
                      <p:nvPicPr>
                        <p:cNvPr id="70" name="Object 741">
                          <a:extLst>
                            <a:ext uri="{FF2B5EF4-FFF2-40B4-BE49-F238E27FC236}">
                              <a16:creationId xmlns:a16="http://schemas.microsoft.com/office/drawing/2014/main" id="{1CF62F2D-B3EB-4D03-9109-6E9C6DA5B4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019" y="4869169"/>
                          <a:ext cx="1376363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 Box 742">
              <a:extLst>
                <a:ext uri="{FF2B5EF4-FFF2-40B4-BE49-F238E27FC236}">
                  <a16:creationId xmlns:a16="http://schemas.microsoft.com/office/drawing/2014/main" id="{6A2D9112-641D-4B5F-B7FD-662AB7E4E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194" y="4629456"/>
              <a:ext cx="895350" cy="285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20">
                  <a:latin typeface="Arial" panose="020B0604020202020204" pitchFamily="34" charset="0"/>
                </a:rPr>
                <a:t>direction</a:t>
              </a:r>
            </a:p>
          </p:txBody>
        </p:sp>
        <p:sp>
          <p:nvSpPr>
            <p:cNvPr id="101" name="Line 743">
              <a:extLst>
                <a:ext uri="{FF2B5EF4-FFF2-40B4-BE49-F238E27FC236}">
                  <a16:creationId xmlns:a16="http://schemas.microsoft.com/office/drawing/2014/main" id="{38AFE2DE-D4E7-4274-957B-CF8792CDD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069" y="4767569"/>
              <a:ext cx="152400" cy="1793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744">
              <a:extLst>
                <a:ext uri="{FF2B5EF4-FFF2-40B4-BE49-F238E27FC236}">
                  <a16:creationId xmlns:a16="http://schemas.microsoft.com/office/drawing/2014/main" id="{C609E809-F698-4C48-A7B9-81CD62313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119" y="4767569"/>
              <a:ext cx="614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 Box 745">
              <a:extLst>
                <a:ext uri="{FF2B5EF4-FFF2-40B4-BE49-F238E27FC236}">
                  <a16:creationId xmlns:a16="http://schemas.microsoft.com/office/drawing/2014/main" id="{8AE1DE43-5D10-4BE1-B9D2-9BD81F087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5757" y="5213656"/>
              <a:ext cx="895350" cy="285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20" dirty="0">
                  <a:latin typeface="Arial" panose="020B0604020202020204" pitchFamily="34" charset="0"/>
                </a:rPr>
                <a:t>width</a:t>
              </a:r>
            </a:p>
          </p:txBody>
        </p:sp>
        <p:sp>
          <p:nvSpPr>
            <p:cNvPr id="104" name="Line 746">
              <a:extLst>
                <a:ext uri="{FF2B5EF4-FFF2-40B4-BE49-F238E27FC236}">
                  <a16:creationId xmlns:a16="http://schemas.microsoft.com/office/drawing/2014/main" id="{4AC1113F-29C3-4431-89B8-5ACE9E7C6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9182" y="5196194"/>
              <a:ext cx="119062" cy="155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747">
              <a:extLst>
                <a:ext uri="{FF2B5EF4-FFF2-40B4-BE49-F238E27FC236}">
                  <a16:creationId xmlns:a16="http://schemas.microsoft.com/office/drawing/2014/main" id="{08B9CF5C-9D54-492C-A553-4DEFCE3F5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1419" y="5353356"/>
              <a:ext cx="371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748">
              <a:extLst>
                <a:ext uri="{FF2B5EF4-FFF2-40B4-BE49-F238E27FC236}">
                  <a16:creationId xmlns:a16="http://schemas.microsoft.com/office/drawing/2014/main" id="{23CEED29-4C6E-401F-A322-6FC81C19F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3457" y="4904094"/>
              <a:ext cx="1017587" cy="285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20" i="1">
                  <a:latin typeface="Arial" panose="020B0604020202020204" pitchFamily="34" charset="0"/>
                </a:rPr>
                <a:t>y</a:t>
              </a:r>
              <a:r>
                <a:rPr lang="en-US" altLang="en-US" sz="1020">
                  <a:latin typeface="Arial" panose="020B0604020202020204" pitchFamily="34" charset="0"/>
                </a:rPr>
                <a:t>-intercept</a:t>
              </a:r>
            </a:p>
          </p:txBody>
        </p:sp>
        <p:sp>
          <p:nvSpPr>
            <p:cNvPr id="107" name="Line 749">
              <a:extLst>
                <a:ext uri="{FF2B5EF4-FFF2-40B4-BE49-F238E27FC236}">
                  <a16:creationId xmlns:a16="http://schemas.microsoft.com/office/drawing/2014/main" id="{0F5632BC-24E6-46B1-A0F1-979D31E8E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8169" y="5061256"/>
              <a:ext cx="371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EE9492-F9E1-4144-960D-A7DFEBD8B157}"/>
              </a:ext>
            </a:extLst>
          </p:cNvPr>
          <p:cNvGrpSpPr/>
          <p:nvPr/>
        </p:nvGrpSpPr>
        <p:grpSpPr>
          <a:xfrm>
            <a:off x="3532809" y="1129916"/>
            <a:ext cx="2609100" cy="2110366"/>
            <a:chOff x="4677613" y="3332311"/>
            <a:chExt cx="3182937" cy="2482783"/>
          </a:xfrm>
        </p:grpSpPr>
        <p:grpSp>
          <p:nvGrpSpPr>
            <p:cNvPr id="108" name="Group 34">
              <a:extLst>
                <a:ext uri="{FF2B5EF4-FFF2-40B4-BE49-F238E27FC236}">
                  <a16:creationId xmlns:a16="http://schemas.microsoft.com/office/drawing/2014/main" id="{A87F3DA7-9B7E-47CD-8BD0-E0436C1BD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7613" y="3337561"/>
              <a:ext cx="3182937" cy="2477533"/>
              <a:chOff x="6870701" y="68553"/>
              <a:chExt cx="1921068" cy="1002626"/>
            </a:xfrm>
          </p:grpSpPr>
          <p:grpSp>
            <p:nvGrpSpPr>
              <p:cNvPr id="109" name="Group 10">
                <a:extLst>
                  <a:ext uri="{FF2B5EF4-FFF2-40B4-BE49-F238E27FC236}">
                    <a16:creationId xmlns:a16="http://schemas.microsoft.com/office/drawing/2014/main" id="{1C549C50-37C9-4E20-80F0-009B6AA0D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0701" y="109497"/>
                <a:ext cx="1921068" cy="961682"/>
                <a:chOff x="4608031" y="881485"/>
                <a:chExt cx="4711526" cy="3493781"/>
              </a:xfrm>
            </p:grpSpPr>
            <p:sp>
              <p:nvSpPr>
                <p:cNvPr id="111" name="Rectangle 3">
                  <a:extLst>
                    <a:ext uri="{FF2B5EF4-FFF2-40B4-BE49-F238E27FC236}">
                      <a16:creationId xmlns:a16="http://schemas.microsoft.com/office/drawing/2014/main" id="{ACF576A8-CF12-414E-9585-D54DCD04BCCB}"/>
                    </a:ext>
                  </a:extLst>
                </p:cNvPr>
                <p:cNvSpPr/>
                <p:nvPr/>
              </p:nvSpPr>
              <p:spPr>
                <a:xfrm>
                  <a:off x="4608031" y="881485"/>
                  <a:ext cx="4711526" cy="3493781"/>
                </a:xfrm>
                <a:custGeom>
                  <a:avLst/>
                  <a:gdLst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  <a:gd name="connsiteX0" fmla="*/ 0 w 3849703"/>
                    <a:gd name="connsiteY0" fmla="*/ 0 h 3036386"/>
                    <a:gd name="connsiteX1" fmla="*/ 3849703 w 3849703"/>
                    <a:gd name="connsiteY1" fmla="*/ 0 h 3036386"/>
                    <a:gd name="connsiteX2" fmla="*/ 3849703 w 3849703"/>
                    <a:gd name="connsiteY2" fmla="*/ 3036386 h 3036386"/>
                    <a:gd name="connsiteX3" fmla="*/ 0 w 3849703"/>
                    <a:gd name="connsiteY3" fmla="*/ 3036386 h 3036386"/>
                    <a:gd name="connsiteX4" fmla="*/ 0 w 3849703"/>
                    <a:gd name="connsiteY4" fmla="*/ 0 h 303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49703" h="3036386">
                      <a:moveTo>
                        <a:pt x="0" y="0"/>
                      </a:moveTo>
                      <a:cubicBezTo>
                        <a:pt x="1421020" y="300625"/>
                        <a:pt x="2416156" y="288099"/>
                        <a:pt x="3849703" y="0"/>
                      </a:cubicBezTo>
                      <a:cubicBezTo>
                        <a:pt x="3486448" y="1112337"/>
                        <a:pt x="3661812" y="2237200"/>
                        <a:pt x="3849703" y="3036386"/>
                      </a:cubicBezTo>
                      <a:cubicBezTo>
                        <a:pt x="2516364" y="2911126"/>
                        <a:pt x="1045239" y="2961230"/>
                        <a:pt x="0" y="3036386"/>
                      </a:cubicBezTo>
                      <a:cubicBezTo>
                        <a:pt x="62630" y="1999206"/>
                        <a:pt x="125261" y="132528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alpha val="57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2" name="Rectangle 21">
                  <a:extLst>
                    <a:ext uri="{FF2B5EF4-FFF2-40B4-BE49-F238E27FC236}">
                      <a16:creationId xmlns:a16="http://schemas.microsoft.com/office/drawing/2014/main" id="{D10265D1-AF79-474C-8B44-139DAD701064}"/>
                    </a:ext>
                  </a:extLst>
                </p:cNvPr>
                <p:cNvSpPr/>
                <p:nvPr/>
              </p:nvSpPr>
              <p:spPr>
                <a:xfrm>
                  <a:off x="4812471" y="916084"/>
                  <a:ext cx="4128755" cy="2894182"/>
                </a:xfrm>
                <a:custGeom>
                  <a:avLst/>
                  <a:gdLst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  <a:gd name="connsiteX0" fmla="*/ 0 w 2148868"/>
                    <a:gd name="connsiteY0" fmla="*/ 0 h 1694881"/>
                    <a:gd name="connsiteX1" fmla="*/ 2148868 w 2148868"/>
                    <a:gd name="connsiteY1" fmla="*/ 0 h 1694881"/>
                    <a:gd name="connsiteX2" fmla="*/ 2148868 w 2148868"/>
                    <a:gd name="connsiteY2" fmla="*/ 1694881 h 1694881"/>
                    <a:gd name="connsiteX3" fmla="*/ 0 w 2148868"/>
                    <a:gd name="connsiteY3" fmla="*/ 1694881 h 1694881"/>
                    <a:gd name="connsiteX4" fmla="*/ 0 w 2148868"/>
                    <a:gd name="connsiteY4" fmla="*/ 0 h 169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868" h="1694881">
                      <a:moveTo>
                        <a:pt x="0" y="0"/>
                      </a:moveTo>
                      <a:lnTo>
                        <a:pt x="2148868" y="0"/>
                      </a:lnTo>
                      <a:cubicBezTo>
                        <a:pt x="2134580" y="564960"/>
                        <a:pt x="2135533" y="1048958"/>
                        <a:pt x="2148868" y="1694881"/>
                      </a:cubicBezTo>
                      <a:cubicBezTo>
                        <a:pt x="1440199" y="1672021"/>
                        <a:pt x="716289" y="1664401"/>
                        <a:pt x="0" y="1694881"/>
                      </a:cubicBezTo>
                      <a:cubicBezTo>
                        <a:pt x="7620" y="1129921"/>
                        <a:pt x="15240" y="564960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AF9D6"/>
                    </a:gs>
                    <a:gs pos="50000">
                      <a:srgbClr val="FFFEE2"/>
                    </a:gs>
                    <a:gs pos="88000">
                      <a:srgbClr val="FEFDC7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0" name="Tape">
                <a:extLst>
                  <a:ext uri="{FF2B5EF4-FFF2-40B4-BE49-F238E27FC236}">
                    <a16:creationId xmlns:a16="http://schemas.microsoft.com/office/drawing/2014/main" id="{E0274D51-4A21-4E7E-81EB-7EEB5AF5145D}"/>
                  </a:ext>
                </a:extLst>
              </p:cNvPr>
              <p:cNvSpPr/>
              <p:nvPr/>
            </p:nvSpPr>
            <p:spPr bwMode="auto">
              <a:xfrm rot="5400000">
                <a:off x="7663548" y="-315690"/>
                <a:ext cx="114526" cy="883011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9CFD0-1F55-40BA-B916-3C047FA3E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64939" y="3332311"/>
              <a:ext cx="1216167" cy="23638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6BED87E-8229-4757-970B-86A4CD35D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655" y="2273025"/>
            <a:ext cx="2340030" cy="425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7148F4-7451-4E8C-A39C-F15AE0BAE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6022" y="1385407"/>
            <a:ext cx="2177232" cy="36820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65113" y="1690256"/>
            <a:ext cx="1993066" cy="653704"/>
            <a:chOff x="5416053" y="1384641"/>
            <a:chExt cx="2344783" cy="769063"/>
          </a:xfrm>
        </p:grpSpPr>
        <p:sp>
          <p:nvSpPr>
            <p:cNvPr id="64" name="Google Shape;57;p6"/>
            <p:cNvSpPr txBox="1"/>
            <p:nvPr/>
          </p:nvSpPr>
          <p:spPr>
            <a:xfrm>
              <a:off x="5506694" y="1384641"/>
              <a:ext cx="2254142" cy="769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60" tIns="64760" rIns="64760" bIns="64760" anchor="t" anchorCtr="0">
              <a:noAutofit/>
            </a:bodyPr>
            <a:lstStyle/>
            <a:p>
              <a:r>
                <a:rPr lang="en-US" sz="1190" dirty="0"/>
                <a:t>if </a:t>
              </a:r>
              <a:r>
                <a:rPr lang="en-US" sz="1190" dirty="0">
                  <a:solidFill>
                    <a:srgbClr val="980000"/>
                  </a:solidFill>
                </a:rPr>
                <a:t>a</a:t>
              </a:r>
              <a:r>
                <a:rPr lang="en-US" sz="1190" dirty="0"/>
                <a:t> is positive = </a:t>
              </a:r>
              <a:r>
                <a:rPr lang="en-US" sz="1190" dirty="0">
                  <a:solidFill>
                    <a:srgbClr val="980000"/>
                  </a:solidFill>
                </a:rPr>
                <a:t>up</a:t>
              </a:r>
              <a:r>
                <a:rPr lang="en-US" sz="1190" dirty="0"/>
                <a:t>.</a:t>
              </a:r>
              <a:endParaRPr sz="1190" dirty="0"/>
            </a:p>
            <a:p>
              <a:r>
                <a:rPr lang="en-US" sz="1190" dirty="0"/>
                <a:t>If </a:t>
              </a:r>
              <a:r>
                <a:rPr lang="en-US" sz="1190" dirty="0">
                  <a:solidFill>
                    <a:srgbClr val="0000FF"/>
                  </a:solidFill>
                </a:rPr>
                <a:t>a</a:t>
              </a:r>
              <a:r>
                <a:rPr lang="en-US" sz="1190" dirty="0"/>
                <a:t> is negative = </a:t>
              </a:r>
              <a:r>
                <a:rPr lang="en-US" sz="1190" dirty="0">
                  <a:solidFill>
                    <a:srgbClr val="0000FF"/>
                  </a:solidFill>
                </a:rPr>
                <a:t>down</a:t>
              </a:r>
              <a:endParaRPr sz="1190" dirty="0">
                <a:solidFill>
                  <a:srgbClr val="0000FF"/>
                </a:solidFill>
              </a:endParaRPr>
            </a:p>
          </p:txBody>
        </p:sp>
        <p:pic>
          <p:nvPicPr>
            <p:cNvPr id="65" name="Google Shape;58;p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416053" y="1508409"/>
              <a:ext cx="166828" cy="159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59;p6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430506" y="1720099"/>
              <a:ext cx="152375" cy="135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37" name="Picture 145" descr="https://lh5.googleusercontent.com/QAidKZxfRYABpifWTNIr-mPbeWG_qRSUSAGPGrjBy-qY3cLasaSIcw4qAF2aQjcRcMg1SOw7zwhadANVoE5cBI6lsnYc7tV5P-Is0kjIHgQbccFzmNPnx_uH3ou0dm7CdDmlKUlo7n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22" y="2126199"/>
            <a:ext cx="2231251" cy="6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03487" y="2698185"/>
            <a:ext cx="1495922" cy="24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7240" eaLnBrk="0" hangingPunct="0"/>
            <a:r>
              <a:rPr lang="en-US" altLang="en-US" sz="102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Value of “</a:t>
            </a:r>
            <a:r>
              <a:rPr lang="en-US" altLang="en-US" sz="10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a</a:t>
            </a:r>
            <a:r>
              <a:rPr lang="en-US" altLang="en-US" sz="102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” Number Line</a:t>
            </a:r>
            <a:endParaRPr lang="en-US" altLang="en-US" sz="59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B060402020202020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196434" y="1714484"/>
            <a:ext cx="606256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7240" eaLnBrk="0" hangingPunct="0"/>
            <a:r>
              <a:rPr lang="en-US" altLang="en-US" sz="119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Vertex</a:t>
            </a:r>
          </a:p>
          <a:p>
            <a:pPr algn="ctr" defTabSz="777240" eaLnBrk="0" hangingPunct="0"/>
            <a:r>
              <a:rPr lang="en-US" altLang="en-US" sz="119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(h, k)</a:t>
            </a:r>
            <a:endParaRPr lang="en-US" altLang="en-US" sz="6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B0604020202020204" charset="0"/>
            </a:endParaRPr>
          </a:p>
        </p:txBody>
      </p:sp>
      <p:grpSp>
        <p:nvGrpSpPr>
          <p:cNvPr id="68" name="Group 1"/>
          <p:cNvGrpSpPr>
            <a:grpSpLocks/>
          </p:cNvGrpSpPr>
          <p:nvPr/>
        </p:nvGrpSpPr>
        <p:grpSpPr bwMode="auto">
          <a:xfrm>
            <a:off x="173955" y="3251258"/>
            <a:ext cx="4720110" cy="2755950"/>
            <a:chOff x="6750051" y="1057275"/>
            <a:chExt cx="2010766" cy="4618446"/>
          </a:xfrm>
        </p:grpSpPr>
        <p:sp>
          <p:nvSpPr>
            <p:cNvPr id="69" name="Rectangle 68"/>
            <p:cNvSpPr/>
            <p:nvPr/>
          </p:nvSpPr>
          <p:spPr bwMode="auto">
            <a:xfrm>
              <a:off x="6750051" y="1065212"/>
              <a:ext cx="2010766" cy="461050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r>
                <a:rPr lang="en-US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  <a:ea typeface="Times New Roman" pitchFamily="18" charset="0"/>
                  <a:cs typeface="Arial" charset="0"/>
                </a:rPr>
                <a:t>Identify the following from giving Vertex form:</a:t>
              </a: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endParaRPr lang="en-US" sz="1200" b="1" dirty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charset="0"/>
              </a:endParaRP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1.)</a:t>
              </a: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endParaRPr lang="en-US" sz="1200" b="1" dirty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charset="0"/>
              </a:endParaRP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      </a:t>
              </a:r>
              <a:r>
                <a:rPr lang="en-US" sz="12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Times New Roman" pitchFamily="18" charset="0"/>
                  <a:cs typeface="Arial" charset="0"/>
                </a:rPr>
                <a:t>a =___, h =___, k =___, Opening: ______</a:t>
              </a: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endParaRPr lang="en-US" sz="1200" b="1" dirty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charset="0"/>
              </a:endParaRP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b.)</a:t>
              </a: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endParaRPr lang="en-US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charset="0"/>
              </a:endParaRP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r>
                <a:rPr lang="en-US" sz="12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Times New Roman" pitchFamily="18" charset="0"/>
                  <a:cs typeface="Arial" charset="0"/>
                </a:rPr>
                <a:t>      a =___, h =___, k =___, Opening: ______</a:t>
              </a: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endParaRPr lang="en-US" sz="1200" b="1" dirty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charset="0"/>
              </a:endParaRP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Times New Roman" pitchFamily="18" charset="0"/>
                  <a:cs typeface="Arial" charset="0"/>
                </a:rPr>
                <a:t>c.)</a:t>
              </a: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endParaRPr lang="en-US" sz="1200" b="1" dirty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charset="0"/>
              </a:endParaRPr>
            </a:p>
            <a:p>
              <a:pPr eaLnBrk="0" hangingPunct="0">
                <a:tabLst>
                  <a:tab pos="-48578" algn="l"/>
                  <a:tab pos="1554480" algn="l"/>
                </a:tabLst>
                <a:defRPr/>
              </a:pPr>
              <a:r>
                <a:rPr lang="en-US" sz="12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Times New Roman" pitchFamily="18" charset="0"/>
                  <a:cs typeface="Arial" charset="0"/>
                </a:rPr>
                <a:t>     a =___, h =___, k =___, Opening:______</a:t>
              </a:r>
              <a:endParaRPr lang="en-US" sz="1200" b="1" dirty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56400" y="1057275"/>
              <a:ext cx="2004417" cy="27972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3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risten ITC" panose="03050502040202030202" pitchFamily="66" charset="0"/>
                </a:rPr>
                <a:t>Warm-Up; You do it now…..</a:t>
              </a:r>
            </a:p>
          </p:txBody>
        </p:sp>
      </p:grpSp>
      <p:pic>
        <p:nvPicPr>
          <p:cNvPr id="71" name="Picture 12">
            <a:extLst>
              <a:ext uri="{FF2B5EF4-FFF2-40B4-BE49-F238E27FC236}">
                <a16:creationId xmlns:a16="http://schemas.microsoft.com/office/drawing/2014/main" id="{69A5768F-A988-4E43-8B02-1BF57B3423F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8">
            <a:off x="556474" y="3726027"/>
            <a:ext cx="2333917" cy="4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05CDA21A-CC74-49FD-B346-DE365762695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6" y="4497380"/>
            <a:ext cx="2202466" cy="36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8BBFFE45-9313-44B0-9EFF-B4B9D0F876E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8" y="5268270"/>
            <a:ext cx="2234709" cy="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3770683-5E8D-4F60-AB73-E843F483C0D5}"/>
              </a:ext>
            </a:extLst>
          </p:cNvPr>
          <p:cNvSpPr/>
          <p:nvPr/>
        </p:nvSpPr>
        <p:spPr>
          <a:xfrm>
            <a:off x="4412473" y="235416"/>
            <a:ext cx="6759525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Name: 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Period:____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CD9FB-F3B5-4FB2-8A72-C057CDC11F10}"/>
              </a:ext>
            </a:extLst>
          </p:cNvPr>
          <p:cNvSpPr/>
          <p:nvPr/>
        </p:nvSpPr>
        <p:spPr>
          <a:xfrm>
            <a:off x="188645" y="473265"/>
            <a:ext cx="4389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Lesson 3: 6.3 Changing from Vertex Form to Standard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257600C-EBE9-4722-8177-832FF9DB9BC7}"/>
                  </a:ext>
                </a:extLst>
              </p:cNvPr>
              <p:cNvSpPr/>
              <p:nvPr/>
            </p:nvSpPr>
            <p:spPr>
              <a:xfrm>
                <a:off x="77096" y="6384143"/>
                <a:ext cx="7649542" cy="650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Handlee" panose="020B0604020202020204" charset="0"/>
                  </a:rPr>
                  <a:t>If a function is quadratic, it can be represented by an equation of the form </a:t>
                </a:r>
                <a:r>
                  <a:rPr lang="en-US" sz="1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B0604020202020204" charset="0"/>
                  </a:rPr>
                  <a:t>y =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_________________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Handlee" panose="020B0604020202020204" charset="0"/>
                  </a:rPr>
                  <a:t>, where </a:t>
                </a:r>
                <a:r>
                  <a:rPr lang="en-US" sz="1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B0604020202020204" charset="0"/>
                  </a:rPr>
                  <a:t>_, _, and _ </a:t>
                </a:r>
                <a:r>
                  <a:rPr lang="en-US" sz="1200" dirty="0">
                    <a:solidFill>
                      <a:schemeClr val="tx1"/>
                    </a:solidFill>
                    <a:latin typeface="Handlee" panose="020B0604020202020204" charset="0"/>
                  </a:rPr>
                  <a:t>are real numbers and </a:t>
                </a:r>
                <a:r>
                  <a:rPr lang="en-US" sz="1200" b="1" i="1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B0604020202020204" charset="0"/>
                  </a:rPr>
                  <a:t>____</a:t>
                </a:r>
                <a:r>
                  <a:rPr lang="en-US" sz="1200" dirty="0">
                    <a:solidFill>
                      <a:schemeClr val="tx1"/>
                    </a:solidFill>
                    <a:latin typeface="Handlee" panose="020B0604020202020204" charset="0"/>
                  </a:rPr>
                  <a:t>. This is called the </a:t>
                </a:r>
                <a:r>
                  <a:rPr lang="en-US" sz="1200" b="1" i="1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B0604020202020204" charset="0"/>
                  </a:rPr>
                  <a:t>______________</a:t>
                </a:r>
                <a:r>
                  <a:rPr lang="en-US" sz="1200" dirty="0">
                    <a:solidFill>
                      <a:schemeClr val="tx1"/>
                    </a:solidFill>
                    <a:latin typeface="Handlee" panose="020B0604020202020204" charset="0"/>
                  </a:rPr>
                  <a:t>of a quadratic equation</a:t>
                </a:r>
                <a:r>
                  <a:rPr lang="en-US" sz="1200" dirty="0">
                    <a:latin typeface="Handlee" panose="020B0604020202020204" charset="0"/>
                  </a:rPr>
                  <a:t>. It is possible to write quadratic equations in various forms.</a:t>
                </a:r>
                <a:endParaRPr lang="en-US" sz="1200" dirty="0">
                  <a:solidFill>
                    <a:schemeClr val="tx1"/>
                  </a:solidFill>
                  <a:latin typeface="Handlee" panose="020B060402020202020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257600C-EBE9-4722-8177-832FF9DB9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" y="6384143"/>
                <a:ext cx="7649542" cy="650499"/>
              </a:xfrm>
              <a:prstGeom prst="rect">
                <a:avLst/>
              </a:prstGeom>
              <a:blipFill>
                <a:blip r:embed="rId18"/>
                <a:stretch>
                  <a:fillRect l="-80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130">
            <a:extLst>
              <a:ext uri="{FF2B5EF4-FFF2-40B4-BE49-F238E27FC236}">
                <a16:creationId xmlns:a16="http://schemas.microsoft.com/office/drawing/2014/main" id="{35C9381F-72EC-4609-9354-00235C23D9C0}"/>
              </a:ext>
            </a:extLst>
          </p:cNvPr>
          <p:cNvSpPr/>
          <p:nvPr/>
        </p:nvSpPr>
        <p:spPr>
          <a:xfrm>
            <a:off x="36947" y="6146421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5278D8-C690-4104-9461-63317C1129E5}"/>
              </a:ext>
            </a:extLst>
          </p:cNvPr>
          <p:cNvSpPr/>
          <p:nvPr/>
        </p:nvSpPr>
        <p:spPr>
          <a:xfrm>
            <a:off x="77096" y="7049387"/>
            <a:ext cx="6126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Example: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Rewrite a quadratic function from vertex form to standard form.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DD6F89C-AF64-4651-9525-3298B8233A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5697" y="7271224"/>
            <a:ext cx="6249570" cy="24535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9EBB23-3A4A-416B-93AD-349F409366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8838" y="7310320"/>
            <a:ext cx="1614497" cy="36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34BC5E5-2998-4096-AB53-851EB42AB2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6067" y="7844317"/>
            <a:ext cx="2152663" cy="36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BF1D88A-BEFC-4F02-88B9-A93A64FEAC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0680" y="8314546"/>
            <a:ext cx="2152663" cy="36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5965732-A758-4143-8F22-244FB12F0F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8838" y="8839009"/>
            <a:ext cx="2152663" cy="36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64B0A18-E602-4B9A-92D2-BE9CE6D84E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80636" y="9303058"/>
            <a:ext cx="1309009" cy="36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6ED3ACC-510C-4DB9-9BB2-F5AAA2FB88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5260" y="9363472"/>
            <a:ext cx="1698898" cy="36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F90C5BD3-6C83-4DC7-B7BC-CF2BF0B1EF99}"/>
              </a:ext>
            </a:extLst>
          </p:cNvPr>
          <p:cNvSpPr/>
          <p:nvPr/>
        </p:nvSpPr>
        <p:spPr>
          <a:xfrm>
            <a:off x="3730548" y="96981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1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55489" y="767520"/>
            <a:ext cx="7383780" cy="33735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130"/>
          <p:cNvSpPr/>
          <p:nvPr/>
        </p:nvSpPr>
        <p:spPr>
          <a:xfrm>
            <a:off x="-5029" y="407983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E39BACB-899C-40FB-91F0-0BD425F544E7}"/>
              </a:ext>
            </a:extLst>
          </p:cNvPr>
          <p:cNvSpPr/>
          <p:nvPr/>
        </p:nvSpPr>
        <p:spPr>
          <a:xfrm>
            <a:off x="2095890" y="289220"/>
            <a:ext cx="5905112" cy="4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105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Quadratic function:- </a:t>
            </a:r>
            <a:r>
              <a:rPr lang="en-US" sz="1105" dirty="0">
                <a:latin typeface="Californian FB" panose="0207040306080B030204" pitchFamily="18" charset="0"/>
              </a:rPr>
              <a:t>A polynomial of the </a:t>
            </a:r>
            <a:r>
              <a:rPr lang="en-US" sz="1105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second degree</a:t>
            </a:r>
            <a:r>
              <a:rPr lang="en-US" sz="1105" dirty="0">
                <a:latin typeface="Californian FB" panose="0207040306080B030204" pitchFamily="18" charset="0"/>
              </a:rPr>
              <a:t>, when graphed forms a </a:t>
            </a:r>
            <a:r>
              <a:rPr lang="en-US" sz="1105" b="1" i="1" dirty="0">
                <a:latin typeface="Californian FB" panose="0207040306080B030204" pitchFamily="18" charset="0"/>
              </a:rPr>
              <a:t>u-shape</a:t>
            </a:r>
            <a:r>
              <a:rPr lang="en-US" sz="1105" dirty="0">
                <a:latin typeface="Californian FB" panose="0207040306080B030204" pitchFamily="18" charset="0"/>
              </a:rPr>
              <a:t> and </a:t>
            </a:r>
          </a:p>
          <a:p>
            <a:pPr eaLnBrk="1" hangingPunct="1">
              <a:defRPr/>
            </a:pPr>
            <a:r>
              <a:rPr lang="en-US" sz="1105" dirty="0">
                <a:latin typeface="Californian FB" panose="0207040306080B030204" pitchFamily="18" charset="0"/>
              </a:rPr>
              <a:t>                                            function form </a:t>
            </a:r>
            <a:r>
              <a:rPr lang="en-US" sz="110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f(x) = </a:t>
            </a:r>
            <a:r>
              <a:rPr lang="en-US" sz="110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</a:t>
            </a:r>
            <a:r>
              <a:rPr lang="en-US" sz="110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x</a:t>
            </a:r>
            <a:r>
              <a:rPr lang="en-US" sz="1105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</a:t>
            </a:r>
            <a:r>
              <a:rPr lang="en-US" sz="110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 + </a:t>
            </a:r>
            <a:r>
              <a:rPr lang="en-US" sz="110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</a:t>
            </a:r>
            <a:r>
              <a:rPr lang="en-US" sz="110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x + </a:t>
            </a:r>
            <a:r>
              <a:rPr lang="en-US" sz="110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c</a:t>
            </a:r>
            <a:r>
              <a:rPr lang="en-US" sz="110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1105" dirty="0">
                <a:latin typeface="Californian FB" panose="0207040306080B030204" pitchFamily="18" charset="0"/>
              </a:rPr>
              <a:t>where </a:t>
            </a:r>
            <a:r>
              <a:rPr lang="en-US" sz="1105" b="1" i="1" dirty="0">
                <a:solidFill>
                  <a:srgbClr val="FF0000"/>
                </a:solidFill>
                <a:latin typeface="Californian FB" panose="0207040306080B030204" pitchFamily="18" charset="0"/>
              </a:rPr>
              <a:t>a, b, </a:t>
            </a:r>
            <a:r>
              <a:rPr lang="en-US" sz="1105" dirty="0">
                <a:latin typeface="Californian FB" panose="0207040306080B030204" pitchFamily="18" charset="0"/>
              </a:rPr>
              <a:t>and </a:t>
            </a:r>
            <a:r>
              <a:rPr lang="en-US" sz="1105" b="1" i="1" dirty="0">
                <a:solidFill>
                  <a:srgbClr val="FF0000"/>
                </a:solidFill>
                <a:latin typeface="Californian FB" panose="0207040306080B030204" pitchFamily="18" charset="0"/>
              </a:rPr>
              <a:t>c</a:t>
            </a:r>
            <a:r>
              <a:rPr lang="en-US" sz="1105" dirty="0">
                <a:latin typeface="Californian FB" panose="0207040306080B030204" pitchFamily="18" charset="0"/>
              </a:rPr>
              <a:t> are numbers.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35B8E25-7E39-41C9-BD4A-30DB4CF1AD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8118" y="12767098"/>
            <a:ext cx="171769" cy="388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906868"/>
            <a:ext cx="7539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Handlee" panose="020B0604020202020204" charset="0"/>
              </a:rPr>
              <a:t>The easy way to multiply squared binomial is to use the “</a:t>
            </a:r>
            <a:r>
              <a:rPr lang="en-US" sz="1200" b="1" i="1" u="sng" dirty="0">
                <a:solidFill>
                  <a:schemeClr val="accent2">
                    <a:lumMod val="50000"/>
                  </a:schemeClr>
                </a:solidFill>
                <a:latin typeface="Handlee" panose="020B0604020202020204" charset="0"/>
              </a:rPr>
              <a:t>_________</a:t>
            </a:r>
            <a:r>
              <a:rPr lang="en-US" sz="1200" b="1" dirty="0">
                <a:solidFill>
                  <a:srgbClr val="7030A0"/>
                </a:solidFill>
                <a:latin typeface="Handlee" panose="020B0604020202020204" charset="0"/>
              </a:rPr>
              <a:t>“, The box method is also known as the “</a:t>
            </a:r>
            <a:r>
              <a:rPr lang="en-US" sz="1200" b="1" i="1" u="sng" dirty="0">
                <a:solidFill>
                  <a:schemeClr val="accent2">
                    <a:lumMod val="50000"/>
                  </a:schemeClr>
                </a:solidFill>
                <a:latin typeface="Handlee" panose="020B0604020202020204" charset="0"/>
              </a:rPr>
              <a:t>________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Handlee" panose="020B0604020202020204" charset="0"/>
              </a:rPr>
              <a:t>”, </a:t>
            </a:r>
            <a:r>
              <a:rPr lang="en-US" sz="1200" b="1" i="1" u="sng" dirty="0">
                <a:solidFill>
                  <a:schemeClr val="accent2">
                    <a:lumMod val="50000"/>
                  </a:schemeClr>
                </a:solidFill>
                <a:latin typeface="Handlee" panose="020B0604020202020204" charset="0"/>
              </a:rPr>
              <a:t>_______</a:t>
            </a:r>
            <a:r>
              <a:rPr lang="en-US" sz="1200" b="1" dirty="0">
                <a:solidFill>
                  <a:srgbClr val="7030A0"/>
                </a:solidFill>
                <a:latin typeface="Handlee" panose="020B0604020202020204" charset="0"/>
              </a:rPr>
              <a:t>, etc.…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644" y="1522134"/>
            <a:ext cx="1362128" cy="11983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7736" y="1493073"/>
                <a:ext cx="2330318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4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4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4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40" b="1" dirty="0">
                  <a:solidFill>
                    <a:schemeClr val="accent2">
                      <a:lumMod val="50000"/>
                    </a:schemeClr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36" y="1493073"/>
                <a:ext cx="2330318" cy="413318"/>
              </a:xfrm>
              <a:prstGeom prst="rect">
                <a:avLst/>
              </a:prstGeom>
              <a:blipFill>
                <a:blip r:embed="rId6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C62BF45-6E2A-4EBE-9FD1-CDAAA74C1CAE}"/>
              </a:ext>
            </a:extLst>
          </p:cNvPr>
          <p:cNvSpPr/>
          <p:nvPr/>
        </p:nvSpPr>
        <p:spPr>
          <a:xfrm>
            <a:off x="5568199" y="1587485"/>
            <a:ext cx="1479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Handlee" panose="020B0604020202020204" charset="0"/>
              </a:rPr>
              <a:t>*Multiple each edges</a:t>
            </a:r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9B1743-1114-4FE1-8AB5-AD7A5A46D561}"/>
              </a:ext>
            </a:extLst>
          </p:cNvPr>
          <p:cNvSpPr/>
          <p:nvPr/>
        </p:nvSpPr>
        <p:spPr>
          <a:xfrm>
            <a:off x="5604432" y="1962281"/>
            <a:ext cx="1326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Handlee" panose="020B0604020202020204" charset="0"/>
              </a:rPr>
              <a:t>*Add the Diagonal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869D0B-995C-4CBA-B389-9807B26C01A8}"/>
              </a:ext>
            </a:extLst>
          </p:cNvPr>
          <p:cNvSpPr/>
          <p:nvPr/>
        </p:nvSpPr>
        <p:spPr>
          <a:xfrm>
            <a:off x="5568199" y="2350301"/>
            <a:ext cx="211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Handlee" panose="020B0604020202020204" charset="0"/>
              </a:rPr>
              <a:t>*Rewrite as a Trinomial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599FC1-FB6B-4F9A-9C00-AF318D09C3C0}"/>
              </a:ext>
            </a:extLst>
          </p:cNvPr>
          <p:cNvSpPr/>
          <p:nvPr/>
        </p:nvSpPr>
        <p:spPr>
          <a:xfrm>
            <a:off x="21708" y="4932568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" name="Picture 36">
            <a:extLst>
              <a:ext uri="{FF2B5EF4-FFF2-40B4-BE49-F238E27FC236}">
                <a16:creationId xmlns:a16="http://schemas.microsoft.com/office/drawing/2014/main" id="{5E683C76-73AE-4D89-BB7E-863E0568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" y="3768979"/>
            <a:ext cx="5052047" cy="123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7CAA220-9994-4016-8E0B-3C01796D552C}"/>
              </a:ext>
            </a:extLst>
          </p:cNvPr>
          <p:cNvSpPr/>
          <p:nvPr/>
        </p:nvSpPr>
        <p:spPr bwMode="auto">
          <a:xfrm>
            <a:off x="272983" y="3991150"/>
            <a:ext cx="1580520" cy="27546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</a:rPr>
              <a:t>Make a </a:t>
            </a:r>
            <a:r>
              <a:rPr lang="en-US" sz="1190" i="1" dirty="0">
                <a:solidFill>
                  <a:srgbClr val="FF0000"/>
                </a:solidFill>
                <a:latin typeface="Arial" charset="0"/>
              </a:rPr>
              <a:t>2x2 Box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1112">
                <a:extLst>
                  <a:ext uri="{FF2B5EF4-FFF2-40B4-BE49-F238E27FC236}">
                    <a16:creationId xmlns:a16="http://schemas.microsoft.com/office/drawing/2014/main" id="{CE628DFC-13A2-472F-A1FC-4AE150134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10" y="3770958"/>
                <a:ext cx="2070247" cy="27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altLang="en-US" sz="1190" b="1" dirty="0">
                    <a:latin typeface="Arial" panose="020B0604020202020204" pitchFamily="34" charset="0"/>
                  </a:rPr>
                  <a:t>Steps to </a:t>
                </a:r>
                <a:r>
                  <a:rPr lang="en-US" altLang="en-US" sz="1190" b="1" i="1" dirty="0">
                    <a:latin typeface="Arial" panose="020B0604020202020204" pitchFamily="34" charset="0"/>
                  </a:rPr>
                  <a:t>Expand</a:t>
                </a:r>
                <a:r>
                  <a:rPr lang="en-US" altLang="en-US" sz="1190" b="1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19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1190" b="1" dirty="0">
                    <a:latin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3" name="Rectangle 1112">
                <a:extLst>
                  <a:ext uri="{FF2B5EF4-FFF2-40B4-BE49-F238E27FC236}">
                    <a16:creationId xmlns:a16="http://schemas.microsoft.com/office/drawing/2014/main" id="{CE628DFC-13A2-472F-A1FC-4AE150134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10" y="3770958"/>
                <a:ext cx="2070247" cy="279628"/>
              </a:xfrm>
              <a:prstGeom prst="rect">
                <a:avLst/>
              </a:prstGeom>
              <a:blipFill>
                <a:blip r:embed="rId8"/>
                <a:stretch>
                  <a:fillRect l="-295" t="-2222" b="-17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3273B646-A28F-4312-A5F0-90F82D60EA47}"/>
              </a:ext>
            </a:extLst>
          </p:cNvPr>
          <p:cNvSpPr/>
          <p:nvPr/>
        </p:nvSpPr>
        <p:spPr bwMode="auto">
          <a:xfrm>
            <a:off x="173500" y="4042238"/>
            <a:ext cx="147082" cy="15461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CD1758E-5C72-44D1-AA99-A7FA191D8B94}"/>
              </a:ext>
            </a:extLst>
          </p:cNvPr>
          <p:cNvSpPr/>
          <p:nvPr/>
        </p:nvSpPr>
        <p:spPr bwMode="auto">
          <a:xfrm>
            <a:off x="173500" y="4247257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8D317F-E092-4841-8569-FB9E0E9F28D8}"/>
              </a:ext>
            </a:extLst>
          </p:cNvPr>
          <p:cNvSpPr/>
          <p:nvPr/>
        </p:nvSpPr>
        <p:spPr bwMode="auto">
          <a:xfrm>
            <a:off x="176289" y="4456104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5C42FE-86B0-491D-8556-C9CF7C4CE899}"/>
              </a:ext>
            </a:extLst>
          </p:cNvPr>
          <p:cNvSpPr/>
          <p:nvPr/>
        </p:nvSpPr>
        <p:spPr bwMode="auto">
          <a:xfrm>
            <a:off x="167533" y="4672292"/>
            <a:ext cx="147082" cy="15461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AE838DB-6339-4043-A9E7-AF9AE3FD0B54}"/>
                  </a:ext>
                </a:extLst>
              </p:cNvPr>
              <p:cNvSpPr/>
              <p:nvPr/>
            </p:nvSpPr>
            <p:spPr>
              <a:xfrm>
                <a:off x="272983" y="4202167"/>
                <a:ext cx="5129749" cy="2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𝑇𝑜𝑝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𝑆𝑖𝑑𝑒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19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AE838DB-6339-4043-A9E7-AF9AE3FD0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3" y="4202167"/>
                <a:ext cx="5129749" cy="275460"/>
              </a:xfrm>
              <a:prstGeom prst="rect">
                <a:avLst/>
              </a:prstGeom>
              <a:blipFill>
                <a:blip r:embed="rId9"/>
                <a:stretch>
                  <a:fillRect l="-119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6AE3EC19-15E0-42AB-8EFA-DCF3E52C577D}"/>
              </a:ext>
            </a:extLst>
          </p:cNvPr>
          <p:cNvSpPr/>
          <p:nvPr/>
        </p:nvSpPr>
        <p:spPr>
          <a:xfrm>
            <a:off x="276223" y="4412725"/>
            <a:ext cx="543704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the edges to fill in the box.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19DE71A-C39C-4016-B01A-B1992C46E7B2}"/>
              </a:ext>
            </a:extLst>
          </p:cNvPr>
          <p:cNvSpPr/>
          <p:nvPr/>
        </p:nvSpPr>
        <p:spPr>
          <a:xfrm>
            <a:off x="301695" y="4644846"/>
            <a:ext cx="4974303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</a:rPr>
              <a:t>Write as a </a:t>
            </a:r>
            <a:r>
              <a:rPr lang="en-US" sz="1190" i="1" dirty="0">
                <a:solidFill>
                  <a:srgbClr val="087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trinomial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by adding the </a:t>
            </a:r>
            <a:r>
              <a:rPr lang="en-US" sz="119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Diagonal terms</a:t>
            </a:r>
            <a:r>
              <a:rPr lang="en-US" sz="1190" b="1" dirty="0">
                <a:solidFill>
                  <a:srgbClr val="00B0F0"/>
                </a:solidFill>
                <a:latin typeface="Handlee" panose="020B0604020202020204" charset="0"/>
              </a:rPr>
              <a:t>. </a:t>
            </a:r>
            <a:endParaRPr lang="en-US" sz="1190" dirty="0">
              <a:latin typeface="Arial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35161BC-F948-46ED-8FC4-3754AA0347E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39796" y="3862120"/>
            <a:ext cx="973009" cy="95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32CD436E-5C9B-45C0-B2F8-CD4F8191EBD5}"/>
              </a:ext>
            </a:extLst>
          </p:cNvPr>
          <p:cNvGrpSpPr/>
          <p:nvPr/>
        </p:nvGrpSpPr>
        <p:grpSpPr>
          <a:xfrm>
            <a:off x="3992984" y="3925272"/>
            <a:ext cx="2117059" cy="854541"/>
            <a:chOff x="4397998" y="320074"/>
            <a:chExt cx="2490658" cy="100534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E3EF34F-76D3-4A8E-B073-D1C129967DC4}"/>
                </a:ext>
              </a:extLst>
            </p:cNvPr>
            <p:cNvSpPr/>
            <p:nvPr/>
          </p:nvSpPr>
          <p:spPr bwMode="auto">
            <a:xfrm>
              <a:off x="4397998" y="320074"/>
              <a:ext cx="2490658" cy="100534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What you write on the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Top/Side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2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do you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Multiple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59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do you write as a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Trinomial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D442F42-97BC-4AFC-9E18-B885B339A49A}"/>
                </a:ext>
              </a:extLst>
            </p:cNvPr>
            <p:cNvSpPr/>
            <p:nvPr/>
          </p:nvSpPr>
          <p:spPr bwMode="auto">
            <a:xfrm>
              <a:off x="4405614" y="329587"/>
              <a:ext cx="248304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2B32145-74FB-4E9C-B08B-DAE3A76CDCF2}"/>
                </a:ext>
              </a:extLst>
            </p:cNvPr>
            <p:cNvSpPr/>
            <p:nvPr/>
          </p:nvSpPr>
          <p:spPr bwMode="auto">
            <a:xfrm>
              <a:off x="4420219" y="591086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69D0FBE-E5DD-4365-A9E0-92B6DA71646A}"/>
                </a:ext>
              </a:extLst>
            </p:cNvPr>
            <p:cNvSpPr/>
            <p:nvPr/>
          </p:nvSpPr>
          <p:spPr bwMode="auto">
            <a:xfrm>
              <a:off x="4420218" y="846735"/>
              <a:ext cx="173037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5A52FEC-9067-4563-84C3-94F3729C4E3B}"/>
                </a:ext>
              </a:extLst>
            </p:cNvPr>
            <p:cNvSpPr/>
            <p:nvPr/>
          </p:nvSpPr>
          <p:spPr bwMode="auto">
            <a:xfrm>
              <a:off x="4430043" y="1112281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66" name="Heading">
            <a:extLst>
              <a:ext uri="{FF2B5EF4-FFF2-40B4-BE49-F238E27FC236}">
                <a16:creationId xmlns:a16="http://schemas.microsoft.com/office/drawing/2014/main" id="{D0574B98-BF23-4162-AF8E-5A3D6164B6D5}"/>
              </a:ext>
            </a:extLst>
          </p:cNvPr>
          <p:cNvSpPr/>
          <p:nvPr/>
        </p:nvSpPr>
        <p:spPr bwMode="auto">
          <a:xfrm>
            <a:off x="20933" y="3377916"/>
            <a:ext cx="1554462" cy="16092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738E908-5FD1-46A0-902C-23CE1F6F8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817" y="4976679"/>
            <a:ext cx="7306019" cy="47135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FA0B57D-C32E-4FBC-9136-CFF631F157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17" y="5504199"/>
            <a:ext cx="2135129" cy="38514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217543D-7876-4EC5-A1C8-22AFA67C86D7}"/>
              </a:ext>
            </a:extLst>
          </p:cNvPr>
          <p:cNvSpPr/>
          <p:nvPr/>
        </p:nvSpPr>
        <p:spPr bwMode="auto">
          <a:xfrm>
            <a:off x="953653" y="5566813"/>
            <a:ext cx="854955" cy="2769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0F0EAB7-3F8D-47CD-97FD-106183A3A1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4934" y="5667843"/>
            <a:ext cx="1362128" cy="1198328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9DB909F-A0FE-4D4E-8AA9-B1A9BF8E2D32}"/>
              </a:ext>
            </a:extLst>
          </p:cNvPr>
          <p:cNvSpPr/>
          <p:nvPr/>
        </p:nvSpPr>
        <p:spPr bwMode="auto">
          <a:xfrm>
            <a:off x="1018836" y="7778049"/>
            <a:ext cx="854955" cy="2769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9F68E82-BA9B-4CD6-837A-09CEC6644E1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560" y="7687589"/>
            <a:ext cx="2165289" cy="47135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19C436-3CB0-431B-9887-F01C8E1C5F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926" y="7237415"/>
            <a:ext cx="7566101" cy="43508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09AE986-E144-4955-9726-EA8A57AA66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4934" y="7964126"/>
            <a:ext cx="1362128" cy="1198328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A755C50-4699-40B7-ABAD-AACCCED11E45}"/>
              </a:ext>
            </a:extLst>
          </p:cNvPr>
          <p:cNvSpPr/>
          <p:nvPr/>
        </p:nvSpPr>
        <p:spPr>
          <a:xfrm>
            <a:off x="3751121" y="95765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812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9" grpId="0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4380E8D-D24D-4036-8893-9D21C421B996}"/>
              </a:ext>
            </a:extLst>
          </p:cNvPr>
          <p:cNvSpPr/>
          <p:nvPr/>
        </p:nvSpPr>
        <p:spPr>
          <a:xfrm>
            <a:off x="-11329" y="1618860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C11040D8-7F9A-4F6C-A162-2526B520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" y="455271"/>
            <a:ext cx="5052047" cy="123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4AA80-84D8-4231-A295-165B4158430D}"/>
              </a:ext>
            </a:extLst>
          </p:cNvPr>
          <p:cNvSpPr/>
          <p:nvPr/>
        </p:nvSpPr>
        <p:spPr bwMode="auto">
          <a:xfrm>
            <a:off x="239946" y="677442"/>
            <a:ext cx="1580520" cy="27546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</a:rPr>
              <a:t>Make a </a:t>
            </a:r>
            <a:r>
              <a:rPr lang="en-US" sz="1190" i="1" dirty="0">
                <a:solidFill>
                  <a:srgbClr val="FF0000"/>
                </a:solidFill>
                <a:latin typeface="Arial" charset="0"/>
              </a:rPr>
              <a:t>2x2 Box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112">
                <a:extLst>
                  <a:ext uri="{FF2B5EF4-FFF2-40B4-BE49-F238E27FC236}">
                    <a16:creationId xmlns:a16="http://schemas.microsoft.com/office/drawing/2014/main" id="{D15776E9-FF54-43C7-BA72-A51A029F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73" y="457250"/>
                <a:ext cx="2070247" cy="27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altLang="en-US" sz="1190" b="1" dirty="0">
                    <a:latin typeface="Arial" panose="020B0604020202020204" pitchFamily="34" charset="0"/>
                  </a:rPr>
                  <a:t>Steps to </a:t>
                </a:r>
                <a:r>
                  <a:rPr lang="en-US" altLang="en-US" sz="1190" b="1" i="1" dirty="0">
                    <a:latin typeface="Arial" panose="020B0604020202020204" pitchFamily="34" charset="0"/>
                  </a:rPr>
                  <a:t>Expand</a:t>
                </a:r>
                <a:r>
                  <a:rPr lang="en-US" altLang="en-US" sz="1190" b="1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19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en-US" sz="119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1190" b="1" dirty="0">
                    <a:latin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1112">
                <a:extLst>
                  <a:ext uri="{FF2B5EF4-FFF2-40B4-BE49-F238E27FC236}">
                    <a16:creationId xmlns:a16="http://schemas.microsoft.com/office/drawing/2014/main" id="{D15776E9-FF54-43C7-BA72-A51A029F7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73" y="457250"/>
                <a:ext cx="2070247" cy="279628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B724F6D-ED15-4F72-A2B4-8DEAA7B0741A}"/>
              </a:ext>
            </a:extLst>
          </p:cNvPr>
          <p:cNvSpPr/>
          <p:nvPr/>
        </p:nvSpPr>
        <p:spPr bwMode="auto">
          <a:xfrm>
            <a:off x="140463" y="728530"/>
            <a:ext cx="147082" cy="15461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670AA-58D4-4A4F-95D8-41EBDB101F70}"/>
              </a:ext>
            </a:extLst>
          </p:cNvPr>
          <p:cNvSpPr/>
          <p:nvPr/>
        </p:nvSpPr>
        <p:spPr bwMode="auto">
          <a:xfrm>
            <a:off x="140463" y="933549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011A00-60CA-4002-AF51-62D0012DA9C8}"/>
              </a:ext>
            </a:extLst>
          </p:cNvPr>
          <p:cNvSpPr/>
          <p:nvPr/>
        </p:nvSpPr>
        <p:spPr bwMode="auto">
          <a:xfrm>
            <a:off x="143252" y="1142396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2F93A1-DC9C-465D-BD28-A48EA0778B06}"/>
              </a:ext>
            </a:extLst>
          </p:cNvPr>
          <p:cNvSpPr/>
          <p:nvPr/>
        </p:nvSpPr>
        <p:spPr bwMode="auto">
          <a:xfrm>
            <a:off x="134496" y="1358584"/>
            <a:ext cx="147082" cy="15461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E23F6E-D0E7-4D78-B0ED-478606EF58DF}"/>
                  </a:ext>
                </a:extLst>
              </p:cNvPr>
              <p:cNvSpPr/>
              <p:nvPr/>
            </p:nvSpPr>
            <p:spPr>
              <a:xfrm>
                <a:off x="239946" y="888459"/>
                <a:ext cx="5129749" cy="2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𝑇𝑜𝑝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90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𝑆𝑖𝑑𝑒</m:t>
                    </m:r>
                    <m:r>
                      <a:rPr lang="en-US" sz="119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19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E23F6E-D0E7-4D78-B0ED-478606EF5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6" y="888459"/>
                <a:ext cx="5129749" cy="275460"/>
              </a:xfrm>
              <a:prstGeom prst="rect">
                <a:avLst/>
              </a:prstGeom>
              <a:blipFill>
                <a:blip r:embed="rId4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DA05AD-AF29-4070-B233-143CE16BBA00}"/>
              </a:ext>
            </a:extLst>
          </p:cNvPr>
          <p:cNvSpPr/>
          <p:nvPr/>
        </p:nvSpPr>
        <p:spPr>
          <a:xfrm>
            <a:off x="243186" y="1099017"/>
            <a:ext cx="543704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the edges to fill in the box.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6D880-38E5-4CA0-97D1-5CCD8075CF44}"/>
              </a:ext>
            </a:extLst>
          </p:cNvPr>
          <p:cNvSpPr/>
          <p:nvPr/>
        </p:nvSpPr>
        <p:spPr>
          <a:xfrm>
            <a:off x="268658" y="1331138"/>
            <a:ext cx="4974303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dirty="0">
                <a:solidFill>
                  <a:srgbClr val="000000"/>
                </a:solidFill>
                <a:latin typeface="Arial" charset="0"/>
              </a:rPr>
              <a:t>Write as a </a:t>
            </a:r>
            <a:r>
              <a:rPr lang="en-US" sz="1190" i="1" dirty="0">
                <a:solidFill>
                  <a:srgbClr val="087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trinomial</a:t>
            </a:r>
            <a:r>
              <a:rPr lang="en-US" sz="1190" dirty="0">
                <a:solidFill>
                  <a:srgbClr val="000000"/>
                </a:solidFill>
                <a:latin typeface="Arial" charset="0"/>
              </a:rPr>
              <a:t> by adding the </a:t>
            </a:r>
            <a:r>
              <a:rPr lang="en-US" sz="119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B0604020202020204" charset="0"/>
              </a:rPr>
              <a:t>Diagonal terms</a:t>
            </a:r>
            <a:r>
              <a:rPr lang="en-US" sz="1190" b="1" dirty="0">
                <a:solidFill>
                  <a:srgbClr val="00B0F0"/>
                </a:solidFill>
                <a:latin typeface="Handlee" panose="020B0604020202020204" charset="0"/>
              </a:rPr>
              <a:t>. </a:t>
            </a:r>
            <a:endParaRPr lang="en-US" sz="1190" dirty="0">
              <a:latin typeface="Arial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6154F62-FA2A-4D63-9435-8930AB3010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06759" y="548412"/>
            <a:ext cx="973009" cy="95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2009C33-8E1A-422A-8D88-C049F15C5F16}"/>
              </a:ext>
            </a:extLst>
          </p:cNvPr>
          <p:cNvGrpSpPr/>
          <p:nvPr/>
        </p:nvGrpSpPr>
        <p:grpSpPr>
          <a:xfrm>
            <a:off x="3959947" y="611564"/>
            <a:ext cx="2117059" cy="854541"/>
            <a:chOff x="4397998" y="320074"/>
            <a:chExt cx="2490658" cy="10053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075076E-2E28-4DD7-98A9-1C6541158B7A}"/>
                </a:ext>
              </a:extLst>
            </p:cNvPr>
            <p:cNvSpPr/>
            <p:nvPr/>
          </p:nvSpPr>
          <p:spPr bwMode="auto">
            <a:xfrm>
              <a:off x="4397998" y="320074"/>
              <a:ext cx="2490658" cy="100534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33172" tIns="256489" rIns="38862">
              <a:spAutoFit/>
            </a:bodyPr>
            <a:lstStyle/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What you write on the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Top/Side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2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do you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Multiple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59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How do you write as a </a:t>
              </a:r>
              <a:r>
                <a:rPr lang="en-US" sz="85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Trinomial</a:t>
              </a: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234B2-441A-4E2E-9E1B-C4E1C71E7A07}"/>
                </a:ext>
              </a:extLst>
            </p:cNvPr>
            <p:cNvSpPr/>
            <p:nvPr/>
          </p:nvSpPr>
          <p:spPr bwMode="auto">
            <a:xfrm>
              <a:off x="4405614" y="329587"/>
              <a:ext cx="248304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42600F-2623-477C-9045-F948EB1C19BF}"/>
                </a:ext>
              </a:extLst>
            </p:cNvPr>
            <p:cNvSpPr/>
            <p:nvPr/>
          </p:nvSpPr>
          <p:spPr bwMode="auto">
            <a:xfrm>
              <a:off x="4420219" y="591086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A64164-9941-4930-9868-B1412E4D53D1}"/>
                </a:ext>
              </a:extLst>
            </p:cNvPr>
            <p:cNvSpPr/>
            <p:nvPr/>
          </p:nvSpPr>
          <p:spPr bwMode="auto">
            <a:xfrm>
              <a:off x="4420218" y="846735"/>
              <a:ext cx="173037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34C5AE2-D2A4-4EDD-A09C-804ECF196F1F}"/>
                </a:ext>
              </a:extLst>
            </p:cNvPr>
            <p:cNvSpPr/>
            <p:nvPr/>
          </p:nvSpPr>
          <p:spPr bwMode="auto">
            <a:xfrm>
              <a:off x="4430043" y="1112281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</p:grpSp>
      <p:sp>
        <p:nvSpPr>
          <p:cNvPr id="50" name="Heading">
            <a:extLst>
              <a:ext uri="{FF2B5EF4-FFF2-40B4-BE49-F238E27FC236}">
                <a16:creationId xmlns:a16="http://schemas.microsoft.com/office/drawing/2014/main" id="{CC6377D9-FF67-4127-9AAA-BDA4082605C6}"/>
              </a:ext>
            </a:extLst>
          </p:cNvPr>
          <p:cNvSpPr/>
          <p:nvPr/>
        </p:nvSpPr>
        <p:spPr bwMode="auto">
          <a:xfrm>
            <a:off x="5139858" y="123845"/>
            <a:ext cx="2632542" cy="178118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85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D269EC-B909-46AD-98DE-C6A6CDDDCC3C}"/>
              </a:ext>
            </a:extLst>
          </p:cNvPr>
          <p:cNvSpPr/>
          <p:nvPr/>
        </p:nvSpPr>
        <p:spPr bwMode="auto">
          <a:xfrm>
            <a:off x="920616" y="2253105"/>
            <a:ext cx="854955" cy="27699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1F97C-F701-4404-BECB-78ABD9ADE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6" y="1712471"/>
            <a:ext cx="7566101" cy="435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3F385D-B4D8-4856-B2D5-C3BBD24295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669" y="2251370"/>
            <a:ext cx="1924240" cy="327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3C88CD-7A0C-46F2-81D0-CD951E5F7F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232" y="2416884"/>
            <a:ext cx="1362128" cy="11983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4519E6-8998-469E-BE22-899CB029A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791" y="6191293"/>
            <a:ext cx="6173729" cy="24012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949E8A-ABC6-400B-8187-F45E275829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017" y="6755124"/>
            <a:ext cx="2139782" cy="318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1E67C1-87E7-4771-B86A-C6AF282672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395" y="7258374"/>
            <a:ext cx="1990667" cy="28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559587-72C9-425A-849A-C224FC043F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709" y="7745815"/>
            <a:ext cx="1611470" cy="28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29E261-DE1D-4840-9837-C9EBCCD15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737" y="8167839"/>
            <a:ext cx="1390197" cy="318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E37580-EB9C-4573-B297-EA45F6A7C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9896" y="8225113"/>
            <a:ext cx="1554463" cy="261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2824E71-96AE-47C9-87E2-96BC5291E423}"/>
              </a:ext>
            </a:extLst>
          </p:cNvPr>
          <p:cNvSpPr/>
          <p:nvPr/>
        </p:nvSpPr>
        <p:spPr>
          <a:xfrm>
            <a:off x="39516" y="5617867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" name="Picture 36">
            <a:extLst>
              <a:ext uri="{FF2B5EF4-FFF2-40B4-BE49-F238E27FC236}">
                <a16:creationId xmlns:a16="http://schemas.microsoft.com/office/drawing/2014/main" id="{1B075D3C-CB93-46FC-B322-973A328F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" y="4454279"/>
            <a:ext cx="5052047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416F55-683C-44BB-86C1-AC553E12E336}"/>
                  </a:ext>
                </a:extLst>
              </p:cNvPr>
              <p:cNvSpPr/>
              <p:nvPr/>
            </p:nvSpPr>
            <p:spPr bwMode="auto">
              <a:xfrm>
                <a:off x="290791" y="4676449"/>
                <a:ext cx="1580520" cy="275460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9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416F55-683C-44BB-86C1-AC553E12E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791" y="4676449"/>
                <a:ext cx="1580520" cy="275460"/>
              </a:xfrm>
              <a:prstGeom prst="rect">
                <a:avLst/>
              </a:prstGeom>
              <a:blipFill>
                <a:blip r:embed="rId11"/>
                <a:stretch>
                  <a:fillRect l="-386" t="-2222" b="-20000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1112">
            <a:extLst>
              <a:ext uri="{FF2B5EF4-FFF2-40B4-BE49-F238E27FC236}">
                <a16:creationId xmlns:a16="http://schemas.microsoft.com/office/drawing/2014/main" id="{CEB3656E-8871-400E-8294-A6542EA4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18" y="4458341"/>
            <a:ext cx="2832827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190" b="1" dirty="0">
                <a:latin typeface="Arial" panose="020B0604020202020204" pitchFamily="34" charset="0"/>
              </a:rPr>
              <a:t>Steps to rewrite as a Standard form.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DA8B8B8-74C7-4C5F-9F0B-04E8B28F69C0}"/>
              </a:ext>
            </a:extLst>
          </p:cNvPr>
          <p:cNvSpPr/>
          <p:nvPr/>
        </p:nvSpPr>
        <p:spPr bwMode="auto">
          <a:xfrm>
            <a:off x="191308" y="4727537"/>
            <a:ext cx="147082" cy="15461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34190B-701D-471B-B41D-0E7B21ED0227}"/>
              </a:ext>
            </a:extLst>
          </p:cNvPr>
          <p:cNvSpPr/>
          <p:nvPr/>
        </p:nvSpPr>
        <p:spPr bwMode="auto">
          <a:xfrm>
            <a:off x="191308" y="4932556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290A07D-4DA1-4FDF-9FAE-9140EE11FF34}"/>
              </a:ext>
            </a:extLst>
          </p:cNvPr>
          <p:cNvSpPr/>
          <p:nvPr/>
        </p:nvSpPr>
        <p:spPr bwMode="auto">
          <a:xfrm>
            <a:off x="194097" y="5141403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0E70F3-6C85-462A-977E-16C413D8879A}"/>
                  </a:ext>
                </a:extLst>
              </p:cNvPr>
              <p:cNvSpPr/>
              <p:nvPr/>
            </p:nvSpPr>
            <p:spPr>
              <a:xfrm>
                <a:off x="290791" y="4887466"/>
                <a:ext cx="5129749" cy="2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Distribute the </a:t>
                </a:r>
                <a14:m>
                  <m:oMath xmlns:m="http://schemas.openxmlformats.org/officeDocument/2006/math"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19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</a:t>
                </a:r>
                <a:endParaRPr lang="en-US" sz="1190" i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0E70F3-6C85-462A-977E-16C413D88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1" y="4887466"/>
                <a:ext cx="5129749" cy="275460"/>
              </a:xfrm>
              <a:prstGeom prst="rect">
                <a:avLst/>
              </a:prstGeom>
              <a:blipFill>
                <a:blip r:embed="rId12"/>
                <a:stretch>
                  <a:fillRect l="-119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A74F5E8A-8C2B-4D89-922D-150DDF9BDF96}"/>
              </a:ext>
            </a:extLst>
          </p:cNvPr>
          <p:cNvSpPr/>
          <p:nvPr/>
        </p:nvSpPr>
        <p:spPr>
          <a:xfrm>
            <a:off x="294031" y="5098024"/>
            <a:ext cx="543704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dirty="0">
                <a:latin typeface="Arial" charset="0"/>
              </a:rPr>
              <a:t>Add the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like terms.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36DDFFE-A5FC-4A3A-94CC-ACC4C27B2D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2081" y="4540662"/>
            <a:ext cx="973009" cy="95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537796F-C9A9-414F-8E0C-BF7E2F656052}"/>
              </a:ext>
            </a:extLst>
          </p:cNvPr>
          <p:cNvGrpSpPr/>
          <p:nvPr/>
        </p:nvGrpSpPr>
        <p:grpSpPr>
          <a:xfrm>
            <a:off x="3007150" y="4518848"/>
            <a:ext cx="2215945" cy="854541"/>
            <a:chOff x="4397998" y="320074"/>
            <a:chExt cx="2606994" cy="10053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EC118FD-8867-4F94-A361-799BCA973906}"/>
                    </a:ext>
                  </a:extLst>
                </p:cNvPr>
                <p:cNvSpPr/>
                <p:nvPr/>
              </p:nvSpPr>
              <p:spPr bwMode="auto">
                <a:xfrm>
                  <a:off x="4397998" y="320074"/>
                  <a:ext cx="2599378" cy="100534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ECFC"/>
                    </a:gs>
                    <a:gs pos="32000">
                      <a:srgbClr val="F7FDFF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233172" tIns="256489" rIns="38862">
                  <a:spAutoFit/>
                </a:bodyPr>
                <a:lstStyle/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expand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 ?</a:t>
                  </a:r>
                </a:p>
                <a:p>
                  <a:pPr>
                    <a:defRPr/>
                  </a:pPr>
                  <a:endParaRPr lang="en-US" sz="4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endParaRPr>
                </a:p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distribute the </a:t>
                  </a:r>
                  <a:r>
                    <a:rPr lang="en-US" sz="85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itchFamily="34" charset="0"/>
                    </a:rPr>
                    <a:t>a-term</a:t>
                  </a: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?</a:t>
                  </a:r>
                </a:p>
                <a:p>
                  <a:pPr>
                    <a:defRPr/>
                  </a:pPr>
                  <a:endParaRPr lang="en-US" sz="59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endParaRPr>
                </a:p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write as a </a:t>
                  </a:r>
                  <a:r>
                    <a:rPr lang="en-US" sz="85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itchFamily="34" charset="0"/>
                    </a:rPr>
                    <a:t>Trinomial</a:t>
                  </a: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EC118FD-8867-4F94-A361-799BCA9739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7998" y="320074"/>
                  <a:ext cx="2599378" cy="10053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7B20B13-B68E-4E1D-8CFA-E4505E66E3D4}"/>
                </a:ext>
              </a:extLst>
            </p:cNvPr>
            <p:cNvSpPr/>
            <p:nvPr/>
          </p:nvSpPr>
          <p:spPr bwMode="auto">
            <a:xfrm>
              <a:off x="4405614" y="329588"/>
              <a:ext cx="2599378" cy="21816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8F876F8-F475-4613-B560-A09DF6F1923F}"/>
                </a:ext>
              </a:extLst>
            </p:cNvPr>
            <p:cNvSpPr/>
            <p:nvPr/>
          </p:nvSpPr>
          <p:spPr bwMode="auto">
            <a:xfrm>
              <a:off x="4420219" y="591086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5DED269-0D90-4E6D-B355-713853A95671}"/>
                </a:ext>
              </a:extLst>
            </p:cNvPr>
            <p:cNvSpPr/>
            <p:nvPr/>
          </p:nvSpPr>
          <p:spPr bwMode="auto">
            <a:xfrm>
              <a:off x="4420218" y="846735"/>
              <a:ext cx="173037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19E78F0-4E58-46C0-AE9A-792759435B8C}"/>
                </a:ext>
              </a:extLst>
            </p:cNvPr>
            <p:cNvSpPr/>
            <p:nvPr/>
          </p:nvSpPr>
          <p:spPr bwMode="auto">
            <a:xfrm>
              <a:off x="4430043" y="1112281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59" name="Heading">
            <a:extLst>
              <a:ext uri="{FF2B5EF4-FFF2-40B4-BE49-F238E27FC236}">
                <a16:creationId xmlns:a16="http://schemas.microsoft.com/office/drawing/2014/main" id="{28A50356-99AD-49A9-ADF6-F926D0A295EB}"/>
              </a:ext>
            </a:extLst>
          </p:cNvPr>
          <p:cNvSpPr/>
          <p:nvPr/>
        </p:nvSpPr>
        <p:spPr bwMode="auto">
          <a:xfrm>
            <a:off x="98445" y="4075789"/>
            <a:ext cx="1554462" cy="16092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64BF28B-4F9B-4FC9-83F6-533B971652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625" y="5661978"/>
            <a:ext cx="7306019" cy="471356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BA35839-F1F5-4A25-A234-53F381F09A6F}"/>
              </a:ext>
            </a:extLst>
          </p:cNvPr>
          <p:cNvCxnSpPr>
            <a:cxnSpLocks/>
          </p:cNvCxnSpPr>
          <p:nvPr/>
        </p:nvCxnSpPr>
        <p:spPr>
          <a:xfrm flipV="1">
            <a:off x="5420540" y="5417593"/>
            <a:ext cx="836095" cy="1479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27F0D61E-5165-4C6F-BA3D-D8330ECA85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68" y="6624990"/>
            <a:ext cx="621785" cy="2059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324803D-86FB-4873-A513-3266E51597D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079564" y="6309891"/>
            <a:ext cx="282588" cy="83609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893ACE-C7B0-49EA-9967-417E7D6C5AA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338868" y="5973541"/>
            <a:ext cx="348735" cy="14208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038944EE-29F0-42F7-8FBE-FE3A9BBCBD2C}"/>
              </a:ext>
            </a:extLst>
          </p:cNvPr>
          <p:cNvGrpSpPr/>
          <p:nvPr/>
        </p:nvGrpSpPr>
        <p:grpSpPr>
          <a:xfrm>
            <a:off x="2223664" y="7278537"/>
            <a:ext cx="233169" cy="512963"/>
            <a:chOff x="2570498" y="3615166"/>
            <a:chExt cx="274317" cy="60348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60F5234-973B-4CA6-A311-6AB48168A731}"/>
                </a:ext>
              </a:extLst>
            </p:cNvPr>
            <p:cNvSpPr/>
            <p:nvPr/>
          </p:nvSpPr>
          <p:spPr bwMode="auto">
            <a:xfrm>
              <a:off x="2788898" y="3615166"/>
              <a:ext cx="82" cy="325881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spAutoFit/>
            </a:bodyPr>
            <a:lstStyle/>
            <a:p>
              <a:pPr algn="ctr" defTabSz="777240"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A19C979-7E34-40BE-889A-4183F9592188}"/>
                </a:ext>
              </a:extLst>
            </p:cNvPr>
            <p:cNvCxnSpPr/>
            <p:nvPr/>
          </p:nvCxnSpPr>
          <p:spPr>
            <a:xfrm flipH="1">
              <a:off x="2570498" y="3944335"/>
              <a:ext cx="274317" cy="2743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94D2AE13-86A1-4752-BFA3-B203970AF82D}"/>
              </a:ext>
            </a:extLst>
          </p:cNvPr>
          <p:cNvSpPr/>
          <p:nvPr/>
        </p:nvSpPr>
        <p:spPr>
          <a:xfrm>
            <a:off x="3751121" y="95765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071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4380E8D-D24D-4036-8893-9D21C421B996}"/>
              </a:ext>
            </a:extLst>
          </p:cNvPr>
          <p:cNvSpPr/>
          <p:nvPr/>
        </p:nvSpPr>
        <p:spPr>
          <a:xfrm>
            <a:off x="31283" y="1494066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C11040D8-7F9A-4F6C-A162-2526B520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" y="330478"/>
            <a:ext cx="5052047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64AA80-84D8-4231-A295-165B4158430D}"/>
                  </a:ext>
                </a:extLst>
              </p:cNvPr>
              <p:cNvSpPr/>
              <p:nvPr/>
            </p:nvSpPr>
            <p:spPr bwMode="auto">
              <a:xfrm>
                <a:off x="282558" y="552648"/>
                <a:ext cx="1580520" cy="275460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9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64AA80-84D8-4231-A295-165B41584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558" y="552648"/>
                <a:ext cx="1580520" cy="275460"/>
              </a:xfrm>
              <a:prstGeom prst="rect">
                <a:avLst/>
              </a:prstGeom>
              <a:blipFill>
                <a:blip r:embed="rId3"/>
                <a:stretch>
                  <a:fillRect t="-4444" b="-17778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112">
            <a:extLst>
              <a:ext uri="{FF2B5EF4-FFF2-40B4-BE49-F238E27FC236}">
                <a16:creationId xmlns:a16="http://schemas.microsoft.com/office/drawing/2014/main" id="{D15776E9-FF54-43C7-BA72-A51A029F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85" y="334540"/>
            <a:ext cx="2832827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190" b="1" dirty="0">
                <a:latin typeface="Arial" panose="020B0604020202020204" pitchFamily="34" charset="0"/>
              </a:rPr>
              <a:t>Steps to rewrite as a Standard form.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724F6D-ED15-4F72-A2B4-8DEAA7B0741A}"/>
              </a:ext>
            </a:extLst>
          </p:cNvPr>
          <p:cNvSpPr/>
          <p:nvPr/>
        </p:nvSpPr>
        <p:spPr bwMode="auto">
          <a:xfrm>
            <a:off x="183075" y="603736"/>
            <a:ext cx="147082" cy="15461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670AA-58D4-4A4F-95D8-41EBDB101F70}"/>
              </a:ext>
            </a:extLst>
          </p:cNvPr>
          <p:cNvSpPr/>
          <p:nvPr/>
        </p:nvSpPr>
        <p:spPr bwMode="auto">
          <a:xfrm>
            <a:off x="183075" y="808755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011A00-60CA-4002-AF51-62D0012DA9C8}"/>
              </a:ext>
            </a:extLst>
          </p:cNvPr>
          <p:cNvSpPr/>
          <p:nvPr/>
        </p:nvSpPr>
        <p:spPr bwMode="auto">
          <a:xfrm>
            <a:off x="185864" y="1017602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E23F6E-D0E7-4D78-B0ED-478606EF58DF}"/>
                  </a:ext>
                </a:extLst>
              </p:cNvPr>
              <p:cNvSpPr/>
              <p:nvPr/>
            </p:nvSpPr>
            <p:spPr>
              <a:xfrm>
                <a:off x="282558" y="763665"/>
                <a:ext cx="5129749" cy="2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Distribute the </a:t>
                </a:r>
                <a14:m>
                  <m:oMath xmlns:m="http://schemas.openxmlformats.org/officeDocument/2006/math"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19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</a:t>
                </a:r>
                <a:endParaRPr lang="en-US" sz="1190" i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E23F6E-D0E7-4D78-B0ED-478606EF5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58" y="763665"/>
                <a:ext cx="5129749" cy="275460"/>
              </a:xfrm>
              <a:prstGeom prst="rect">
                <a:avLst/>
              </a:prstGeom>
              <a:blipFill>
                <a:blip r:embed="rId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DA05AD-AF29-4070-B233-143CE16BBA00}"/>
              </a:ext>
            </a:extLst>
          </p:cNvPr>
          <p:cNvSpPr/>
          <p:nvPr/>
        </p:nvSpPr>
        <p:spPr>
          <a:xfrm>
            <a:off x="285798" y="974223"/>
            <a:ext cx="543704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dirty="0">
                <a:latin typeface="Arial" charset="0"/>
              </a:rPr>
              <a:t>Add the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like terms.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6154F62-FA2A-4D63-9435-8930AB3010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03848" y="416861"/>
            <a:ext cx="973009" cy="95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2009C33-8E1A-422A-8D88-C049F15C5F16}"/>
              </a:ext>
            </a:extLst>
          </p:cNvPr>
          <p:cNvGrpSpPr/>
          <p:nvPr/>
        </p:nvGrpSpPr>
        <p:grpSpPr>
          <a:xfrm>
            <a:off x="2998917" y="395047"/>
            <a:ext cx="2215945" cy="854541"/>
            <a:chOff x="4397998" y="320074"/>
            <a:chExt cx="2606994" cy="10053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075076E-2E28-4DD7-98A9-1C6541158B7A}"/>
                    </a:ext>
                  </a:extLst>
                </p:cNvPr>
                <p:cNvSpPr/>
                <p:nvPr/>
              </p:nvSpPr>
              <p:spPr bwMode="auto">
                <a:xfrm>
                  <a:off x="4397998" y="320074"/>
                  <a:ext cx="2599378" cy="100534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ECFC"/>
                    </a:gs>
                    <a:gs pos="32000">
                      <a:srgbClr val="F7FDFF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233172" tIns="256489" rIns="38862">
                  <a:spAutoFit/>
                </a:bodyPr>
                <a:lstStyle/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expand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 ?</a:t>
                  </a:r>
                </a:p>
                <a:p>
                  <a:pPr>
                    <a:defRPr/>
                  </a:pPr>
                  <a:endParaRPr lang="en-US" sz="4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endParaRPr>
                </a:p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distribute the </a:t>
                  </a:r>
                  <a:r>
                    <a:rPr lang="en-US" sz="85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itchFamily="34" charset="0"/>
                    </a:rPr>
                    <a:t>a-term</a:t>
                  </a: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?</a:t>
                  </a:r>
                </a:p>
                <a:p>
                  <a:pPr>
                    <a:defRPr/>
                  </a:pPr>
                  <a:endParaRPr lang="en-US" sz="59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endParaRPr>
                </a:p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write as a </a:t>
                  </a:r>
                  <a:r>
                    <a:rPr lang="en-US" sz="85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itchFamily="34" charset="0"/>
                    </a:rPr>
                    <a:t>Trinomial</a:t>
                  </a: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075076E-2E28-4DD7-98A9-1C6541158B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7998" y="320074"/>
                  <a:ext cx="2599378" cy="10053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234B2-441A-4E2E-9E1B-C4E1C71E7A07}"/>
                </a:ext>
              </a:extLst>
            </p:cNvPr>
            <p:cNvSpPr/>
            <p:nvPr/>
          </p:nvSpPr>
          <p:spPr bwMode="auto">
            <a:xfrm>
              <a:off x="4405614" y="329588"/>
              <a:ext cx="2599378" cy="21816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42600F-2623-477C-9045-F948EB1C19BF}"/>
                </a:ext>
              </a:extLst>
            </p:cNvPr>
            <p:cNvSpPr/>
            <p:nvPr/>
          </p:nvSpPr>
          <p:spPr bwMode="auto">
            <a:xfrm>
              <a:off x="4420219" y="591086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A64164-9941-4930-9868-B1412E4D53D1}"/>
                </a:ext>
              </a:extLst>
            </p:cNvPr>
            <p:cNvSpPr/>
            <p:nvPr/>
          </p:nvSpPr>
          <p:spPr bwMode="auto">
            <a:xfrm>
              <a:off x="4420218" y="846735"/>
              <a:ext cx="173037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34C5AE2-D2A4-4EDD-A09C-804ECF196F1F}"/>
                </a:ext>
              </a:extLst>
            </p:cNvPr>
            <p:cNvSpPr/>
            <p:nvPr/>
          </p:nvSpPr>
          <p:spPr bwMode="auto">
            <a:xfrm>
              <a:off x="4430043" y="1112281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50" name="Heading">
            <a:extLst>
              <a:ext uri="{FF2B5EF4-FFF2-40B4-BE49-F238E27FC236}">
                <a16:creationId xmlns:a16="http://schemas.microsoft.com/office/drawing/2014/main" id="{CC6377D9-FF67-4127-9AAA-BDA4082605C6}"/>
              </a:ext>
            </a:extLst>
          </p:cNvPr>
          <p:cNvSpPr/>
          <p:nvPr/>
        </p:nvSpPr>
        <p:spPr bwMode="auto">
          <a:xfrm>
            <a:off x="5162938" y="91494"/>
            <a:ext cx="2603732" cy="19571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85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C0B9508-CEEB-47EE-A50E-72BC08519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92" y="1538177"/>
            <a:ext cx="7306019" cy="471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525C5-5B97-48D2-8925-991A1819A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25" y="2032664"/>
            <a:ext cx="7270433" cy="30118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36E14E-D875-48C9-A59C-558743077BF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8179" y="2574952"/>
            <a:ext cx="777232" cy="6837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DCCDAF-0D37-4374-914A-F571ACD77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328" y="5797723"/>
            <a:ext cx="2165289" cy="471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984B8-7451-42A0-BA6D-B3746D1792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54" y="5356591"/>
            <a:ext cx="7566101" cy="435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3F00DF-0B39-4FC0-803F-352FB58C26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577" y="6217907"/>
            <a:ext cx="6540029" cy="23819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AA7B4B-7C50-4F2D-AC67-1D0867684C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2590" y="6217906"/>
            <a:ext cx="777232" cy="68376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9F5D978-3711-4E9B-B936-744B18179A60}"/>
              </a:ext>
            </a:extLst>
          </p:cNvPr>
          <p:cNvSpPr/>
          <p:nvPr/>
        </p:nvSpPr>
        <p:spPr>
          <a:xfrm>
            <a:off x="3751121" y="95765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87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4380E8D-D24D-4036-8893-9D21C421B996}"/>
              </a:ext>
            </a:extLst>
          </p:cNvPr>
          <p:cNvSpPr/>
          <p:nvPr/>
        </p:nvSpPr>
        <p:spPr>
          <a:xfrm>
            <a:off x="161424" y="1273194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C11040D8-7F9A-4F6C-A162-2526B520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" y="301242"/>
            <a:ext cx="5052047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64AA80-84D8-4231-A295-165B4158430D}"/>
                  </a:ext>
                </a:extLst>
              </p:cNvPr>
              <p:cNvSpPr/>
              <p:nvPr/>
            </p:nvSpPr>
            <p:spPr bwMode="auto">
              <a:xfrm>
                <a:off x="303297" y="523412"/>
                <a:ext cx="1580520" cy="275460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19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9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64AA80-84D8-4231-A295-165B41584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297" y="523412"/>
                <a:ext cx="1580520" cy="275460"/>
              </a:xfrm>
              <a:prstGeom prst="rect">
                <a:avLst/>
              </a:prstGeom>
              <a:blipFill>
                <a:blip r:embed="rId3"/>
                <a:stretch>
                  <a:fillRect l="-386" t="-4444" b="-17778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112">
            <a:extLst>
              <a:ext uri="{FF2B5EF4-FFF2-40B4-BE49-F238E27FC236}">
                <a16:creationId xmlns:a16="http://schemas.microsoft.com/office/drawing/2014/main" id="{D15776E9-FF54-43C7-BA72-A51A029F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24" y="305304"/>
            <a:ext cx="2832827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190" b="1" dirty="0">
                <a:latin typeface="Arial" panose="020B0604020202020204" pitchFamily="34" charset="0"/>
              </a:rPr>
              <a:t>Steps to rewrite as a Standard form.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724F6D-ED15-4F72-A2B4-8DEAA7B0741A}"/>
              </a:ext>
            </a:extLst>
          </p:cNvPr>
          <p:cNvSpPr/>
          <p:nvPr/>
        </p:nvSpPr>
        <p:spPr bwMode="auto">
          <a:xfrm>
            <a:off x="203814" y="574500"/>
            <a:ext cx="147082" cy="154615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670AA-58D4-4A4F-95D8-41EBDB101F70}"/>
              </a:ext>
            </a:extLst>
          </p:cNvPr>
          <p:cNvSpPr/>
          <p:nvPr/>
        </p:nvSpPr>
        <p:spPr bwMode="auto">
          <a:xfrm>
            <a:off x="203814" y="779519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011A00-60CA-4002-AF51-62D0012DA9C8}"/>
              </a:ext>
            </a:extLst>
          </p:cNvPr>
          <p:cNvSpPr/>
          <p:nvPr/>
        </p:nvSpPr>
        <p:spPr bwMode="auto">
          <a:xfrm>
            <a:off x="206603" y="988366"/>
            <a:ext cx="147082" cy="154616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>
                <a:latin typeface="Gill Sans MT" pitchFamily="34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E23F6E-D0E7-4D78-B0ED-478606EF58DF}"/>
                  </a:ext>
                </a:extLst>
              </p:cNvPr>
              <p:cNvSpPr/>
              <p:nvPr/>
            </p:nvSpPr>
            <p:spPr>
              <a:xfrm>
                <a:off x="303297" y="734429"/>
                <a:ext cx="5129749" cy="2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Distribute the </a:t>
                </a:r>
                <a14:m>
                  <m:oMath xmlns:m="http://schemas.openxmlformats.org/officeDocument/2006/math"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US" sz="119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19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 </a:t>
                </a:r>
                <a:endParaRPr lang="en-US" sz="1190" i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E23F6E-D0E7-4D78-B0ED-478606EF5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7" y="734429"/>
                <a:ext cx="5129749" cy="275460"/>
              </a:xfrm>
              <a:prstGeom prst="rect">
                <a:avLst/>
              </a:prstGeom>
              <a:blipFill>
                <a:blip r:embed="rId4"/>
                <a:stretch>
                  <a:fillRect l="-119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8DA05AD-AF29-4070-B233-143CE16BBA00}"/>
              </a:ext>
            </a:extLst>
          </p:cNvPr>
          <p:cNvSpPr/>
          <p:nvPr/>
        </p:nvSpPr>
        <p:spPr>
          <a:xfrm>
            <a:off x="306537" y="944987"/>
            <a:ext cx="543704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8285">
              <a:defRPr/>
            </a:pPr>
            <a:r>
              <a:rPr lang="en-US" sz="1190" dirty="0">
                <a:latin typeface="Arial" charset="0"/>
              </a:rPr>
              <a:t>Add the </a:t>
            </a:r>
            <a:r>
              <a:rPr 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like terms.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6154F62-FA2A-4D63-9435-8930AB3010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4587" y="387625"/>
            <a:ext cx="973009" cy="959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2009C33-8E1A-422A-8D88-C049F15C5F16}"/>
              </a:ext>
            </a:extLst>
          </p:cNvPr>
          <p:cNvGrpSpPr/>
          <p:nvPr/>
        </p:nvGrpSpPr>
        <p:grpSpPr>
          <a:xfrm>
            <a:off x="3019656" y="365811"/>
            <a:ext cx="2215945" cy="854541"/>
            <a:chOff x="4397998" y="320074"/>
            <a:chExt cx="2606994" cy="100534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075076E-2E28-4DD7-98A9-1C6541158B7A}"/>
                    </a:ext>
                  </a:extLst>
                </p:cNvPr>
                <p:cNvSpPr/>
                <p:nvPr/>
              </p:nvSpPr>
              <p:spPr bwMode="auto">
                <a:xfrm>
                  <a:off x="4397998" y="320074"/>
                  <a:ext cx="2599378" cy="100534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ECFC"/>
                    </a:gs>
                    <a:gs pos="32000">
                      <a:srgbClr val="F7FDFF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233172" tIns="256489" rIns="38862">
                  <a:spAutoFit/>
                </a:bodyPr>
                <a:lstStyle/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expand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85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 ?</a:t>
                  </a:r>
                </a:p>
                <a:p>
                  <a:pPr>
                    <a:defRPr/>
                  </a:pPr>
                  <a:endParaRPr lang="en-US" sz="4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endParaRPr>
                </a:p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distribute the </a:t>
                  </a:r>
                  <a:r>
                    <a:rPr lang="en-US" sz="85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itchFamily="34" charset="0"/>
                    </a:rPr>
                    <a:t>a-term</a:t>
                  </a: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?</a:t>
                  </a:r>
                </a:p>
                <a:p>
                  <a:pPr>
                    <a:defRPr/>
                  </a:pPr>
                  <a:endParaRPr lang="en-US" sz="59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endParaRPr>
                </a:p>
                <a:p>
                  <a:pPr>
                    <a:defRPr/>
                  </a:pP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How I you write as a </a:t>
                  </a:r>
                  <a:r>
                    <a:rPr lang="en-US" sz="85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itchFamily="34" charset="0"/>
                    </a:rPr>
                    <a:t>Trinomial</a:t>
                  </a:r>
                  <a:r>
                    <a:rPr lang="en-US" sz="8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Verdana" pitchFamily="34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075076E-2E28-4DD7-98A9-1C6541158B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7998" y="320074"/>
                  <a:ext cx="2599378" cy="10053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234B2-441A-4E2E-9E1B-C4E1C71E7A07}"/>
                </a:ext>
              </a:extLst>
            </p:cNvPr>
            <p:cNvSpPr/>
            <p:nvPr/>
          </p:nvSpPr>
          <p:spPr bwMode="auto">
            <a:xfrm>
              <a:off x="4405614" y="329588"/>
              <a:ext cx="2599378" cy="21816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742600F-2623-477C-9045-F948EB1C19BF}"/>
                </a:ext>
              </a:extLst>
            </p:cNvPr>
            <p:cNvSpPr/>
            <p:nvPr/>
          </p:nvSpPr>
          <p:spPr bwMode="auto">
            <a:xfrm>
              <a:off x="4420219" y="591086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A64164-9941-4930-9868-B1412E4D53D1}"/>
                </a:ext>
              </a:extLst>
            </p:cNvPr>
            <p:cNvSpPr/>
            <p:nvPr/>
          </p:nvSpPr>
          <p:spPr bwMode="auto">
            <a:xfrm>
              <a:off x="4420218" y="846735"/>
              <a:ext cx="173037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34C5AE2-D2A4-4EDD-A09C-804ECF196F1F}"/>
                </a:ext>
              </a:extLst>
            </p:cNvPr>
            <p:cNvSpPr/>
            <p:nvPr/>
          </p:nvSpPr>
          <p:spPr bwMode="auto">
            <a:xfrm>
              <a:off x="4430043" y="1112281"/>
              <a:ext cx="173037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1B1A5AB-0CE2-459F-8E0C-D2305CDBD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96" y="1466965"/>
            <a:ext cx="7566101" cy="435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8E5D96-8718-4BA7-9D55-64EDFB6BA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225" y="1996292"/>
            <a:ext cx="6457459" cy="28347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D60ED4-E4A5-4187-93F8-6BD1F517FB0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9987" y="2488988"/>
            <a:ext cx="777232" cy="683767"/>
          </a:xfrm>
          <a:prstGeom prst="rect">
            <a:avLst/>
          </a:prstGeom>
        </p:spPr>
      </p:pic>
      <p:sp>
        <p:nvSpPr>
          <p:cNvPr id="23" name="Heading">
            <a:extLst>
              <a:ext uri="{FF2B5EF4-FFF2-40B4-BE49-F238E27FC236}">
                <a16:creationId xmlns:a16="http://schemas.microsoft.com/office/drawing/2014/main" id="{62CC0975-660C-45D1-AF27-F90318332FCE}"/>
              </a:ext>
            </a:extLst>
          </p:cNvPr>
          <p:cNvSpPr/>
          <p:nvPr/>
        </p:nvSpPr>
        <p:spPr bwMode="auto">
          <a:xfrm>
            <a:off x="5122721" y="105532"/>
            <a:ext cx="2603732" cy="19571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85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pic>
        <p:nvPicPr>
          <p:cNvPr id="24" name="Picture 12" descr="https://www.hunter-ed.com/images/graphics/muzzleloader_trajectory.gif">
            <a:extLst>
              <a:ext uri="{FF2B5EF4-FFF2-40B4-BE49-F238E27FC236}">
                <a16:creationId xmlns:a16="http://schemas.microsoft.com/office/drawing/2014/main" id="{AE9EAD6F-031C-444D-AD9B-20ECA069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" y="7944998"/>
            <a:ext cx="7497128" cy="20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26">
            <a:extLst>
              <a:ext uri="{FF2B5EF4-FFF2-40B4-BE49-F238E27FC236}">
                <a16:creationId xmlns:a16="http://schemas.microsoft.com/office/drawing/2014/main" id="{802C6A46-B5F6-43EE-8604-EB73F9E9F24C}"/>
              </a:ext>
            </a:extLst>
          </p:cNvPr>
          <p:cNvSpPr/>
          <p:nvPr/>
        </p:nvSpPr>
        <p:spPr>
          <a:xfrm>
            <a:off x="0" y="4909677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 eaLnBrk="1" hangingPunct="1"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2754A5-861E-4D79-82F2-BCF6BFB4624E}"/>
              </a:ext>
            </a:extLst>
          </p:cNvPr>
          <p:cNvSpPr/>
          <p:nvPr/>
        </p:nvSpPr>
        <p:spPr>
          <a:xfrm>
            <a:off x="40614" y="5060132"/>
            <a:ext cx="772112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Quadratic functions </a:t>
            </a:r>
            <a:r>
              <a:rPr lang="en-US" sz="1200" dirty="0">
                <a:solidFill>
                  <a:srgbClr val="000000"/>
                </a:solidFill>
                <a:latin typeface="Californian FB" panose="0207040306080B030204" pitchFamily="18" charset="0"/>
              </a:rPr>
              <a:t>are more than algebraic curiosities—they are widely used in ______________, ______________, and ______________. The U-shape of a ______________ can describe the trajectories of angry birds in a game, a bouncing ball, or be incorporated into structures like the parabolic reflectors that form the base of satellite dishes and car headlights. Quadratic functions help forecast business ______________ and ______________, plot the course of moving objects, and assist in determining ______________ and ______________ values. Most of the objects we use every day, from cars to clocks, would not exist if someone, somewhere hadn't applied quadratic functions to their design.</a:t>
            </a:r>
            <a:endParaRPr lang="en-US" sz="1200" dirty="0">
              <a:latin typeface="Californian FB" panose="0207040306080B030204" pitchFamily="18" charset="0"/>
            </a:endParaRPr>
          </a:p>
        </p:txBody>
      </p:sp>
      <p:pic>
        <p:nvPicPr>
          <p:cNvPr id="27" name="Picture 14" descr="http://w3.shorecrest.org/~Lisa_Peck/Physics/All_Projects/photojournal/shelby/straightup.gif">
            <a:extLst>
              <a:ext uri="{FF2B5EF4-FFF2-40B4-BE49-F238E27FC236}">
                <a16:creationId xmlns:a16="http://schemas.microsoft.com/office/drawing/2014/main" id="{8E851149-18C3-4403-977A-ABD83653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1" y="6309346"/>
            <a:ext cx="3187879" cy="15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6E3C91-5847-42E0-8B2B-ED8206D75E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2496" y="6406613"/>
            <a:ext cx="3185100" cy="158175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0315E39-16A7-4249-8266-389423A5D52A}"/>
              </a:ext>
            </a:extLst>
          </p:cNvPr>
          <p:cNvSpPr/>
          <p:nvPr/>
        </p:nvSpPr>
        <p:spPr>
          <a:xfrm>
            <a:off x="3751121" y="95765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06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/>
          <p:nvPr/>
        </p:nvSpPr>
        <p:spPr>
          <a:xfrm rot="-5400000">
            <a:off x="3159872" y="-2646494"/>
            <a:ext cx="465074" cy="6656804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64760" tIns="64760" rIns="64760" bIns="64760" anchor="ctr" anchorCtr="0">
            <a:noAutofit/>
          </a:bodyPr>
          <a:lstStyle/>
          <a:p>
            <a:pPr>
              <a:buSzPts val="1400"/>
            </a:pPr>
            <a:endParaRPr sz="992"/>
          </a:p>
        </p:txBody>
      </p:sp>
      <p:sp>
        <p:nvSpPr>
          <p:cNvPr id="158" name="Google Shape;158;p12"/>
          <p:cNvSpPr txBox="1"/>
          <p:nvPr/>
        </p:nvSpPr>
        <p:spPr>
          <a:xfrm>
            <a:off x="417478" y="441876"/>
            <a:ext cx="7022513" cy="26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557" tIns="453387" rIns="0" bIns="33557" anchor="ctr" anchorCtr="0">
            <a:no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Ink Free" panose="03080402000500000000" pitchFamily="66" charset="0"/>
              </a:rPr>
              <a:t>How can you change the vertex form of a quadratic function to standard form?</a:t>
            </a:r>
            <a:endParaRPr lang="en-US" sz="14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-458540" y="816735"/>
            <a:ext cx="1166135" cy="190266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64760" tIns="33557" rIns="64760" bIns="33557" anchor="t" anchorCtr="0">
            <a:noAutofit/>
          </a:bodyPr>
          <a:lstStyle/>
          <a:p>
            <a:pPr>
              <a:buSzPts val="1000"/>
            </a:pPr>
            <a:r>
              <a:rPr lang="en-US" sz="708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CLOSURE</a:t>
            </a:r>
            <a:endParaRPr sz="992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D740FA0-6944-49C2-98BA-52AC6112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79" y="915324"/>
            <a:ext cx="539490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200" b="1" dirty="0">
                <a:latin typeface="Handlee" panose="02000000000000000000" pitchFamily="2" charset="0"/>
              </a:rPr>
              <a:t>To change the vertex form to standard form, you ____________________ 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en-US" sz="1200" b="1" dirty="0">
                <a:latin typeface="Handlee" panose="02000000000000000000" pitchFamily="2" charset="0"/>
              </a:rPr>
              <a:t>______________________________________________.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AB9D3D-14BC-4759-A1BD-3936C269CBDB}"/>
              </a:ext>
            </a:extLst>
          </p:cNvPr>
          <p:cNvSpPr/>
          <p:nvPr/>
        </p:nvSpPr>
        <p:spPr>
          <a:xfrm>
            <a:off x="320079" y="365811"/>
            <a:ext cx="1544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erlin Sans FB" panose="020B0604020202020204" pitchFamily="34" charset="0"/>
              </a:rPr>
              <a:t>Essential Question: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0F820-46F5-4FCE-AC49-94F60D2AB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6" y="1824803"/>
            <a:ext cx="1598113" cy="315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EB7484-6BE7-4381-A72E-3E7A4EF28325}"/>
              </a:ext>
            </a:extLst>
          </p:cNvPr>
          <p:cNvSpPr/>
          <p:nvPr/>
        </p:nvSpPr>
        <p:spPr>
          <a:xfrm>
            <a:off x="198536" y="1871155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Expand: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C9C83E-459A-4418-9B86-146319E7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3541" y="2019154"/>
            <a:ext cx="914390" cy="804433"/>
          </a:xfrm>
          <a:prstGeom prst="rect">
            <a:avLst/>
          </a:prstGeom>
        </p:spPr>
      </p:pic>
      <p:sp>
        <p:nvSpPr>
          <p:cNvPr id="12" name="Heading">
            <a:extLst>
              <a:ext uri="{FF2B5EF4-FFF2-40B4-BE49-F238E27FC236}">
                <a16:creationId xmlns:a16="http://schemas.microsoft.com/office/drawing/2014/main" id="{34522A4B-3C18-4C10-A32A-ABB6EF21F105}"/>
              </a:ext>
            </a:extLst>
          </p:cNvPr>
          <p:cNvSpPr/>
          <p:nvPr/>
        </p:nvSpPr>
        <p:spPr bwMode="auto">
          <a:xfrm>
            <a:off x="29394" y="3474737"/>
            <a:ext cx="1554462" cy="16092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Homework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9E1E99-1B97-467C-B54B-41BEF064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78" y="3635658"/>
            <a:ext cx="5997356" cy="63101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E2C007-713A-4FBE-B9B6-62F0EC943884}"/>
              </a:ext>
            </a:extLst>
          </p:cNvPr>
          <p:cNvSpPr/>
          <p:nvPr/>
        </p:nvSpPr>
        <p:spPr>
          <a:xfrm>
            <a:off x="4709151" y="96890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C138D8F1-18EA-4161-8DCA-B15721CF696B}"/>
              </a:ext>
            </a:extLst>
          </p:cNvPr>
          <p:cNvSpPr/>
          <p:nvPr/>
        </p:nvSpPr>
        <p:spPr bwMode="auto">
          <a:xfrm>
            <a:off x="6190468" y="182933"/>
            <a:ext cx="1554462" cy="16092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Homework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08712-CF33-4DAA-9213-AC9E5BA8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6" y="548689"/>
            <a:ext cx="7442508" cy="69493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F9072C-6F7C-4A81-A117-E475AC2FEB49}"/>
              </a:ext>
            </a:extLst>
          </p:cNvPr>
          <p:cNvSpPr/>
          <p:nvPr/>
        </p:nvSpPr>
        <p:spPr>
          <a:xfrm>
            <a:off x="3751121" y="95765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0493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ing">
            <a:extLst>
              <a:ext uri="{FF2B5EF4-FFF2-40B4-BE49-F238E27FC236}">
                <a16:creationId xmlns:a16="http://schemas.microsoft.com/office/drawing/2014/main" id="{C138D8F1-18EA-4161-8DCA-B15721CF696B}"/>
              </a:ext>
            </a:extLst>
          </p:cNvPr>
          <p:cNvSpPr/>
          <p:nvPr/>
        </p:nvSpPr>
        <p:spPr bwMode="auto">
          <a:xfrm>
            <a:off x="5989297" y="91494"/>
            <a:ext cx="1554462" cy="160921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65525-5130-42F1-8649-B8D477C2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0" y="365811"/>
            <a:ext cx="7500099" cy="3291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3B9055-94EF-44E6-8335-6C334A34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0" y="5486395"/>
            <a:ext cx="7539146" cy="2630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0048EC-3B83-4B25-A268-EEAE0556EC9F}"/>
              </a:ext>
            </a:extLst>
          </p:cNvPr>
          <p:cNvSpPr/>
          <p:nvPr/>
        </p:nvSpPr>
        <p:spPr>
          <a:xfrm>
            <a:off x="3751121" y="95765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Gill Sans M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56725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0af123969e7935e288b84ede1a49e61f5148630"/>
  <p:tag name="ISPRING_SCORM_RATE_SLIDES" val="0"/>
  <p:tag name="ISPRING_SCORM_PASSING_SCORE" val="0.000000"/>
  <p:tag name="ISPRING_ULTRA_SCORM_COURSE_ID" val="44B5408C-0CDF-474C-93A8-FAB49D3647A5"/>
  <p:tag name="ISPRINGONLINEFOLDERID" val="52"/>
  <p:tag name="ISPRINGONLINEFOLDERPATH" val="Content List/Lessons/ELA"/>
  <p:tag name="ISPRINGCLOUDFOLDERID" val="181"/>
  <p:tag name="ISPRINGCLOUDFOLDERPATH" val="Repository/Alex Tests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dVkz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B1WTN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HVZM0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B1WTN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B1WTN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dlkz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HVZM0y8CP7A5gQAAHASAAAdAAAAAAAAAAEAAAAAACwDAAB1bml2ZXJzYWwvY29tbW9uX21lc3NhZ2VzLmxuZ1BLAQIAABQAAgAIAHVZM0woikTY8gMAAGcQAAAnAAAAAAAAAAEAAAAAAE0IAAB1bml2ZXJzYWwvZmxhc2hfcHVibGlzaGluZ19zZXR0aW5ncy54bWxQSwECAAAUAAIACAB1WTNMfDWLD+MCAACRCgAAIQAAAAAAAAABAAAAAACEDAAAdW5pdmVyc2FsL2ZsYXNoX3NraW5fc2V0dGluZ3MueG1sUEsBAgAAFAACAAgAdVkzTJwmUE/cAwAA+A8AACYAAAAAAAAAAQAAAAAApg8AAHVuaXZlcnNhbC9odG1sX3B1Ymxpc2hpbmdfc2V0dGluZ3MueG1sUEsBAgAAFAACAAgAdVkzTHkhshmeAQAAGwYAAB8AAAAAAAAAAQAAAAAAxhMAAHVuaXZlcnNhbC9odG1sX3NraW5fc2V0dGluZ3MuanNQSwECAAAUAAIACAB2WTN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Betty\Desktop\Educeri"/>
  <p:tag name="ISPRING_PRESENTATION_TITLE" val="FUN_IF_7.0a_IDENTIFY_QUADRATIC_FUNCTION_GRAPHS_DW_CCSS [616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5715</TotalTime>
  <Words>763</Words>
  <Application>Microsoft Office PowerPoint</Application>
  <PresentationFormat>Custom</PresentationFormat>
  <Paragraphs>154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Century Gothic</vt:lpstr>
      <vt:lpstr>Ink Free</vt:lpstr>
      <vt:lpstr>Kristen ITC</vt:lpstr>
      <vt:lpstr>Tempus Sans ITC</vt:lpstr>
      <vt:lpstr>Berlin Sans FB</vt:lpstr>
      <vt:lpstr>Bradley Hand ITC</vt:lpstr>
      <vt:lpstr>Handlee</vt:lpstr>
      <vt:lpstr>Verdana</vt:lpstr>
      <vt:lpstr>Cambria Math</vt:lpstr>
      <vt:lpstr>Times New Roman</vt:lpstr>
      <vt:lpstr>Gill Sans MT</vt:lpstr>
      <vt:lpstr>Arial</vt:lpstr>
      <vt:lpstr>Californian FB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FUN_IF_7.0a_IDENTIFY_QUADRATIC_FUNCTION_GRAPHS_DW_CCSS [616]</dc:title>
  <dc:creator>Stephen</dc:creator>
  <cp:lastModifiedBy>Rupinder Jagpal</cp:lastModifiedBy>
  <cp:revision>322</cp:revision>
  <cp:lastPrinted>2012-08-17T16:43:01Z</cp:lastPrinted>
  <dcterms:created xsi:type="dcterms:W3CDTF">2012-04-12T14:57:33Z</dcterms:created>
  <dcterms:modified xsi:type="dcterms:W3CDTF">2018-10-05T04:30:42Z</dcterms:modified>
</cp:coreProperties>
</file>