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0"/>
  </p:notesMasterIdLst>
  <p:sldIdLst>
    <p:sldId id="265" r:id="rId2"/>
    <p:sldId id="295" r:id="rId3"/>
    <p:sldId id="257" r:id="rId4"/>
    <p:sldId id="256" r:id="rId5"/>
    <p:sldId id="298" r:id="rId6"/>
    <p:sldId id="299" r:id="rId7"/>
    <p:sldId id="300" r:id="rId8"/>
    <p:sldId id="301" r:id="rId9"/>
    <p:sldId id="302" r:id="rId10"/>
    <p:sldId id="303" r:id="rId11"/>
    <p:sldId id="304" r:id="rId12"/>
    <p:sldId id="305" r:id="rId13"/>
    <p:sldId id="296" r:id="rId14"/>
    <p:sldId id="297" r:id="rId15"/>
    <p:sldId id="306" r:id="rId16"/>
    <p:sldId id="307" r:id="rId17"/>
    <p:sldId id="308" r:id="rId18"/>
    <p:sldId id="309" r:id="rId19"/>
  </p:sldIdLst>
  <p:sldSz cx="9144000" cy="6858000" type="screen4x3"/>
  <p:notesSz cx="6934200" cy="9220200"/>
  <p:embeddedFontLst>
    <p:embeddedFont>
      <p:font typeface="Berlin Sans FB" panose="020E0602020502020306" pitchFamily="34" charset="0"/>
      <p:regular r:id="rId21"/>
      <p:bold r:id="rId22"/>
    </p:embeddedFont>
    <p:embeddedFont>
      <p:font typeface="Calibri" panose="020F0502020204030204" pitchFamily="34" charset="0"/>
      <p:regular r:id="rId23"/>
      <p:bold r:id="rId24"/>
      <p:italic r:id="rId25"/>
      <p:boldItalic r:id="rId26"/>
    </p:embeddedFont>
    <p:embeddedFont>
      <p:font typeface="Californian FB" panose="0207040306080B030204" pitchFamily="18" charset="0"/>
      <p:regular r:id="rId27"/>
      <p:bold r:id="rId28"/>
      <p:italic r:id="rId29"/>
    </p:embeddedFont>
    <p:embeddedFont>
      <p:font typeface="Cambria Math" panose="02040503050406030204" pitchFamily="18" charset="0"/>
      <p:regular r:id="rId30"/>
    </p:embeddedFont>
    <p:embeddedFont>
      <p:font typeface="Century Gothic" panose="020B0502020202020204" pitchFamily="34" charset="0"/>
      <p:regular r:id="rId31"/>
      <p:bold r:id="rId32"/>
      <p:italic r:id="rId33"/>
      <p:boldItalic r:id="rId34"/>
    </p:embeddedFont>
    <p:embeddedFont>
      <p:font typeface="Gill Sans MT" panose="020B0502020104020203" pitchFamily="34" charset="0"/>
      <p:regular r:id="rId35"/>
      <p:bold r:id="rId36"/>
      <p:italic r:id="rId37"/>
      <p:boldItalic r:id="rId38"/>
    </p:embeddedFont>
    <p:embeddedFont>
      <p:font typeface="Handlee" panose="02000000000000000000" pitchFamily="2" charset="0"/>
      <p:regular r:id="rId39"/>
    </p:embeddedFont>
    <p:embeddedFont>
      <p:font typeface="Ink Free" panose="03080402000500000000" pitchFamily="66" charset="0"/>
      <p:regular r:id="rId40"/>
    </p:embeddedFont>
    <p:embeddedFont>
      <p:font typeface="Kristen ITC" panose="03050502040202030202" pitchFamily="66" charset="0"/>
      <p:regular r:id="rId41"/>
    </p:embeddedFont>
    <p:embeddedFont>
      <p:font typeface="Roboto" panose="020B0604020202020204" charset="0"/>
      <p:regular r:id="rId42"/>
      <p:bold r:id="rId43"/>
      <p:italic r:id="rId44"/>
      <p:boldItalic r:id="rId45"/>
    </p:embeddedFont>
    <p:embeddedFont>
      <p:font typeface="Tempus Sans ITC" panose="04020404030D07020202" pitchFamily="82" charset="0"/>
      <p:regular r:id="rId46"/>
    </p:embeddedFont>
    <p:embeddedFont>
      <p:font typeface="Verdana" panose="020B0604030504040204" pitchFamily="34" charset="0"/>
      <p:regular r:id="rId47"/>
      <p:bold r:id="rId48"/>
      <p:italic r:id="rId49"/>
      <p:boldItalic r:id="rId50"/>
    </p:embeddedFont>
  </p:embeddedFontLst>
  <p:custDataLst>
    <p:tags r:id="rId51"/>
  </p:custDataLst>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872">
          <p15:clr>
            <a:srgbClr val="A4A3A4"/>
          </p15:clr>
        </p15:guide>
        <p15:guide id="2" orient="horz" pos="2218">
          <p15:clr>
            <a:srgbClr val="A4A3A4"/>
          </p15:clr>
        </p15:guide>
        <p15:guide id="3" pos="4262">
          <p15:clr>
            <a:srgbClr val="A4A3A4"/>
          </p15:clr>
        </p15:guide>
        <p15:guide id="4" pos="56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49A"/>
    <a:srgbClr val="065978"/>
    <a:srgbClr val="E8A102"/>
    <a:srgbClr val="D09E00"/>
    <a:srgbClr val="8EC000"/>
    <a:srgbClr val="F3F19F"/>
    <a:srgbClr val="508CD4"/>
    <a:srgbClr val="A2C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6797" autoAdjust="0"/>
  </p:normalViewPr>
  <p:slideViewPr>
    <p:cSldViewPr showGuides="1">
      <p:cViewPr>
        <p:scale>
          <a:sx n="59" d="100"/>
          <a:sy n="59" d="100"/>
        </p:scale>
        <p:origin x="1310" y="451"/>
      </p:cViewPr>
      <p:guideLst>
        <p:guide orient="horz" pos="1872"/>
        <p:guide orient="horz" pos="2218"/>
        <p:guide pos="4262"/>
        <p:guide pos="5645"/>
      </p:guideLst>
    </p:cSldViewPr>
  </p:slideViewPr>
  <p:notesTextViewPr>
    <p:cViewPr>
      <p:scale>
        <a:sx n="66" d="100"/>
        <a:sy n="66"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defTabSz="914363" fontAlgn="auto">
              <a:spcBef>
                <a:spcPts val="0"/>
              </a:spcBef>
              <a:spcAft>
                <a:spcPts val="0"/>
              </a:spcAft>
              <a:defRPr sz="1200">
                <a:latin typeface="+mn-lt"/>
                <a:cs typeface="+mn-cs"/>
              </a:defRPr>
            </a:lvl1pPr>
          </a:lstStyle>
          <a:p>
            <a:pPr>
              <a:defRPr/>
            </a:pPr>
            <a:fld id="{FBE8CB8C-0C3F-41F4-891D-82F58F0B3336}" type="datetimeFigureOut">
              <a:rPr lang="en-US"/>
              <a:pPr>
                <a:defRPr/>
              </a:pPr>
              <a:t>10/4/2018</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defTabSz="914363"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fld id="{EC185E77-C939-4888-8932-9AB2BF13CE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 name="Google Shape;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 name="Google Shape;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fld id="{F70B4612-93F4-4C07-AECD-0A12E5C73E0A}"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85E77-C939-4888-8932-9AB2BF13CE5A}" type="slidenum">
              <a:rPr lang="en-US" altLang="en-US" smtClean="0"/>
              <a:pPr/>
              <a:t>4</a:t>
            </a:fld>
            <a:endParaRPr lang="en-US" altLang="en-US"/>
          </a:p>
        </p:txBody>
      </p:sp>
    </p:spTree>
    <p:extLst>
      <p:ext uri="{BB962C8B-B14F-4D97-AF65-F5344CB8AC3E}">
        <p14:creationId xmlns:p14="http://schemas.microsoft.com/office/powerpoint/2010/main" val="8024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85E77-C939-4888-8932-9AB2BF13CE5A}" type="slidenum">
              <a:rPr lang="en-US" altLang="en-US" smtClean="0"/>
              <a:pPr/>
              <a:t>5</a:t>
            </a:fld>
            <a:endParaRPr lang="en-US" altLang="en-US"/>
          </a:p>
        </p:txBody>
      </p:sp>
    </p:spTree>
    <p:extLst>
      <p:ext uri="{BB962C8B-B14F-4D97-AF65-F5344CB8AC3E}">
        <p14:creationId xmlns:p14="http://schemas.microsoft.com/office/powerpoint/2010/main" val="198022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2" name="Google Shape;13;p3"/>
          <p:cNvSpPr/>
          <p:nvPr userDrawn="1"/>
        </p:nvSpPr>
        <p:spPr>
          <a:xfrm rot="-5400000">
            <a:off x="4455276" y="-4392739"/>
            <a:ext cx="233450" cy="9143999"/>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67" b="0" i="0" u="none" strike="noStrike" cap="none">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3" name="Google Shape;14;p3"/>
              <p:cNvSpPr txBox="1"/>
              <p:nvPr userDrawn="1"/>
            </p:nvSpPr>
            <p:spPr>
              <a:xfrm>
                <a:off x="91489" y="39430"/>
                <a:ext cx="9144005" cy="233452"/>
              </a:xfrm>
              <a:prstGeom prst="rect">
                <a:avLst/>
              </a:prstGeom>
              <a:noFill/>
              <a:ln>
                <a:noFill/>
              </a:ln>
            </p:spPr>
            <p:txBody>
              <a:bodyPr spcFirstLastPara="1" wrap="square" lIns="39479" tIns="39479" rIns="39479" bIns="39479" anchor="t" anchorCtr="0">
                <a:noAutofit/>
              </a:bodyPr>
              <a:lstStyle/>
              <a:p>
                <a:pPr>
                  <a:defRPr/>
                </a:pPr>
                <a:r>
                  <a:rPr lang="en-US" sz="1400" b="1" dirty="0">
                    <a:solidFill>
                      <a:schemeClr val="bg1"/>
                    </a:solidFill>
                    <a:latin typeface="Century Gothic" panose="020B0502020202020204" pitchFamily="34" charset="0"/>
                  </a:rPr>
                  <a:t>LO:</a:t>
                </a:r>
                <a:r>
                  <a:rPr lang="en-US" sz="1400" b="1" baseline="0" dirty="0">
                    <a:solidFill>
                      <a:schemeClr val="bg1"/>
                    </a:solidFill>
                    <a:latin typeface="Century Gothic" panose="020B0502020202020204" pitchFamily="34" charset="0"/>
                  </a:rPr>
                  <a:t> Change</a:t>
                </a:r>
                <a:r>
                  <a:rPr lang="en-US" sz="1400" b="1" dirty="0">
                    <a:solidFill>
                      <a:schemeClr val="bg1"/>
                    </a:solidFill>
                    <a:latin typeface="Century Gothic" panose="020B0502020202020204" pitchFamily="34" charset="0"/>
                  </a:rPr>
                  <a:t> the vertex form of a </a:t>
                </a:r>
                <a14:m>
                  <m:oMath xmlns:m="http://schemas.openxmlformats.org/officeDocument/2006/math">
                    <m:sSub>
                      <m:sSubPr>
                        <m:ctrlPr>
                          <a:rPr lang="en-US" sz="1200"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rPr>
                          <m:t>Quadratic</m:t>
                        </m:r>
                      </m:e>
                      <m:sub>
                        <m:r>
                          <a:rPr lang="en-US" sz="1200" b="1" i="1" smtClean="0">
                            <a:solidFill>
                              <a:schemeClr val="bg1"/>
                            </a:solidFill>
                            <a:effectLst>
                              <a:outerShdw blurRad="38100" dist="38100" dir="2700000" algn="tl">
                                <a:srgbClr val="000000">
                                  <a:alpha val="43137"/>
                                </a:srgbClr>
                              </a:outerShdw>
                            </a:effectLst>
                            <a:latin typeface="Cambria Math" panose="02040503050406030204" pitchFamily="18" charset="0"/>
                          </a:rPr>
                          <m:t>𝟏</m:t>
                        </m:r>
                      </m:sub>
                    </m:sSub>
                  </m:oMath>
                </a14:m>
                <a:r>
                  <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rPr>
                  <a:t> Function </a:t>
                </a:r>
                <a:r>
                  <a:rPr lang="en-US" sz="1400" b="1" dirty="0">
                    <a:solidFill>
                      <a:schemeClr val="bg1"/>
                    </a:solidFill>
                    <a:latin typeface="Century Gothic" panose="020B0502020202020204" pitchFamily="34" charset="0"/>
                  </a:rPr>
                  <a:t>to standard form.</a:t>
                </a:r>
                <a:endParaRPr lang="en-US" sz="1400" b="1" dirty="0">
                  <a:solidFill>
                    <a:schemeClr val="bg1"/>
                  </a:solidFill>
                  <a:latin typeface="Arial" panose="020B0604020202020204" pitchFamily="34" charset="0"/>
                  <a:cs typeface="Arial" panose="020B0604020202020204" pitchFamily="34" charset="0"/>
                </a:endParaRPr>
              </a:p>
            </p:txBody>
          </p:sp>
        </mc:Choice>
        <mc:Fallback xmlns="">
          <p:sp>
            <p:nvSpPr>
              <p:cNvPr id="3" name="Google Shape;14;p3"/>
              <p:cNvSpPr txBox="1">
                <a:spLocks noRot="1" noChangeAspect="1" noMove="1" noResize="1" noEditPoints="1" noAdjustHandles="1" noChangeArrowheads="1" noChangeShapeType="1" noTextEdit="1"/>
              </p:cNvSpPr>
              <p:nvPr userDrawn="1"/>
            </p:nvSpPr>
            <p:spPr>
              <a:xfrm>
                <a:off x="91489" y="39430"/>
                <a:ext cx="9144005" cy="233452"/>
              </a:xfrm>
              <a:prstGeom prst="rect">
                <a:avLst/>
              </a:prstGeom>
              <a:blipFill>
                <a:blip r:embed="rId2"/>
                <a:stretch>
                  <a:fillRect l="-800" t="-7692" b="-538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29605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Pages">
    <p:spTree>
      <p:nvGrpSpPr>
        <p:cNvPr id="1" name=""/>
        <p:cNvGrpSpPr/>
        <p:nvPr/>
      </p:nvGrpSpPr>
      <p:grpSpPr>
        <a:xfrm>
          <a:off x="0" y="0"/>
          <a:ext cx="0" cy="0"/>
          <a:chOff x="0" y="0"/>
          <a:chExt cx="0" cy="0"/>
        </a:xfrm>
      </p:grpSpPr>
      <p:sp>
        <p:nvSpPr>
          <p:cNvPr id="2" name="Google Shape;13;p3"/>
          <p:cNvSpPr/>
          <p:nvPr userDrawn="1"/>
        </p:nvSpPr>
        <p:spPr>
          <a:xfrm rot="-5400000">
            <a:off x="4455276" y="-4392739"/>
            <a:ext cx="233450" cy="9143999"/>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67" b="0" i="0" u="none" strike="noStrike" cap="none">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3" name="Google Shape;14;p3"/>
              <p:cNvSpPr txBox="1"/>
              <p:nvPr userDrawn="1"/>
            </p:nvSpPr>
            <p:spPr>
              <a:xfrm>
                <a:off x="91489" y="39430"/>
                <a:ext cx="9144005" cy="233452"/>
              </a:xfrm>
              <a:prstGeom prst="rect">
                <a:avLst/>
              </a:prstGeom>
              <a:noFill/>
              <a:ln>
                <a:noFill/>
              </a:ln>
            </p:spPr>
            <p:txBody>
              <a:bodyPr spcFirstLastPara="1" wrap="square" lIns="39479" tIns="39479" rIns="39479" bIns="39479" anchor="t" anchorCtr="0">
                <a:noAutofit/>
              </a:bodyPr>
              <a:lstStyle/>
              <a:p>
                <a:pPr>
                  <a:defRPr/>
                </a:pPr>
                <a:r>
                  <a:rPr lang="en-US" sz="1400" b="1" dirty="0">
                    <a:solidFill>
                      <a:schemeClr val="bg1"/>
                    </a:solidFill>
                    <a:latin typeface="Century Gothic" panose="020B0502020202020204" pitchFamily="34" charset="0"/>
                  </a:rPr>
                  <a:t>LO:</a:t>
                </a:r>
                <a:r>
                  <a:rPr lang="en-US" sz="1400" b="1" baseline="0" dirty="0">
                    <a:solidFill>
                      <a:schemeClr val="bg1"/>
                    </a:solidFill>
                    <a:latin typeface="Century Gothic" panose="020B0502020202020204" pitchFamily="34" charset="0"/>
                  </a:rPr>
                  <a:t> Change</a:t>
                </a:r>
                <a:r>
                  <a:rPr lang="en-US" sz="1400" b="1" dirty="0">
                    <a:solidFill>
                      <a:schemeClr val="bg1"/>
                    </a:solidFill>
                    <a:latin typeface="Century Gothic" panose="020B0502020202020204" pitchFamily="34" charset="0"/>
                  </a:rPr>
                  <a:t> the vertex form of a </a:t>
                </a:r>
                <a14:m>
                  <m:oMath xmlns:m="http://schemas.openxmlformats.org/officeDocument/2006/math">
                    <m:sSub>
                      <m:sSubPr>
                        <m:ctrlPr>
                          <a:rPr lang="en-US" sz="1200"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rPr>
                          <m:t>Quadratic</m:t>
                        </m:r>
                      </m:e>
                      <m:sub>
                        <m:r>
                          <a:rPr lang="en-US" sz="1200" b="1" i="1" smtClean="0">
                            <a:solidFill>
                              <a:schemeClr val="bg1"/>
                            </a:solidFill>
                            <a:effectLst>
                              <a:outerShdw blurRad="38100" dist="38100" dir="2700000" algn="tl">
                                <a:srgbClr val="000000">
                                  <a:alpha val="43137"/>
                                </a:srgbClr>
                              </a:outerShdw>
                            </a:effectLst>
                            <a:latin typeface="Cambria Math" panose="02040503050406030204" pitchFamily="18" charset="0"/>
                          </a:rPr>
                          <m:t>𝟏</m:t>
                        </m:r>
                      </m:sub>
                    </m:sSub>
                  </m:oMath>
                </a14:m>
                <a:r>
                  <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rPr>
                  <a:t> Function </a:t>
                </a:r>
                <a:r>
                  <a:rPr lang="en-US" sz="1400" b="1" dirty="0">
                    <a:solidFill>
                      <a:schemeClr val="bg1"/>
                    </a:solidFill>
                    <a:latin typeface="Century Gothic" panose="020B0502020202020204" pitchFamily="34" charset="0"/>
                  </a:rPr>
                  <a:t>to standard form.</a:t>
                </a:r>
                <a:endParaRPr lang="en-US" sz="1400" b="1" dirty="0">
                  <a:solidFill>
                    <a:schemeClr val="bg1"/>
                  </a:solidFill>
                  <a:latin typeface="Arial" panose="020B0604020202020204" pitchFamily="34" charset="0"/>
                  <a:cs typeface="Arial" panose="020B0604020202020204" pitchFamily="34" charset="0"/>
                </a:endParaRPr>
              </a:p>
            </p:txBody>
          </p:sp>
        </mc:Choice>
        <mc:Fallback xmlns="">
          <p:sp>
            <p:nvSpPr>
              <p:cNvPr id="3" name="Google Shape;14;p3"/>
              <p:cNvSpPr txBox="1">
                <a:spLocks noRot="1" noChangeAspect="1" noMove="1" noResize="1" noEditPoints="1" noAdjustHandles="1" noChangeArrowheads="1" noChangeShapeType="1" noTextEdit="1"/>
              </p:cNvSpPr>
              <p:nvPr userDrawn="1"/>
            </p:nvSpPr>
            <p:spPr>
              <a:xfrm>
                <a:off x="91489" y="39430"/>
                <a:ext cx="9144005" cy="233452"/>
              </a:xfrm>
              <a:prstGeom prst="rect">
                <a:avLst/>
              </a:prstGeom>
              <a:blipFill>
                <a:blip r:embed="rId2"/>
                <a:stretch>
                  <a:fillRect l="-800" t="-7692" b="-538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9727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Google Shape;13;p3"/>
          <p:cNvSpPr/>
          <p:nvPr userDrawn="1"/>
        </p:nvSpPr>
        <p:spPr>
          <a:xfrm rot="-5400000">
            <a:off x="4455276" y="-4392739"/>
            <a:ext cx="233450" cy="9143999"/>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67" b="0" i="0" u="none" strike="noStrike" cap="none">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3" name="Google Shape;14;p3"/>
              <p:cNvSpPr txBox="1"/>
              <p:nvPr userDrawn="1"/>
            </p:nvSpPr>
            <p:spPr>
              <a:xfrm>
                <a:off x="91489" y="39430"/>
                <a:ext cx="9144005" cy="233452"/>
              </a:xfrm>
              <a:prstGeom prst="rect">
                <a:avLst/>
              </a:prstGeom>
              <a:noFill/>
              <a:ln>
                <a:noFill/>
              </a:ln>
            </p:spPr>
            <p:txBody>
              <a:bodyPr spcFirstLastPara="1" wrap="square" lIns="39479" tIns="39479" rIns="39479" bIns="39479" anchor="t" anchorCtr="0">
                <a:noAutofit/>
              </a:bodyPr>
              <a:lstStyle/>
              <a:p>
                <a:pPr>
                  <a:defRPr/>
                </a:pPr>
                <a:r>
                  <a:rPr lang="en-US" sz="1400" b="1" dirty="0">
                    <a:solidFill>
                      <a:schemeClr val="bg1"/>
                    </a:solidFill>
                    <a:latin typeface="Century Gothic" panose="020B0502020202020204" pitchFamily="34" charset="0"/>
                  </a:rPr>
                  <a:t>LO:</a:t>
                </a:r>
                <a:r>
                  <a:rPr lang="en-US" sz="1400" b="1" baseline="0" dirty="0">
                    <a:solidFill>
                      <a:schemeClr val="bg1"/>
                    </a:solidFill>
                    <a:latin typeface="Century Gothic" panose="020B0502020202020204" pitchFamily="34" charset="0"/>
                  </a:rPr>
                  <a:t> Change</a:t>
                </a:r>
                <a:r>
                  <a:rPr lang="en-US" sz="1400" b="1" dirty="0">
                    <a:solidFill>
                      <a:schemeClr val="bg1"/>
                    </a:solidFill>
                    <a:latin typeface="Century Gothic" panose="020B0502020202020204" pitchFamily="34" charset="0"/>
                  </a:rPr>
                  <a:t> the vertex form of a </a:t>
                </a:r>
                <a14:m>
                  <m:oMath xmlns:m="http://schemas.openxmlformats.org/officeDocument/2006/math">
                    <m:sSub>
                      <m:sSubPr>
                        <m:ctrlPr>
                          <a:rPr lang="en-US" sz="1200"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rPr>
                          <m:t>Quadratic</m:t>
                        </m:r>
                      </m:e>
                      <m:sub>
                        <m:r>
                          <a:rPr lang="en-US" sz="1200" b="1" i="1" smtClean="0">
                            <a:solidFill>
                              <a:schemeClr val="bg1"/>
                            </a:solidFill>
                            <a:effectLst>
                              <a:outerShdw blurRad="38100" dist="38100" dir="2700000" algn="tl">
                                <a:srgbClr val="000000">
                                  <a:alpha val="43137"/>
                                </a:srgbClr>
                              </a:outerShdw>
                            </a:effectLst>
                            <a:latin typeface="Cambria Math" panose="02040503050406030204" pitchFamily="18" charset="0"/>
                          </a:rPr>
                          <m:t>𝟏</m:t>
                        </m:r>
                      </m:sub>
                    </m:sSub>
                  </m:oMath>
                </a14:m>
                <a:r>
                  <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rPr>
                  <a:t> Function </a:t>
                </a:r>
                <a:r>
                  <a:rPr lang="en-US" sz="1400" b="1" dirty="0">
                    <a:solidFill>
                      <a:schemeClr val="bg1"/>
                    </a:solidFill>
                    <a:latin typeface="Century Gothic" panose="020B0502020202020204" pitchFamily="34" charset="0"/>
                  </a:rPr>
                  <a:t>to standard form.</a:t>
                </a:r>
                <a:endParaRPr lang="en-US" sz="1400" b="1" dirty="0">
                  <a:solidFill>
                    <a:schemeClr val="bg1"/>
                  </a:solidFill>
                  <a:latin typeface="Arial" panose="020B0604020202020204" pitchFamily="34" charset="0"/>
                  <a:cs typeface="Arial" panose="020B0604020202020204" pitchFamily="34" charset="0"/>
                </a:endParaRPr>
              </a:p>
            </p:txBody>
          </p:sp>
        </mc:Choice>
        <mc:Fallback xmlns="">
          <p:sp>
            <p:nvSpPr>
              <p:cNvPr id="3" name="Google Shape;14;p3"/>
              <p:cNvSpPr txBox="1">
                <a:spLocks noRot="1" noChangeAspect="1" noMove="1" noResize="1" noEditPoints="1" noAdjustHandles="1" noChangeArrowheads="1" noChangeShapeType="1" noTextEdit="1"/>
              </p:cNvSpPr>
              <p:nvPr userDrawn="1"/>
            </p:nvSpPr>
            <p:spPr>
              <a:xfrm>
                <a:off x="91489" y="39430"/>
                <a:ext cx="9144005" cy="233452"/>
              </a:xfrm>
              <a:prstGeom prst="rect">
                <a:avLst/>
              </a:prstGeom>
              <a:blipFill>
                <a:blip r:embed="rId2"/>
                <a:stretch>
                  <a:fillRect l="-800" t="-7692" b="-538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5378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3"/>
          <p:cNvSpPr/>
          <p:nvPr/>
        </p:nvSpPr>
        <p:spPr>
          <a:xfrm rot="-5400000">
            <a:off x="4455276" y="-4392739"/>
            <a:ext cx="233450" cy="9143999"/>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67" b="0" i="0" u="none" strike="noStrike" cap="none">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4" name="Google Shape;14;p3"/>
              <p:cNvSpPr txBox="1"/>
              <p:nvPr/>
            </p:nvSpPr>
            <p:spPr>
              <a:xfrm>
                <a:off x="91489" y="39430"/>
                <a:ext cx="9144005" cy="233452"/>
              </a:xfrm>
              <a:prstGeom prst="rect">
                <a:avLst/>
              </a:prstGeom>
              <a:noFill/>
              <a:ln>
                <a:noFill/>
              </a:ln>
            </p:spPr>
            <p:txBody>
              <a:bodyPr spcFirstLastPara="1" wrap="square" lIns="39479" tIns="39479" rIns="39479" bIns="39479" anchor="t" anchorCtr="0">
                <a:noAutofit/>
              </a:bodyPr>
              <a:lstStyle/>
              <a:p>
                <a:pPr>
                  <a:defRPr/>
                </a:pPr>
                <a:r>
                  <a:rPr lang="en-US" sz="1400" b="1" dirty="0">
                    <a:solidFill>
                      <a:schemeClr val="bg1"/>
                    </a:solidFill>
                    <a:latin typeface="Century Gothic" panose="020B0502020202020204" pitchFamily="34" charset="0"/>
                  </a:rPr>
                  <a:t>LO:</a:t>
                </a:r>
                <a:r>
                  <a:rPr lang="en-US" sz="1400" b="1" baseline="0" dirty="0">
                    <a:solidFill>
                      <a:schemeClr val="bg1"/>
                    </a:solidFill>
                    <a:latin typeface="Century Gothic" panose="020B0502020202020204" pitchFamily="34" charset="0"/>
                  </a:rPr>
                  <a:t> Change</a:t>
                </a:r>
                <a:r>
                  <a:rPr lang="en-US" sz="1400" b="1" dirty="0">
                    <a:solidFill>
                      <a:schemeClr val="bg1"/>
                    </a:solidFill>
                    <a:latin typeface="Century Gothic" panose="020B0502020202020204" pitchFamily="34" charset="0"/>
                  </a:rPr>
                  <a:t> the vertex form of a </a:t>
                </a:r>
                <a14:m>
                  <m:oMath xmlns:m="http://schemas.openxmlformats.org/officeDocument/2006/math">
                    <m:sSub>
                      <m:sSubPr>
                        <m:ctrlPr>
                          <a:rPr lang="en-US" sz="1200"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rPr>
                          <m:t>Quadratic</m:t>
                        </m:r>
                      </m:e>
                      <m:sub>
                        <m:r>
                          <a:rPr lang="en-US" sz="1200" b="1" i="1" smtClean="0">
                            <a:solidFill>
                              <a:schemeClr val="bg1"/>
                            </a:solidFill>
                            <a:effectLst>
                              <a:outerShdw blurRad="38100" dist="38100" dir="2700000" algn="tl">
                                <a:srgbClr val="000000">
                                  <a:alpha val="43137"/>
                                </a:srgbClr>
                              </a:outerShdw>
                            </a:effectLst>
                            <a:latin typeface="Cambria Math" panose="02040503050406030204" pitchFamily="18" charset="0"/>
                          </a:rPr>
                          <m:t>𝟏</m:t>
                        </m:r>
                      </m:sub>
                    </m:sSub>
                  </m:oMath>
                </a14:m>
                <a:r>
                  <a:rPr lang="en-US" sz="1200" b="1" i="1" dirty="0">
                    <a:solidFill>
                      <a:schemeClr val="bg1"/>
                    </a:solidFill>
                    <a:effectLst>
                      <a:outerShdw blurRad="38100" dist="38100" dir="2700000" algn="tl">
                        <a:srgbClr val="000000">
                          <a:alpha val="43137"/>
                        </a:srgbClr>
                      </a:outerShdw>
                    </a:effectLst>
                    <a:latin typeface="Century Gothic" panose="020B0502020202020204" pitchFamily="34" charset="0"/>
                  </a:rPr>
                  <a:t> Function </a:t>
                </a:r>
                <a:r>
                  <a:rPr lang="en-US" sz="1400" b="1" dirty="0">
                    <a:solidFill>
                      <a:schemeClr val="bg1"/>
                    </a:solidFill>
                    <a:latin typeface="Century Gothic" panose="020B0502020202020204" pitchFamily="34" charset="0"/>
                  </a:rPr>
                  <a:t>to standard form.</a:t>
                </a:r>
                <a:endParaRPr lang="en-US" sz="1400" b="1" dirty="0">
                  <a:solidFill>
                    <a:schemeClr val="bg1"/>
                  </a:solidFill>
                  <a:latin typeface="Arial" panose="020B0604020202020204" pitchFamily="34" charset="0"/>
                  <a:cs typeface="Arial" panose="020B0604020202020204" pitchFamily="34" charset="0"/>
                </a:endParaRPr>
              </a:p>
            </p:txBody>
          </p:sp>
        </mc:Choice>
        <mc:Fallback xmlns="">
          <p:sp>
            <p:nvSpPr>
              <p:cNvPr id="14" name="Google Shape;14;p3"/>
              <p:cNvSpPr txBox="1">
                <a:spLocks noRot="1" noChangeAspect="1" noMove="1" noResize="1" noEditPoints="1" noAdjustHandles="1" noChangeArrowheads="1" noChangeShapeType="1" noTextEdit="1"/>
              </p:cNvSpPr>
              <p:nvPr/>
            </p:nvSpPr>
            <p:spPr>
              <a:xfrm>
                <a:off x="91489" y="39430"/>
                <a:ext cx="9144005" cy="233452"/>
              </a:xfrm>
              <a:prstGeom prst="rect">
                <a:avLst/>
              </a:prstGeom>
              <a:blipFill>
                <a:blip r:embed="rId2"/>
                <a:stretch>
                  <a:fillRect l="-800" t="-7692" b="-538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19914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1.png"/><Relationship Id="rId4" Type="http://schemas.openxmlformats.org/officeDocument/2006/relationships/image" Target="../media/image58.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7.png"/><Relationship Id="rId7"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1.png"/><Relationship Id="rId10" Type="http://schemas.openxmlformats.org/officeDocument/2006/relationships/image" Target="../media/image26.png"/><Relationship Id="rId4" Type="http://schemas.openxmlformats.org/officeDocument/2006/relationships/image" Target="../media/image58.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7.png"/><Relationship Id="rId7"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1.png"/><Relationship Id="rId4" Type="http://schemas.openxmlformats.org/officeDocument/2006/relationships/image" Target="../media/image58.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oleObject" Target="../embeddings/oleObject1.bin"/><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tags" Target="../tags/tag2.xml"/><Relationship Id="rId16" Type="http://schemas.openxmlformats.org/officeDocument/2006/relationships/image" Target="../media/image20.png"/><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notesSlide" Target="../notesSlides/notesSlide2.xml"/><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notesSlide" Target="../notesSlides/notesSlide4.xml"/><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slideLayout" Target="../slideLayouts/slideLayout2.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tags" Target="../tags/tag4.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1.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1.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9.png"/><Relationship Id="rId7"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1.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4.png"/><Relationship Id="rId7" Type="http://schemas.openxmlformats.org/officeDocument/2006/relationships/image" Target="../media/image5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image" Target="../media/image48.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4830E-46F8-4F81-B906-8B52D47FDC2C}"/>
              </a:ext>
            </a:extLst>
          </p:cNvPr>
          <p:cNvSpPr/>
          <p:nvPr/>
        </p:nvSpPr>
        <p:spPr>
          <a:xfrm>
            <a:off x="1943366" y="1295136"/>
            <a:ext cx="5790406" cy="152836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380985" indent="-380985" algn="ctr">
              <a:buFont typeface="Wingdings" panose="05000000000000000000" pitchFamily="2" charset="2"/>
              <a:buChar char="Ø"/>
              <a:defRPr/>
            </a:pPr>
            <a:r>
              <a:rPr lang="en-US" sz="2333" b="1" dirty="0">
                <a:effectLst>
                  <a:outerShdw blurRad="38100" dist="38100" dir="2700000" algn="tl">
                    <a:srgbClr val="000000">
                      <a:alpha val="43137"/>
                    </a:srgbClr>
                  </a:outerShdw>
                </a:effectLst>
                <a:latin typeface="Handlee" panose="02000000000000000000" pitchFamily="2" charset="0"/>
              </a:rPr>
              <a:t>Be on Time</a:t>
            </a:r>
          </a:p>
          <a:p>
            <a:pPr marL="380985" indent="-380985" algn="ctr">
              <a:buFont typeface="Wingdings" panose="05000000000000000000" pitchFamily="2" charset="2"/>
              <a:buChar char="Ø"/>
              <a:defRPr/>
            </a:pPr>
            <a:r>
              <a:rPr lang="en-US" sz="2333" b="1" dirty="0">
                <a:effectLst>
                  <a:outerShdw blurRad="38100" dist="38100" dir="2700000" algn="tl">
                    <a:srgbClr val="000000">
                      <a:alpha val="43137"/>
                    </a:srgbClr>
                  </a:outerShdw>
                </a:effectLst>
                <a:latin typeface="Handlee" panose="02000000000000000000" pitchFamily="2" charset="0"/>
              </a:rPr>
              <a:t>Wear ID</a:t>
            </a:r>
          </a:p>
          <a:p>
            <a:pPr marL="380985" indent="-380985" algn="ctr">
              <a:buFont typeface="Wingdings" panose="05000000000000000000" pitchFamily="2" charset="2"/>
              <a:buChar char="Ø"/>
              <a:defRPr/>
            </a:pPr>
            <a:r>
              <a:rPr lang="en-US" sz="2333" b="1" dirty="0">
                <a:effectLst>
                  <a:outerShdw blurRad="38100" dist="38100" dir="2700000" algn="tl">
                    <a:srgbClr val="000000">
                      <a:alpha val="43137"/>
                    </a:srgbClr>
                  </a:outerShdw>
                </a:effectLst>
                <a:latin typeface="Handlee" panose="02000000000000000000" pitchFamily="2" charset="0"/>
              </a:rPr>
              <a:t>Chromebook Ready</a:t>
            </a:r>
          </a:p>
          <a:p>
            <a:pPr marL="380985" indent="-380985" algn="ctr">
              <a:buFont typeface="Wingdings" panose="05000000000000000000" pitchFamily="2" charset="2"/>
              <a:buChar char="Ø"/>
              <a:defRPr/>
            </a:pPr>
            <a:r>
              <a:rPr lang="en-US" sz="2333" b="1" dirty="0">
                <a:effectLst>
                  <a:outerShdw blurRad="38100" dist="38100" dir="2700000" algn="tl">
                    <a:srgbClr val="000000">
                      <a:alpha val="43137"/>
                    </a:srgbClr>
                  </a:outerShdw>
                </a:effectLst>
                <a:latin typeface="Handlee" panose="02000000000000000000" pitchFamily="2" charset="0"/>
              </a:rPr>
              <a:t>SEE SOMETHING, SAY SOMETHING</a:t>
            </a:r>
          </a:p>
        </p:txBody>
      </p:sp>
      <p:sp>
        <p:nvSpPr>
          <p:cNvPr id="3" name="Rectangle 2">
            <a:extLst>
              <a:ext uri="{FF2B5EF4-FFF2-40B4-BE49-F238E27FC236}">
                <a16:creationId xmlns:a16="http://schemas.microsoft.com/office/drawing/2014/main" id="{191110C2-49D9-4887-99E8-3F73B0BB3C89}"/>
              </a:ext>
            </a:extLst>
          </p:cNvPr>
          <p:cNvSpPr/>
          <p:nvPr/>
        </p:nvSpPr>
        <p:spPr>
          <a:xfrm>
            <a:off x="1524001" y="762001"/>
            <a:ext cx="6629136" cy="40011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2000" b="1" dirty="0">
                <a:effectLst>
                  <a:outerShdw blurRad="38100" dist="38100" dir="2700000" algn="tl">
                    <a:srgbClr val="000000">
                      <a:alpha val="43137"/>
                    </a:srgbClr>
                  </a:outerShdw>
                </a:effectLst>
                <a:latin typeface="Roboto"/>
              </a:rPr>
              <a:t>ACT RESPONSIBLY &amp; SUPPORT the COMMUNITY.</a:t>
            </a:r>
            <a:endParaRPr lang="en-US" sz="2000" b="1" dirty="0">
              <a:effectLst>
                <a:outerShdw blurRad="38100" dist="38100" dir="2700000" algn="tl">
                  <a:srgbClr val="000000">
                    <a:alpha val="43137"/>
                  </a:srgbClr>
                </a:outerShdw>
              </a:effectLst>
            </a:endParaRPr>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4178" y="2997729"/>
            <a:ext cx="4947708" cy="27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Image result for No cell phone or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04" y="2735793"/>
            <a:ext cx="1050396"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descr="Image result for no profanity"/>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47991" y="3962136"/>
            <a:ext cx="1218406" cy="158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waste time">
            <a:extLst>
              <a:ext uri="{FF2B5EF4-FFF2-40B4-BE49-F238E27FC236}">
                <a16:creationId xmlns:a16="http://schemas.microsoft.com/office/drawing/2014/main" id="{54CA39DE-0806-47FB-8CCB-C23110D2B9B4}"/>
              </a:ext>
            </a:extLst>
          </p:cNvPr>
          <p:cNvPicPr>
            <a:picLocks noChangeAspect="1" noChangeArrowheads="1"/>
          </p:cNvPicPr>
          <p:nvPr/>
        </p:nvPicPr>
        <p:blipFill>
          <a:blip r:embed="rId5"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5128" y="2688105"/>
            <a:ext cx="1400518" cy="14627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1741" y="3991240"/>
            <a:ext cx="1674813" cy="182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3;p3">
            <a:extLst>
              <a:ext uri="{FF2B5EF4-FFF2-40B4-BE49-F238E27FC236}">
                <a16:creationId xmlns:a16="http://schemas.microsoft.com/office/drawing/2014/main" id="{3C05A1BD-3755-4D28-BB88-8B2F4F76E8D0}"/>
              </a:ext>
            </a:extLst>
          </p:cNvPr>
          <p:cNvSpPr/>
          <p:nvPr/>
        </p:nvSpPr>
        <p:spPr>
          <a:xfrm rot="-5400000">
            <a:off x="4455276" y="-4392739"/>
            <a:ext cx="233450" cy="9143999"/>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67" b="0" i="0" u="none" strike="noStrike" cap="none">
              <a:solidFill>
                <a:srgbClr val="000000"/>
              </a:solidFill>
              <a:latin typeface="Arial"/>
              <a:ea typeface="Arial"/>
              <a:cs typeface="Arial"/>
              <a:sym typeface="Arial"/>
            </a:endParaRPr>
          </a:p>
        </p:txBody>
      </p:sp>
      <p:sp>
        <p:nvSpPr>
          <p:cNvPr id="10" name="Google Shape;14;p3">
            <a:extLst>
              <a:ext uri="{FF2B5EF4-FFF2-40B4-BE49-F238E27FC236}">
                <a16:creationId xmlns:a16="http://schemas.microsoft.com/office/drawing/2014/main" id="{D1BEF50E-8A92-41D9-9C7E-D59626D53654}"/>
              </a:ext>
            </a:extLst>
          </p:cNvPr>
          <p:cNvSpPr txBox="1"/>
          <p:nvPr/>
        </p:nvSpPr>
        <p:spPr>
          <a:xfrm>
            <a:off x="91489" y="39430"/>
            <a:ext cx="9144005" cy="233452"/>
          </a:xfrm>
          <a:prstGeom prst="rect">
            <a:avLst/>
          </a:prstGeom>
          <a:noFill/>
          <a:ln>
            <a:noFill/>
          </a:ln>
        </p:spPr>
        <p:txBody>
          <a:bodyPr spcFirstLastPara="1" wrap="square" lIns="39479" tIns="39479" rIns="39479" bIns="39479" anchor="t" anchorCtr="0">
            <a:noAutofit/>
          </a:bodyPr>
          <a:lstStyle/>
          <a:p>
            <a:pPr>
              <a:defRPr/>
            </a:pPr>
            <a:r>
              <a:rPr lang="en-US" sz="1400" b="1" dirty="0">
                <a:solidFill>
                  <a:schemeClr val="bg1"/>
                </a:solidFill>
                <a:latin typeface="Arial" panose="020B0604020202020204" pitchFamily="34" charset="0"/>
                <a:cs typeface="Arial" panose="020B0604020202020204" pitchFamily="34" charset="0"/>
              </a:rPr>
              <a:t>LO: We will determine how to graph the Quadratic Functions.</a:t>
            </a:r>
          </a:p>
        </p:txBody>
      </p:sp>
    </p:spTree>
    <p:extLst>
      <p:ext uri="{BB962C8B-B14F-4D97-AF65-F5344CB8AC3E}">
        <p14:creationId xmlns:p14="http://schemas.microsoft.com/office/powerpoint/2010/main" val="103422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4380E8D-D24D-4036-8893-9D21C421B996}"/>
              </a:ext>
            </a:extLst>
          </p:cNvPr>
          <p:cNvSpPr/>
          <p:nvPr/>
        </p:nvSpPr>
        <p:spPr>
          <a:xfrm>
            <a:off x="912" y="1675474"/>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pic>
        <p:nvPicPr>
          <p:cNvPr id="3" name="Picture 36">
            <a:extLst>
              <a:ext uri="{FF2B5EF4-FFF2-40B4-BE49-F238E27FC236}">
                <a16:creationId xmlns:a16="http://schemas.microsoft.com/office/drawing/2014/main" id="{C11040D8-7F9A-4F6C-A162-2526B520F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47"/>
            <a:ext cx="5943585" cy="114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364AA80-84D8-4231-A295-165B4158430D}"/>
                  </a:ext>
                </a:extLst>
              </p:cNvPr>
              <p:cNvSpPr/>
              <p:nvPr/>
            </p:nvSpPr>
            <p:spPr bwMode="auto">
              <a:xfrm>
                <a:off x="296530" y="567924"/>
                <a:ext cx="1859435" cy="30777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292100">
                  <a:defRPr/>
                </a:pPr>
                <a:r>
                  <a:rPr lang="en-US" sz="1400" dirty="0">
                    <a:solidFill>
                      <a:srgbClr val="000000"/>
                    </a:solidFill>
                    <a:latin typeface="Arial" charset="0"/>
                  </a:rPr>
                  <a:t>Expand </a:t>
                </a:r>
                <a14:m>
                  <m:oMath xmlns:m="http://schemas.openxmlformats.org/officeDocument/2006/math">
                    <m:sSup>
                      <m:sSupPr>
                        <m:ctrlPr>
                          <a:rPr lang="en-US" sz="1400" i="1" smtClean="0">
                            <a:solidFill>
                              <a:srgbClr val="000000"/>
                            </a:solidFill>
                            <a:effectLst>
                              <a:outerShdw blurRad="38100" dist="38100" dir="2700000" algn="tl">
                                <a:srgbClr val="000000">
                                  <a:alpha val="43137"/>
                                </a:srgbClr>
                              </a:outerShdw>
                            </a:effectLst>
                            <a:latin typeface="Cambria Math" panose="02040503050406030204" pitchFamily="18" charset="0"/>
                          </a:rPr>
                        </m:ctrlPr>
                      </m:sSupPr>
                      <m:e>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𝑥</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h</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e>
                      <m:sup>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2</m:t>
                        </m:r>
                      </m:sup>
                    </m:sSup>
                  </m:oMath>
                </a14:m>
                <a:endParaRPr lang="en-US" sz="1400" dirty="0">
                  <a:solidFill>
                    <a:srgbClr val="000000"/>
                  </a:solidFill>
                  <a:latin typeface="Arial" charset="0"/>
                </a:endParaRPr>
              </a:p>
            </p:txBody>
          </p:sp>
        </mc:Choice>
        <mc:Fallback>
          <p:sp>
            <p:nvSpPr>
              <p:cNvPr id="4" name="Rectangle 3">
                <a:extLst>
                  <a:ext uri="{FF2B5EF4-FFF2-40B4-BE49-F238E27FC236}">
                    <a16:creationId xmlns:a16="http://schemas.microsoft.com/office/drawing/2014/main" id="{C364AA80-84D8-4231-A295-165B4158430D}"/>
                  </a:ext>
                </a:extLst>
              </p:cNvPr>
              <p:cNvSpPr>
                <a:spLocks noRot="1" noChangeAspect="1" noMove="1" noResize="1" noEditPoints="1" noAdjustHandles="1" noChangeArrowheads="1" noChangeShapeType="1" noTextEdit="1"/>
              </p:cNvSpPr>
              <p:nvPr/>
            </p:nvSpPr>
            <p:spPr bwMode="auto">
              <a:xfrm>
                <a:off x="296530" y="567924"/>
                <a:ext cx="1859435" cy="307777"/>
              </a:xfrm>
              <a:prstGeom prst="rect">
                <a:avLst/>
              </a:prstGeom>
              <a:blipFill>
                <a:blip r:embed="rId3"/>
                <a:stretch>
                  <a:fillRect l="-984" t="-3922" b="-19608"/>
                </a:stretch>
              </a:blipFill>
              <a:ln w="3175">
                <a:noFill/>
              </a:ln>
              <a:effectLst/>
            </p:spPr>
            <p:txBody>
              <a:bodyPr/>
              <a:lstStyle/>
              <a:p>
                <a:r>
                  <a:rPr lang="en-US">
                    <a:noFill/>
                  </a:rPr>
                  <a:t> </a:t>
                </a:r>
              </a:p>
            </p:txBody>
          </p:sp>
        </mc:Fallback>
      </mc:AlternateContent>
      <p:sp>
        <p:nvSpPr>
          <p:cNvPr id="5" name="Rectangle 1112">
            <a:extLst>
              <a:ext uri="{FF2B5EF4-FFF2-40B4-BE49-F238E27FC236}">
                <a16:creationId xmlns:a16="http://schemas.microsoft.com/office/drawing/2014/main" id="{D15776E9-FF54-43C7-BA72-A51A029F7B81}"/>
              </a:ext>
            </a:extLst>
          </p:cNvPr>
          <p:cNvSpPr>
            <a:spLocks noChangeArrowheads="1"/>
          </p:cNvSpPr>
          <p:nvPr/>
        </p:nvSpPr>
        <p:spPr bwMode="auto">
          <a:xfrm>
            <a:off x="129621" y="319472"/>
            <a:ext cx="32993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en-US" sz="1400" b="1" dirty="0">
                <a:latin typeface="Arial" panose="020B0604020202020204" pitchFamily="34" charset="0"/>
              </a:rPr>
              <a:t>Steps to rewrite as a Standard form. </a:t>
            </a:r>
          </a:p>
        </p:txBody>
      </p:sp>
      <p:sp>
        <p:nvSpPr>
          <p:cNvPr id="6" name="Oval 5">
            <a:extLst>
              <a:ext uri="{FF2B5EF4-FFF2-40B4-BE49-F238E27FC236}">
                <a16:creationId xmlns:a16="http://schemas.microsoft.com/office/drawing/2014/main" id="{9B724F6D-ED15-4F72-A2B4-8DEAA7B0741A}"/>
              </a:ext>
            </a:extLst>
          </p:cNvPr>
          <p:cNvSpPr/>
          <p:nvPr/>
        </p:nvSpPr>
        <p:spPr bwMode="auto">
          <a:xfrm>
            <a:off x="179492" y="62802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7" name="Oval 6">
            <a:extLst>
              <a:ext uri="{FF2B5EF4-FFF2-40B4-BE49-F238E27FC236}">
                <a16:creationId xmlns:a16="http://schemas.microsoft.com/office/drawing/2014/main" id="{612670AA-58D4-4A4F-95D8-41EBDB101F70}"/>
              </a:ext>
            </a:extLst>
          </p:cNvPr>
          <p:cNvSpPr/>
          <p:nvPr/>
        </p:nvSpPr>
        <p:spPr bwMode="auto">
          <a:xfrm>
            <a:off x="179492" y="869226"/>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8" name="Oval 7">
            <a:extLst>
              <a:ext uri="{FF2B5EF4-FFF2-40B4-BE49-F238E27FC236}">
                <a16:creationId xmlns:a16="http://schemas.microsoft.com/office/drawing/2014/main" id="{5C011A00-60CA-4002-AF51-62D0012DA9C8}"/>
              </a:ext>
            </a:extLst>
          </p:cNvPr>
          <p:cNvSpPr/>
          <p:nvPr/>
        </p:nvSpPr>
        <p:spPr bwMode="auto">
          <a:xfrm>
            <a:off x="182773" y="1114928"/>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3</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BE23F6E-D0E7-4D78-B0ED-478606EF58DF}"/>
                  </a:ext>
                </a:extLst>
              </p:cNvPr>
              <p:cNvSpPr/>
              <p:nvPr/>
            </p:nvSpPr>
            <p:spPr>
              <a:xfrm>
                <a:off x="296530" y="816179"/>
                <a:ext cx="6034999" cy="307777"/>
              </a:xfrm>
              <a:prstGeom prst="rect">
                <a:avLst/>
              </a:prstGeom>
            </p:spPr>
            <p:txBody>
              <a:bodyPr wrap="square">
                <a:spAutoFit/>
              </a:bodyPr>
              <a:lstStyle/>
              <a:p>
                <a:pPr defTabSz="292100">
                  <a:defRPr/>
                </a:pPr>
                <a:r>
                  <a:rPr lang="en-US" sz="1400" dirty="0">
                    <a:solidFill>
                      <a:srgbClr val="000000"/>
                    </a:solidFill>
                    <a:latin typeface="Arial" charset="0"/>
                  </a:rPr>
                  <a:t>Distribute the </a:t>
                </a:r>
                <a14:m>
                  <m:oMath xmlns:m="http://schemas.openxmlformats.org/officeDocument/2006/math">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𝑎</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𝑡𝑒𝑟𝑚</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oMath>
                </a14:m>
                <a:r>
                  <a:rPr lang="en-US" sz="1400" i="1" dirty="0">
                    <a:solidFill>
                      <a:srgbClr val="000000"/>
                    </a:solidFill>
                    <a:effectLst>
                      <a:outerShdw blurRad="38100" dist="38100" dir="2700000" algn="tl">
                        <a:srgbClr val="000000">
                          <a:alpha val="43137"/>
                        </a:srgbClr>
                      </a:outerShdw>
                    </a:effectLst>
                    <a:latin typeface="Arial" charset="0"/>
                  </a:rPr>
                  <a:t> </a:t>
                </a:r>
                <a:endParaRPr lang="en-US" sz="1400" i="1" dirty="0">
                  <a:solidFill>
                    <a:srgbClr val="000000"/>
                  </a:solidFill>
                  <a:latin typeface="Arial" charset="0"/>
                </a:endParaRPr>
              </a:p>
            </p:txBody>
          </p:sp>
        </mc:Choice>
        <mc:Fallback>
          <p:sp>
            <p:nvSpPr>
              <p:cNvPr id="10" name="Rectangle 9">
                <a:extLst>
                  <a:ext uri="{FF2B5EF4-FFF2-40B4-BE49-F238E27FC236}">
                    <a16:creationId xmlns:a16="http://schemas.microsoft.com/office/drawing/2014/main" id="{3BE23F6E-D0E7-4D78-B0ED-478606EF58DF}"/>
                  </a:ext>
                </a:extLst>
              </p:cNvPr>
              <p:cNvSpPr>
                <a:spLocks noRot="1" noChangeAspect="1" noMove="1" noResize="1" noEditPoints="1" noAdjustHandles="1" noChangeArrowheads="1" noChangeShapeType="1" noTextEdit="1"/>
              </p:cNvSpPr>
              <p:nvPr/>
            </p:nvSpPr>
            <p:spPr>
              <a:xfrm>
                <a:off x="296530" y="816179"/>
                <a:ext cx="6034999" cy="307777"/>
              </a:xfrm>
              <a:prstGeom prst="rect">
                <a:avLst/>
              </a:prstGeom>
              <a:blipFill>
                <a:blip r:embed="rId4"/>
                <a:stretch>
                  <a:fillRect l="-303" t="-4000" b="-200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8DA05AD-AF29-4070-B233-143CE16BBA00}"/>
              </a:ext>
            </a:extLst>
          </p:cNvPr>
          <p:cNvSpPr/>
          <p:nvPr/>
        </p:nvSpPr>
        <p:spPr>
          <a:xfrm>
            <a:off x="300342" y="1063894"/>
            <a:ext cx="6396525" cy="307777"/>
          </a:xfrm>
          <a:prstGeom prst="rect">
            <a:avLst/>
          </a:prstGeom>
        </p:spPr>
        <p:txBody>
          <a:bodyPr wrap="square">
            <a:spAutoFit/>
          </a:bodyPr>
          <a:lstStyle/>
          <a:p>
            <a:pPr defTabSz="292100">
              <a:defRPr/>
            </a:pPr>
            <a:r>
              <a:rPr lang="en-US" sz="1400" dirty="0">
                <a:latin typeface="Arial" charset="0"/>
              </a:rPr>
              <a:t>Add the </a:t>
            </a:r>
            <a:r>
              <a:rPr lang="en-US" sz="1400" i="1" dirty="0">
                <a:effectLst>
                  <a:outerShdw blurRad="38100" dist="38100" dir="2700000" algn="tl">
                    <a:srgbClr val="000000">
                      <a:alpha val="43137"/>
                    </a:srgbClr>
                  </a:outerShdw>
                </a:effectLst>
                <a:latin typeface="Arial" charset="0"/>
              </a:rPr>
              <a:t>like terms.</a:t>
            </a:r>
          </a:p>
        </p:txBody>
      </p:sp>
      <p:pic>
        <p:nvPicPr>
          <p:cNvPr id="41" name="Picture 40">
            <a:extLst>
              <a:ext uri="{FF2B5EF4-FFF2-40B4-BE49-F238E27FC236}">
                <a16:creationId xmlns:a16="http://schemas.microsoft.com/office/drawing/2014/main" id="{F6154F62-FA2A-4D63-9435-8930AB301035}"/>
              </a:ext>
            </a:extLst>
          </p:cNvPr>
          <p:cNvPicPr>
            <a:picLocks noChangeAspect="1"/>
          </p:cNvPicPr>
          <p:nvPr/>
        </p:nvPicPr>
        <p:blipFill>
          <a:blip r:embed="rId5">
            <a:duotone>
              <a:prstClr val="black"/>
              <a:schemeClr val="accent4">
                <a:tint val="45000"/>
                <a:satMod val="400000"/>
              </a:schemeClr>
            </a:duotone>
          </a:blip>
          <a:stretch>
            <a:fillRect/>
          </a:stretch>
        </p:blipFill>
        <p:spPr>
          <a:xfrm>
            <a:off x="7498048" y="408174"/>
            <a:ext cx="1144717" cy="11290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9" name="Group 48">
            <a:extLst>
              <a:ext uri="{FF2B5EF4-FFF2-40B4-BE49-F238E27FC236}">
                <a16:creationId xmlns:a16="http://schemas.microsoft.com/office/drawing/2014/main" id="{F2009C33-8E1A-422A-8D88-C049F15C5F16}"/>
              </a:ext>
            </a:extLst>
          </p:cNvPr>
          <p:cNvGrpSpPr/>
          <p:nvPr/>
        </p:nvGrpSpPr>
        <p:grpSpPr>
          <a:xfrm>
            <a:off x="3492247" y="382510"/>
            <a:ext cx="2606994" cy="997196"/>
            <a:chOff x="4397998" y="320074"/>
            <a:chExt cx="2606994" cy="997196"/>
          </a:xfrm>
        </p:grpSpPr>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2075076E-2E28-4DD7-98A9-1C6541158B7A}"/>
                    </a:ext>
                  </a:extLst>
                </p:cNvPr>
                <p:cNvSpPr/>
                <p:nvPr/>
              </p:nvSpPr>
              <p:spPr bwMode="auto">
                <a:xfrm>
                  <a:off x="4397998" y="320074"/>
                  <a:ext cx="2599378" cy="997196"/>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defRPr/>
                  </a:pPr>
                  <a:r>
                    <a:rPr lang="en-US" sz="1000" dirty="0">
                      <a:solidFill>
                        <a:schemeClr val="tx1">
                          <a:lumMod val="50000"/>
                          <a:lumOff val="50000"/>
                        </a:schemeClr>
                      </a:solidFill>
                      <a:latin typeface="Verdana" pitchFamily="34" charset="0"/>
                    </a:rPr>
                    <a:t>How I you expand </a:t>
                  </a:r>
                  <a14:m>
                    <m:oMath xmlns:m="http://schemas.openxmlformats.org/officeDocument/2006/math">
                      <m:sSup>
                        <m:sSupPr>
                          <m:ctrlPr>
                            <a:rPr lang="en-US" sz="1000" i="1" smtClean="0">
                              <a:solidFill>
                                <a:srgbClr val="000000"/>
                              </a:solidFill>
                              <a:effectLst>
                                <a:outerShdw blurRad="38100" dist="38100" dir="2700000" algn="tl">
                                  <a:srgbClr val="000000">
                                    <a:alpha val="43137"/>
                                  </a:srgbClr>
                                </a:outerShdw>
                              </a:effectLst>
                              <a:latin typeface="Cambria Math" panose="02040503050406030204" pitchFamily="18" charset="0"/>
                            </a:rPr>
                          </m:ctrlPr>
                        </m:sSupPr>
                        <m:e>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𝑥</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h</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e>
                        <m:sup>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2</m:t>
                          </m:r>
                        </m:sup>
                      </m:sSup>
                    </m:oMath>
                  </a14:m>
                  <a:r>
                    <a:rPr lang="en-US" sz="1000" dirty="0">
                      <a:solidFill>
                        <a:schemeClr val="tx1">
                          <a:lumMod val="50000"/>
                          <a:lumOff val="50000"/>
                        </a:schemeClr>
                      </a:solidFill>
                      <a:latin typeface="Verdana" pitchFamily="34" charset="0"/>
                    </a:rPr>
                    <a:t> ?</a:t>
                  </a:r>
                </a:p>
                <a:p>
                  <a:pPr>
                    <a:defRPr/>
                  </a:pPr>
                  <a:endParaRPr lang="en-US" sz="5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I you distribute the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a-term</a:t>
                  </a:r>
                  <a:r>
                    <a:rPr lang="en-US" sz="1000" dirty="0">
                      <a:solidFill>
                        <a:schemeClr val="tx1">
                          <a:lumMod val="50000"/>
                          <a:lumOff val="50000"/>
                        </a:schemeClr>
                      </a:solidFill>
                      <a:latin typeface="Verdana" pitchFamily="34" charset="0"/>
                    </a:rPr>
                    <a:t>?</a:t>
                  </a:r>
                </a:p>
                <a:p>
                  <a:pPr>
                    <a:defRPr/>
                  </a:pPr>
                  <a:endParaRPr lang="en-US" sz="7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I you write as a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Trinomial</a:t>
                  </a:r>
                  <a:r>
                    <a:rPr lang="en-US" sz="1000" dirty="0">
                      <a:solidFill>
                        <a:schemeClr val="tx1">
                          <a:lumMod val="50000"/>
                          <a:lumOff val="50000"/>
                        </a:schemeClr>
                      </a:solidFill>
                      <a:latin typeface="Verdana" pitchFamily="34" charset="0"/>
                    </a:rPr>
                    <a:t>?</a:t>
                  </a:r>
                </a:p>
              </p:txBody>
            </p:sp>
          </mc:Choice>
          <mc:Fallback>
            <p:sp>
              <p:nvSpPr>
                <p:cNvPr id="44" name="Rectangle 43">
                  <a:extLst>
                    <a:ext uri="{FF2B5EF4-FFF2-40B4-BE49-F238E27FC236}">
                      <a16:creationId xmlns:a16="http://schemas.microsoft.com/office/drawing/2014/main" id="{2075076E-2E28-4DD7-98A9-1C6541158B7A}"/>
                    </a:ext>
                  </a:extLst>
                </p:cNvPr>
                <p:cNvSpPr>
                  <a:spLocks noRot="1" noChangeAspect="1" noMove="1" noResize="1" noEditPoints="1" noAdjustHandles="1" noChangeArrowheads="1" noChangeShapeType="1" noTextEdit="1"/>
                </p:cNvSpPr>
                <p:nvPr/>
              </p:nvSpPr>
              <p:spPr bwMode="auto">
                <a:xfrm>
                  <a:off x="4397998" y="320074"/>
                  <a:ext cx="2599378" cy="997196"/>
                </a:xfrm>
                <a:prstGeom prst="rect">
                  <a:avLst/>
                </a:prstGeom>
                <a:blipFill>
                  <a:blip r:embed="rId6"/>
                  <a:stretch>
                    <a:fillRect/>
                  </a:stretch>
                </a:blipFill>
                <a:ln w="3175">
                  <a:solidFill>
                    <a:schemeClr val="bg1">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45" name="Rectangle 44">
              <a:extLst>
                <a:ext uri="{FF2B5EF4-FFF2-40B4-BE49-F238E27FC236}">
                  <a16:creationId xmlns:a16="http://schemas.microsoft.com/office/drawing/2014/main" id="{E68234B2-441A-4E2E-9E1B-C4E1C71E7A07}"/>
                </a:ext>
              </a:extLst>
            </p:cNvPr>
            <p:cNvSpPr/>
            <p:nvPr/>
          </p:nvSpPr>
          <p:spPr bwMode="auto">
            <a:xfrm>
              <a:off x="4405614" y="329588"/>
              <a:ext cx="2599378" cy="21816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46" name="Oval 45">
              <a:extLst>
                <a:ext uri="{FF2B5EF4-FFF2-40B4-BE49-F238E27FC236}">
                  <a16:creationId xmlns:a16="http://schemas.microsoft.com/office/drawing/2014/main" id="{B742600F-2623-477C-9045-F948EB1C19BF}"/>
                </a:ext>
              </a:extLst>
            </p:cNvPr>
            <p:cNvSpPr/>
            <p:nvPr/>
          </p:nvSpPr>
          <p:spPr bwMode="auto">
            <a:xfrm>
              <a:off x="4420219" y="591086"/>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47" name="Oval 46">
              <a:extLst>
                <a:ext uri="{FF2B5EF4-FFF2-40B4-BE49-F238E27FC236}">
                  <a16:creationId xmlns:a16="http://schemas.microsoft.com/office/drawing/2014/main" id="{79A64164-9941-4930-9868-B1412E4D53D1}"/>
                </a:ext>
              </a:extLst>
            </p:cNvPr>
            <p:cNvSpPr/>
            <p:nvPr/>
          </p:nvSpPr>
          <p:spPr bwMode="auto">
            <a:xfrm>
              <a:off x="4420218" y="846735"/>
              <a:ext cx="173037" cy="17145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48" name="Oval 47">
              <a:extLst>
                <a:ext uri="{FF2B5EF4-FFF2-40B4-BE49-F238E27FC236}">
                  <a16:creationId xmlns:a16="http://schemas.microsoft.com/office/drawing/2014/main" id="{034C5AE2-D2A4-4EDD-A09C-804ECF196F1F}"/>
                </a:ext>
              </a:extLst>
            </p:cNvPr>
            <p:cNvSpPr/>
            <p:nvPr/>
          </p:nvSpPr>
          <p:spPr bwMode="auto">
            <a:xfrm>
              <a:off x="4430043" y="1112281"/>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50" name="Heading">
            <a:extLst>
              <a:ext uri="{FF2B5EF4-FFF2-40B4-BE49-F238E27FC236}">
                <a16:creationId xmlns:a16="http://schemas.microsoft.com/office/drawing/2014/main" id="{CC6377D9-FF67-4127-9AAA-BDA4082605C6}"/>
              </a:ext>
            </a:extLst>
          </p:cNvPr>
          <p:cNvSpPr/>
          <p:nvPr/>
        </p:nvSpPr>
        <p:spPr bwMode="auto">
          <a:xfrm>
            <a:off x="5966441" y="76300"/>
            <a:ext cx="3063214" cy="230247"/>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000" b="1" dirty="0">
                <a:solidFill>
                  <a:schemeClr val="bg1"/>
                </a:solidFill>
                <a:latin typeface="Gill Sans MT" pitchFamily="34" charset="0"/>
              </a:rPr>
              <a:t>Skill Development/Guided Practice (continued)</a:t>
            </a:r>
          </a:p>
        </p:txBody>
      </p:sp>
      <p:pic>
        <p:nvPicPr>
          <p:cNvPr id="33" name="Picture 32">
            <a:extLst>
              <a:ext uri="{FF2B5EF4-FFF2-40B4-BE49-F238E27FC236}">
                <a16:creationId xmlns:a16="http://schemas.microsoft.com/office/drawing/2014/main" id="{4C0B9508-CEEB-47EE-A50E-72BC08519BE7}"/>
              </a:ext>
            </a:extLst>
          </p:cNvPr>
          <p:cNvPicPr>
            <a:picLocks noChangeAspect="1"/>
          </p:cNvPicPr>
          <p:nvPr/>
        </p:nvPicPr>
        <p:blipFill>
          <a:blip r:embed="rId7"/>
          <a:stretch>
            <a:fillRect/>
          </a:stretch>
        </p:blipFill>
        <p:spPr>
          <a:xfrm>
            <a:off x="139865" y="1727370"/>
            <a:ext cx="8595316" cy="554536"/>
          </a:xfrm>
          <a:prstGeom prst="rect">
            <a:avLst/>
          </a:prstGeom>
        </p:spPr>
      </p:pic>
      <p:pic>
        <p:nvPicPr>
          <p:cNvPr id="9" name="Picture 8">
            <a:extLst>
              <a:ext uri="{FF2B5EF4-FFF2-40B4-BE49-F238E27FC236}">
                <a16:creationId xmlns:a16="http://schemas.microsoft.com/office/drawing/2014/main" id="{E00525C5-5B97-48D2-8925-991A1819A4E8}"/>
              </a:ext>
            </a:extLst>
          </p:cNvPr>
          <p:cNvPicPr>
            <a:picLocks noChangeAspect="1"/>
          </p:cNvPicPr>
          <p:nvPr/>
        </p:nvPicPr>
        <p:blipFill>
          <a:blip r:embed="rId8"/>
          <a:stretch>
            <a:fillRect/>
          </a:stretch>
        </p:blipFill>
        <p:spPr>
          <a:xfrm>
            <a:off x="89315" y="2309119"/>
            <a:ext cx="8553450" cy="3543300"/>
          </a:xfrm>
          <a:prstGeom prst="rect">
            <a:avLst/>
          </a:prstGeom>
        </p:spPr>
      </p:pic>
      <p:pic>
        <p:nvPicPr>
          <p:cNvPr id="37" name="Picture 36">
            <a:extLst>
              <a:ext uri="{FF2B5EF4-FFF2-40B4-BE49-F238E27FC236}">
                <a16:creationId xmlns:a16="http://schemas.microsoft.com/office/drawing/2014/main" id="{1336E14E-D875-48C9-A59C-558743077BFB}"/>
              </a:ext>
            </a:extLst>
          </p:cNvPr>
          <p:cNvPicPr>
            <a:picLocks noChangeAspect="1"/>
          </p:cNvPicPr>
          <p:nvPr/>
        </p:nvPicPr>
        <p:blipFill>
          <a:blip r:embed="rId9">
            <a:clrChange>
              <a:clrFrom>
                <a:srgbClr val="FDFDFD"/>
              </a:clrFrom>
              <a:clrTo>
                <a:srgbClr val="FDFDFD">
                  <a:alpha val="0"/>
                </a:srgbClr>
              </a:clrTo>
            </a:clrChange>
          </a:blip>
          <a:stretch>
            <a:fillRect/>
          </a:stretch>
        </p:blipFill>
        <p:spPr>
          <a:xfrm>
            <a:off x="7820791" y="2947105"/>
            <a:ext cx="914390" cy="804432"/>
          </a:xfrm>
          <a:prstGeom prst="rect">
            <a:avLst/>
          </a:prstGeom>
        </p:spPr>
      </p:pic>
    </p:spTree>
    <p:extLst>
      <p:ext uri="{BB962C8B-B14F-4D97-AF65-F5344CB8AC3E}">
        <p14:creationId xmlns:p14="http://schemas.microsoft.com/office/powerpoint/2010/main" val="340870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4380E8D-D24D-4036-8893-9D21C421B996}"/>
              </a:ext>
            </a:extLst>
          </p:cNvPr>
          <p:cNvSpPr/>
          <p:nvPr/>
        </p:nvSpPr>
        <p:spPr>
          <a:xfrm>
            <a:off x="34805" y="1491346"/>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pic>
        <p:nvPicPr>
          <p:cNvPr id="3" name="Picture 36">
            <a:extLst>
              <a:ext uri="{FF2B5EF4-FFF2-40B4-BE49-F238E27FC236}">
                <a16:creationId xmlns:a16="http://schemas.microsoft.com/office/drawing/2014/main" id="{C11040D8-7F9A-4F6C-A162-2526B520F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47"/>
            <a:ext cx="5943585" cy="114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364AA80-84D8-4231-A295-165B4158430D}"/>
                  </a:ext>
                </a:extLst>
              </p:cNvPr>
              <p:cNvSpPr/>
              <p:nvPr/>
            </p:nvSpPr>
            <p:spPr bwMode="auto">
              <a:xfrm>
                <a:off x="296530" y="567924"/>
                <a:ext cx="1859435" cy="30777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292100">
                  <a:defRPr/>
                </a:pPr>
                <a:r>
                  <a:rPr lang="en-US" sz="1400" dirty="0">
                    <a:solidFill>
                      <a:srgbClr val="000000"/>
                    </a:solidFill>
                    <a:latin typeface="Arial" charset="0"/>
                  </a:rPr>
                  <a:t>Expand </a:t>
                </a:r>
                <a14:m>
                  <m:oMath xmlns:m="http://schemas.openxmlformats.org/officeDocument/2006/math">
                    <m:sSup>
                      <m:sSupPr>
                        <m:ctrlPr>
                          <a:rPr lang="en-US" sz="1400" i="1" smtClean="0">
                            <a:solidFill>
                              <a:srgbClr val="000000"/>
                            </a:solidFill>
                            <a:effectLst>
                              <a:outerShdw blurRad="38100" dist="38100" dir="2700000" algn="tl">
                                <a:srgbClr val="000000">
                                  <a:alpha val="43137"/>
                                </a:srgbClr>
                              </a:outerShdw>
                            </a:effectLst>
                            <a:latin typeface="Cambria Math" panose="02040503050406030204" pitchFamily="18" charset="0"/>
                          </a:rPr>
                        </m:ctrlPr>
                      </m:sSupPr>
                      <m:e>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𝑥</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h</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e>
                      <m:sup>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2</m:t>
                        </m:r>
                      </m:sup>
                    </m:sSup>
                  </m:oMath>
                </a14:m>
                <a:endParaRPr lang="en-US" sz="1400" dirty="0">
                  <a:solidFill>
                    <a:srgbClr val="000000"/>
                  </a:solidFill>
                  <a:latin typeface="Arial" charset="0"/>
                </a:endParaRPr>
              </a:p>
            </p:txBody>
          </p:sp>
        </mc:Choice>
        <mc:Fallback>
          <p:sp>
            <p:nvSpPr>
              <p:cNvPr id="4" name="Rectangle 3">
                <a:extLst>
                  <a:ext uri="{FF2B5EF4-FFF2-40B4-BE49-F238E27FC236}">
                    <a16:creationId xmlns:a16="http://schemas.microsoft.com/office/drawing/2014/main" id="{C364AA80-84D8-4231-A295-165B4158430D}"/>
                  </a:ext>
                </a:extLst>
              </p:cNvPr>
              <p:cNvSpPr>
                <a:spLocks noRot="1" noChangeAspect="1" noMove="1" noResize="1" noEditPoints="1" noAdjustHandles="1" noChangeArrowheads="1" noChangeShapeType="1" noTextEdit="1"/>
              </p:cNvSpPr>
              <p:nvPr/>
            </p:nvSpPr>
            <p:spPr bwMode="auto">
              <a:xfrm>
                <a:off x="296530" y="567924"/>
                <a:ext cx="1859435" cy="307777"/>
              </a:xfrm>
              <a:prstGeom prst="rect">
                <a:avLst/>
              </a:prstGeom>
              <a:blipFill>
                <a:blip r:embed="rId3"/>
                <a:stretch>
                  <a:fillRect l="-984" t="-3922" b="-19608"/>
                </a:stretch>
              </a:blipFill>
              <a:ln w="3175">
                <a:noFill/>
              </a:ln>
              <a:effectLst/>
            </p:spPr>
            <p:txBody>
              <a:bodyPr/>
              <a:lstStyle/>
              <a:p>
                <a:r>
                  <a:rPr lang="en-US">
                    <a:noFill/>
                  </a:rPr>
                  <a:t> </a:t>
                </a:r>
              </a:p>
            </p:txBody>
          </p:sp>
        </mc:Fallback>
      </mc:AlternateContent>
      <p:sp>
        <p:nvSpPr>
          <p:cNvPr id="5" name="Rectangle 1112">
            <a:extLst>
              <a:ext uri="{FF2B5EF4-FFF2-40B4-BE49-F238E27FC236}">
                <a16:creationId xmlns:a16="http://schemas.microsoft.com/office/drawing/2014/main" id="{D15776E9-FF54-43C7-BA72-A51A029F7B81}"/>
              </a:ext>
            </a:extLst>
          </p:cNvPr>
          <p:cNvSpPr>
            <a:spLocks noChangeArrowheads="1"/>
          </p:cNvSpPr>
          <p:nvPr/>
        </p:nvSpPr>
        <p:spPr bwMode="auto">
          <a:xfrm>
            <a:off x="129621" y="319472"/>
            <a:ext cx="32993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en-US" sz="1400" b="1" dirty="0">
                <a:latin typeface="Arial" panose="020B0604020202020204" pitchFamily="34" charset="0"/>
              </a:rPr>
              <a:t>Steps to rewrite as a Standard form. </a:t>
            </a:r>
          </a:p>
        </p:txBody>
      </p:sp>
      <p:sp>
        <p:nvSpPr>
          <p:cNvPr id="6" name="Oval 5">
            <a:extLst>
              <a:ext uri="{FF2B5EF4-FFF2-40B4-BE49-F238E27FC236}">
                <a16:creationId xmlns:a16="http://schemas.microsoft.com/office/drawing/2014/main" id="{9B724F6D-ED15-4F72-A2B4-8DEAA7B0741A}"/>
              </a:ext>
            </a:extLst>
          </p:cNvPr>
          <p:cNvSpPr/>
          <p:nvPr/>
        </p:nvSpPr>
        <p:spPr bwMode="auto">
          <a:xfrm>
            <a:off x="179492" y="62802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7" name="Oval 6">
            <a:extLst>
              <a:ext uri="{FF2B5EF4-FFF2-40B4-BE49-F238E27FC236}">
                <a16:creationId xmlns:a16="http://schemas.microsoft.com/office/drawing/2014/main" id="{612670AA-58D4-4A4F-95D8-41EBDB101F70}"/>
              </a:ext>
            </a:extLst>
          </p:cNvPr>
          <p:cNvSpPr/>
          <p:nvPr/>
        </p:nvSpPr>
        <p:spPr bwMode="auto">
          <a:xfrm>
            <a:off x="179492" y="869226"/>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8" name="Oval 7">
            <a:extLst>
              <a:ext uri="{FF2B5EF4-FFF2-40B4-BE49-F238E27FC236}">
                <a16:creationId xmlns:a16="http://schemas.microsoft.com/office/drawing/2014/main" id="{5C011A00-60CA-4002-AF51-62D0012DA9C8}"/>
              </a:ext>
            </a:extLst>
          </p:cNvPr>
          <p:cNvSpPr/>
          <p:nvPr/>
        </p:nvSpPr>
        <p:spPr bwMode="auto">
          <a:xfrm>
            <a:off x="182773" y="1114928"/>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3</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BE23F6E-D0E7-4D78-B0ED-478606EF58DF}"/>
                  </a:ext>
                </a:extLst>
              </p:cNvPr>
              <p:cNvSpPr/>
              <p:nvPr/>
            </p:nvSpPr>
            <p:spPr>
              <a:xfrm>
                <a:off x="296530" y="816179"/>
                <a:ext cx="6034999" cy="307777"/>
              </a:xfrm>
              <a:prstGeom prst="rect">
                <a:avLst/>
              </a:prstGeom>
            </p:spPr>
            <p:txBody>
              <a:bodyPr wrap="square">
                <a:spAutoFit/>
              </a:bodyPr>
              <a:lstStyle/>
              <a:p>
                <a:pPr defTabSz="292100">
                  <a:defRPr/>
                </a:pPr>
                <a:r>
                  <a:rPr lang="en-US" sz="1400" dirty="0">
                    <a:solidFill>
                      <a:srgbClr val="000000"/>
                    </a:solidFill>
                    <a:latin typeface="Arial" charset="0"/>
                  </a:rPr>
                  <a:t>Distribute the </a:t>
                </a:r>
                <a14:m>
                  <m:oMath xmlns:m="http://schemas.openxmlformats.org/officeDocument/2006/math">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𝑎</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𝑡𝑒𝑟𝑚</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oMath>
                </a14:m>
                <a:r>
                  <a:rPr lang="en-US" sz="1400" i="1" dirty="0">
                    <a:solidFill>
                      <a:srgbClr val="000000"/>
                    </a:solidFill>
                    <a:effectLst>
                      <a:outerShdw blurRad="38100" dist="38100" dir="2700000" algn="tl">
                        <a:srgbClr val="000000">
                          <a:alpha val="43137"/>
                        </a:srgbClr>
                      </a:outerShdw>
                    </a:effectLst>
                    <a:latin typeface="Arial" charset="0"/>
                  </a:rPr>
                  <a:t> </a:t>
                </a:r>
                <a:endParaRPr lang="en-US" sz="1400" i="1" dirty="0">
                  <a:solidFill>
                    <a:srgbClr val="000000"/>
                  </a:solidFill>
                  <a:latin typeface="Arial" charset="0"/>
                </a:endParaRPr>
              </a:p>
            </p:txBody>
          </p:sp>
        </mc:Choice>
        <mc:Fallback>
          <p:sp>
            <p:nvSpPr>
              <p:cNvPr id="10" name="Rectangle 9">
                <a:extLst>
                  <a:ext uri="{FF2B5EF4-FFF2-40B4-BE49-F238E27FC236}">
                    <a16:creationId xmlns:a16="http://schemas.microsoft.com/office/drawing/2014/main" id="{3BE23F6E-D0E7-4D78-B0ED-478606EF58DF}"/>
                  </a:ext>
                </a:extLst>
              </p:cNvPr>
              <p:cNvSpPr>
                <a:spLocks noRot="1" noChangeAspect="1" noMove="1" noResize="1" noEditPoints="1" noAdjustHandles="1" noChangeArrowheads="1" noChangeShapeType="1" noTextEdit="1"/>
              </p:cNvSpPr>
              <p:nvPr/>
            </p:nvSpPr>
            <p:spPr>
              <a:xfrm>
                <a:off x="296530" y="816179"/>
                <a:ext cx="6034999" cy="307777"/>
              </a:xfrm>
              <a:prstGeom prst="rect">
                <a:avLst/>
              </a:prstGeom>
              <a:blipFill>
                <a:blip r:embed="rId4"/>
                <a:stretch>
                  <a:fillRect l="-303" t="-4000" b="-200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8DA05AD-AF29-4070-B233-143CE16BBA00}"/>
              </a:ext>
            </a:extLst>
          </p:cNvPr>
          <p:cNvSpPr/>
          <p:nvPr/>
        </p:nvSpPr>
        <p:spPr>
          <a:xfrm>
            <a:off x="300342" y="1063894"/>
            <a:ext cx="6396525" cy="307777"/>
          </a:xfrm>
          <a:prstGeom prst="rect">
            <a:avLst/>
          </a:prstGeom>
        </p:spPr>
        <p:txBody>
          <a:bodyPr wrap="square">
            <a:spAutoFit/>
          </a:bodyPr>
          <a:lstStyle/>
          <a:p>
            <a:pPr defTabSz="292100">
              <a:defRPr/>
            </a:pPr>
            <a:r>
              <a:rPr lang="en-US" sz="1400" dirty="0">
                <a:latin typeface="Arial" charset="0"/>
              </a:rPr>
              <a:t>Add the </a:t>
            </a:r>
            <a:r>
              <a:rPr lang="en-US" sz="1400" i="1" dirty="0">
                <a:effectLst>
                  <a:outerShdw blurRad="38100" dist="38100" dir="2700000" algn="tl">
                    <a:srgbClr val="000000">
                      <a:alpha val="43137"/>
                    </a:srgbClr>
                  </a:outerShdw>
                </a:effectLst>
                <a:latin typeface="Arial" charset="0"/>
              </a:rPr>
              <a:t>like terms.</a:t>
            </a:r>
          </a:p>
        </p:txBody>
      </p:sp>
      <p:pic>
        <p:nvPicPr>
          <p:cNvPr id="41" name="Picture 40">
            <a:extLst>
              <a:ext uri="{FF2B5EF4-FFF2-40B4-BE49-F238E27FC236}">
                <a16:creationId xmlns:a16="http://schemas.microsoft.com/office/drawing/2014/main" id="{F6154F62-FA2A-4D63-9435-8930AB301035}"/>
              </a:ext>
            </a:extLst>
          </p:cNvPr>
          <p:cNvPicPr>
            <a:picLocks noChangeAspect="1"/>
          </p:cNvPicPr>
          <p:nvPr/>
        </p:nvPicPr>
        <p:blipFill>
          <a:blip r:embed="rId5">
            <a:duotone>
              <a:prstClr val="black"/>
              <a:schemeClr val="accent4">
                <a:tint val="45000"/>
                <a:satMod val="400000"/>
              </a:schemeClr>
            </a:duotone>
          </a:blip>
          <a:stretch>
            <a:fillRect/>
          </a:stretch>
        </p:blipFill>
        <p:spPr>
          <a:xfrm>
            <a:off x="7498048" y="408174"/>
            <a:ext cx="1144717" cy="11290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9" name="Group 48">
            <a:extLst>
              <a:ext uri="{FF2B5EF4-FFF2-40B4-BE49-F238E27FC236}">
                <a16:creationId xmlns:a16="http://schemas.microsoft.com/office/drawing/2014/main" id="{F2009C33-8E1A-422A-8D88-C049F15C5F16}"/>
              </a:ext>
            </a:extLst>
          </p:cNvPr>
          <p:cNvGrpSpPr/>
          <p:nvPr/>
        </p:nvGrpSpPr>
        <p:grpSpPr>
          <a:xfrm>
            <a:off x="3492247" y="382510"/>
            <a:ext cx="2606994" cy="997196"/>
            <a:chOff x="4397998" y="320074"/>
            <a:chExt cx="2606994" cy="997196"/>
          </a:xfrm>
        </p:grpSpPr>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2075076E-2E28-4DD7-98A9-1C6541158B7A}"/>
                    </a:ext>
                  </a:extLst>
                </p:cNvPr>
                <p:cNvSpPr/>
                <p:nvPr/>
              </p:nvSpPr>
              <p:spPr bwMode="auto">
                <a:xfrm>
                  <a:off x="4397998" y="320074"/>
                  <a:ext cx="2599378" cy="997196"/>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defRPr/>
                  </a:pPr>
                  <a:r>
                    <a:rPr lang="en-US" sz="1000" dirty="0">
                      <a:solidFill>
                        <a:schemeClr val="tx1">
                          <a:lumMod val="50000"/>
                          <a:lumOff val="50000"/>
                        </a:schemeClr>
                      </a:solidFill>
                      <a:latin typeface="Verdana" pitchFamily="34" charset="0"/>
                    </a:rPr>
                    <a:t>How I you expand </a:t>
                  </a:r>
                  <a14:m>
                    <m:oMath xmlns:m="http://schemas.openxmlformats.org/officeDocument/2006/math">
                      <m:sSup>
                        <m:sSupPr>
                          <m:ctrlPr>
                            <a:rPr lang="en-US" sz="1000" i="1" smtClean="0">
                              <a:solidFill>
                                <a:srgbClr val="000000"/>
                              </a:solidFill>
                              <a:effectLst>
                                <a:outerShdw blurRad="38100" dist="38100" dir="2700000" algn="tl">
                                  <a:srgbClr val="000000">
                                    <a:alpha val="43137"/>
                                  </a:srgbClr>
                                </a:outerShdw>
                              </a:effectLst>
                              <a:latin typeface="Cambria Math" panose="02040503050406030204" pitchFamily="18" charset="0"/>
                            </a:rPr>
                          </m:ctrlPr>
                        </m:sSupPr>
                        <m:e>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𝑥</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h</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e>
                        <m:sup>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2</m:t>
                          </m:r>
                        </m:sup>
                      </m:sSup>
                    </m:oMath>
                  </a14:m>
                  <a:r>
                    <a:rPr lang="en-US" sz="1000" dirty="0">
                      <a:solidFill>
                        <a:schemeClr val="tx1">
                          <a:lumMod val="50000"/>
                          <a:lumOff val="50000"/>
                        </a:schemeClr>
                      </a:solidFill>
                      <a:latin typeface="Verdana" pitchFamily="34" charset="0"/>
                    </a:rPr>
                    <a:t> ?</a:t>
                  </a:r>
                </a:p>
                <a:p>
                  <a:pPr>
                    <a:defRPr/>
                  </a:pPr>
                  <a:endParaRPr lang="en-US" sz="5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I you distribute the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a-term</a:t>
                  </a:r>
                  <a:r>
                    <a:rPr lang="en-US" sz="1000" dirty="0">
                      <a:solidFill>
                        <a:schemeClr val="tx1">
                          <a:lumMod val="50000"/>
                          <a:lumOff val="50000"/>
                        </a:schemeClr>
                      </a:solidFill>
                      <a:latin typeface="Verdana" pitchFamily="34" charset="0"/>
                    </a:rPr>
                    <a:t>?</a:t>
                  </a:r>
                </a:p>
                <a:p>
                  <a:pPr>
                    <a:defRPr/>
                  </a:pPr>
                  <a:endParaRPr lang="en-US" sz="7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I you write as a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Trinomial</a:t>
                  </a:r>
                  <a:r>
                    <a:rPr lang="en-US" sz="1000" dirty="0">
                      <a:solidFill>
                        <a:schemeClr val="tx1">
                          <a:lumMod val="50000"/>
                          <a:lumOff val="50000"/>
                        </a:schemeClr>
                      </a:solidFill>
                      <a:latin typeface="Verdana" pitchFamily="34" charset="0"/>
                    </a:rPr>
                    <a:t>?</a:t>
                  </a:r>
                </a:p>
              </p:txBody>
            </p:sp>
          </mc:Choice>
          <mc:Fallback>
            <p:sp>
              <p:nvSpPr>
                <p:cNvPr id="44" name="Rectangle 43">
                  <a:extLst>
                    <a:ext uri="{FF2B5EF4-FFF2-40B4-BE49-F238E27FC236}">
                      <a16:creationId xmlns:a16="http://schemas.microsoft.com/office/drawing/2014/main" id="{2075076E-2E28-4DD7-98A9-1C6541158B7A}"/>
                    </a:ext>
                  </a:extLst>
                </p:cNvPr>
                <p:cNvSpPr>
                  <a:spLocks noRot="1" noChangeAspect="1" noMove="1" noResize="1" noEditPoints="1" noAdjustHandles="1" noChangeArrowheads="1" noChangeShapeType="1" noTextEdit="1"/>
                </p:cNvSpPr>
                <p:nvPr/>
              </p:nvSpPr>
              <p:spPr bwMode="auto">
                <a:xfrm>
                  <a:off x="4397998" y="320074"/>
                  <a:ext cx="2599378" cy="997196"/>
                </a:xfrm>
                <a:prstGeom prst="rect">
                  <a:avLst/>
                </a:prstGeom>
                <a:blipFill>
                  <a:blip r:embed="rId6"/>
                  <a:stretch>
                    <a:fillRect/>
                  </a:stretch>
                </a:blipFill>
                <a:ln w="3175">
                  <a:solidFill>
                    <a:schemeClr val="bg1">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45" name="Rectangle 44">
              <a:extLst>
                <a:ext uri="{FF2B5EF4-FFF2-40B4-BE49-F238E27FC236}">
                  <a16:creationId xmlns:a16="http://schemas.microsoft.com/office/drawing/2014/main" id="{E68234B2-441A-4E2E-9E1B-C4E1C71E7A07}"/>
                </a:ext>
              </a:extLst>
            </p:cNvPr>
            <p:cNvSpPr/>
            <p:nvPr/>
          </p:nvSpPr>
          <p:spPr bwMode="auto">
            <a:xfrm>
              <a:off x="4405614" y="329588"/>
              <a:ext cx="2599378" cy="21816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46" name="Oval 45">
              <a:extLst>
                <a:ext uri="{FF2B5EF4-FFF2-40B4-BE49-F238E27FC236}">
                  <a16:creationId xmlns:a16="http://schemas.microsoft.com/office/drawing/2014/main" id="{B742600F-2623-477C-9045-F948EB1C19BF}"/>
                </a:ext>
              </a:extLst>
            </p:cNvPr>
            <p:cNvSpPr/>
            <p:nvPr/>
          </p:nvSpPr>
          <p:spPr bwMode="auto">
            <a:xfrm>
              <a:off x="4420219" y="591086"/>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47" name="Oval 46">
              <a:extLst>
                <a:ext uri="{FF2B5EF4-FFF2-40B4-BE49-F238E27FC236}">
                  <a16:creationId xmlns:a16="http://schemas.microsoft.com/office/drawing/2014/main" id="{79A64164-9941-4930-9868-B1412E4D53D1}"/>
                </a:ext>
              </a:extLst>
            </p:cNvPr>
            <p:cNvSpPr/>
            <p:nvPr/>
          </p:nvSpPr>
          <p:spPr bwMode="auto">
            <a:xfrm>
              <a:off x="4420218" y="846735"/>
              <a:ext cx="173037" cy="17145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48" name="Oval 47">
              <a:extLst>
                <a:ext uri="{FF2B5EF4-FFF2-40B4-BE49-F238E27FC236}">
                  <a16:creationId xmlns:a16="http://schemas.microsoft.com/office/drawing/2014/main" id="{034C5AE2-D2A4-4EDD-A09C-804ECF196F1F}"/>
                </a:ext>
              </a:extLst>
            </p:cNvPr>
            <p:cNvSpPr/>
            <p:nvPr/>
          </p:nvSpPr>
          <p:spPr bwMode="auto">
            <a:xfrm>
              <a:off x="4430043" y="1112281"/>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pic>
        <p:nvPicPr>
          <p:cNvPr id="21" name="Picture 20">
            <a:extLst>
              <a:ext uri="{FF2B5EF4-FFF2-40B4-BE49-F238E27FC236}">
                <a16:creationId xmlns:a16="http://schemas.microsoft.com/office/drawing/2014/main" id="{3BF435D0-ABF5-4D2A-9625-FA871100E57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5386" y="2134299"/>
            <a:ext cx="2547399" cy="554536"/>
          </a:xfrm>
          <a:prstGeom prst="rect">
            <a:avLst/>
          </a:prstGeom>
        </p:spPr>
      </p:pic>
      <p:pic>
        <p:nvPicPr>
          <p:cNvPr id="22" name="Picture 21">
            <a:extLst>
              <a:ext uri="{FF2B5EF4-FFF2-40B4-BE49-F238E27FC236}">
                <a16:creationId xmlns:a16="http://schemas.microsoft.com/office/drawing/2014/main" id="{F51E7881-CC3D-4152-A384-FB785839D582}"/>
              </a:ext>
            </a:extLst>
          </p:cNvPr>
          <p:cNvPicPr>
            <a:picLocks noChangeAspect="1"/>
          </p:cNvPicPr>
          <p:nvPr/>
        </p:nvPicPr>
        <p:blipFill>
          <a:blip r:embed="rId8"/>
          <a:stretch>
            <a:fillRect/>
          </a:stretch>
        </p:blipFill>
        <p:spPr>
          <a:xfrm>
            <a:off x="71300" y="1615320"/>
            <a:ext cx="8901295" cy="511860"/>
          </a:xfrm>
          <a:prstGeom prst="rect">
            <a:avLst/>
          </a:prstGeom>
        </p:spPr>
      </p:pic>
      <p:pic>
        <p:nvPicPr>
          <p:cNvPr id="9" name="Picture 8">
            <a:extLst>
              <a:ext uri="{FF2B5EF4-FFF2-40B4-BE49-F238E27FC236}">
                <a16:creationId xmlns:a16="http://schemas.microsoft.com/office/drawing/2014/main" id="{ACB80CB1-CA97-4856-A258-6127FE2223D1}"/>
              </a:ext>
            </a:extLst>
          </p:cNvPr>
          <p:cNvPicPr>
            <a:picLocks noChangeAspect="1"/>
          </p:cNvPicPr>
          <p:nvPr/>
        </p:nvPicPr>
        <p:blipFill>
          <a:blip r:embed="rId9"/>
          <a:stretch>
            <a:fillRect/>
          </a:stretch>
        </p:blipFill>
        <p:spPr>
          <a:xfrm>
            <a:off x="432150" y="2628632"/>
            <a:ext cx="7694152" cy="2802251"/>
          </a:xfrm>
          <a:prstGeom prst="rect">
            <a:avLst/>
          </a:prstGeom>
        </p:spPr>
      </p:pic>
      <p:pic>
        <p:nvPicPr>
          <p:cNvPr id="25" name="Picture 24">
            <a:extLst>
              <a:ext uri="{FF2B5EF4-FFF2-40B4-BE49-F238E27FC236}">
                <a16:creationId xmlns:a16="http://schemas.microsoft.com/office/drawing/2014/main" id="{49429919-E129-4D97-B3F2-715347C16346}"/>
              </a:ext>
            </a:extLst>
          </p:cNvPr>
          <p:cNvPicPr>
            <a:picLocks noChangeAspect="1"/>
          </p:cNvPicPr>
          <p:nvPr/>
        </p:nvPicPr>
        <p:blipFill>
          <a:blip r:embed="rId10">
            <a:clrChange>
              <a:clrFrom>
                <a:srgbClr val="FDFDFD"/>
              </a:clrFrom>
              <a:clrTo>
                <a:srgbClr val="FDFDFD">
                  <a:alpha val="0"/>
                </a:srgbClr>
              </a:clrTo>
            </a:clrChange>
          </a:blip>
          <a:stretch>
            <a:fillRect/>
          </a:stretch>
        </p:blipFill>
        <p:spPr>
          <a:xfrm>
            <a:off x="7498048" y="2628632"/>
            <a:ext cx="914390" cy="804432"/>
          </a:xfrm>
          <a:prstGeom prst="rect">
            <a:avLst/>
          </a:prstGeom>
        </p:spPr>
      </p:pic>
      <p:sp>
        <p:nvSpPr>
          <p:cNvPr id="26" name="Heading">
            <a:extLst>
              <a:ext uri="{FF2B5EF4-FFF2-40B4-BE49-F238E27FC236}">
                <a16:creationId xmlns:a16="http://schemas.microsoft.com/office/drawing/2014/main" id="{4D0B1A0A-D114-40F9-8957-19E8B70897C6}"/>
              </a:ext>
            </a:extLst>
          </p:cNvPr>
          <p:cNvSpPr/>
          <p:nvPr/>
        </p:nvSpPr>
        <p:spPr bwMode="auto">
          <a:xfrm>
            <a:off x="5966441" y="76300"/>
            <a:ext cx="3063214" cy="230247"/>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000" b="1" dirty="0">
                <a:solidFill>
                  <a:schemeClr val="bg1"/>
                </a:solidFill>
                <a:latin typeface="Gill Sans MT" pitchFamily="34" charset="0"/>
              </a:rPr>
              <a:t>Skill Development/Guided Practice (continued)</a:t>
            </a:r>
          </a:p>
        </p:txBody>
      </p:sp>
    </p:spTree>
    <p:extLst>
      <p:ext uri="{BB962C8B-B14F-4D97-AF65-F5344CB8AC3E}">
        <p14:creationId xmlns:p14="http://schemas.microsoft.com/office/powerpoint/2010/main" val="31986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4380E8D-D24D-4036-8893-9D21C421B996}"/>
              </a:ext>
            </a:extLst>
          </p:cNvPr>
          <p:cNvSpPr/>
          <p:nvPr/>
        </p:nvSpPr>
        <p:spPr>
          <a:xfrm>
            <a:off x="129621" y="1450020"/>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pic>
        <p:nvPicPr>
          <p:cNvPr id="3" name="Picture 36">
            <a:extLst>
              <a:ext uri="{FF2B5EF4-FFF2-40B4-BE49-F238E27FC236}">
                <a16:creationId xmlns:a16="http://schemas.microsoft.com/office/drawing/2014/main" id="{C11040D8-7F9A-4F6C-A162-2526B520F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47"/>
            <a:ext cx="5943585" cy="114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364AA80-84D8-4231-A295-165B4158430D}"/>
                  </a:ext>
                </a:extLst>
              </p:cNvPr>
              <p:cNvSpPr/>
              <p:nvPr/>
            </p:nvSpPr>
            <p:spPr bwMode="auto">
              <a:xfrm>
                <a:off x="296530" y="567924"/>
                <a:ext cx="1859435" cy="30777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292100">
                  <a:defRPr/>
                </a:pPr>
                <a:r>
                  <a:rPr lang="en-US" sz="1400" dirty="0">
                    <a:solidFill>
                      <a:srgbClr val="000000"/>
                    </a:solidFill>
                    <a:latin typeface="Arial" charset="0"/>
                  </a:rPr>
                  <a:t>Expand </a:t>
                </a:r>
                <a14:m>
                  <m:oMath xmlns:m="http://schemas.openxmlformats.org/officeDocument/2006/math">
                    <m:sSup>
                      <m:sSupPr>
                        <m:ctrlPr>
                          <a:rPr lang="en-US" sz="1400" i="1" smtClean="0">
                            <a:solidFill>
                              <a:srgbClr val="000000"/>
                            </a:solidFill>
                            <a:effectLst>
                              <a:outerShdw blurRad="38100" dist="38100" dir="2700000" algn="tl">
                                <a:srgbClr val="000000">
                                  <a:alpha val="43137"/>
                                </a:srgbClr>
                              </a:outerShdw>
                            </a:effectLst>
                            <a:latin typeface="Cambria Math" panose="02040503050406030204" pitchFamily="18" charset="0"/>
                          </a:rPr>
                        </m:ctrlPr>
                      </m:sSupPr>
                      <m:e>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𝑥</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h</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e>
                      <m:sup>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2</m:t>
                        </m:r>
                      </m:sup>
                    </m:sSup>
                  </m:oMath>
                </a14:m>
                <a:endParaRPr lang="en-US" sz="1400" dirty="0">
                  <a:solidFill>
                    <a:srgbClr val="000000"/>
                  </a:solidFill>
                  <a:latin typeface="Arial" charset="0"/>
                </a:endParaRPr>
              </a:p>
            </p:txBody>
          </p:sp>
        </mc:Choice>
        <mc:Fallback>
          <p:sp>
            <p:nvSpPr>
              <p:cNvPr id="4" name="Rectangle 3">
                <a:extLst>
                  <a:ext uri="{FF2B5EF4-FFF2-40B4-BE49-F238E27FC236}">
                    <a16:creationId xmlns:a16="http://schemas.microsoft.com/office/drawing/2014/main" id="{C364AA80-84D8-4231-A295-165B4158430D}"/>
                  </a:ext>
                </a:extLst>
              </p:cNvPr>
              <p:cNvSpPr>
                <a:spLocks noRot="1" noChangeAspect="1" noMove="1" noResize="1" noEditPoints="1" noAdjustHandles="1" noChangeArrowheads="1" noChangeShapeType="1" noTextEdit="1"/>
              </p:cNvSpPr>
              <p:nvPr/>
            </p:nvSpPr>
            <p:spPr bwMode="auto">
              <a:xfrm>
                <a:off x="296530" y="567924"/>
                <a:ext cx="1859435" cy="307777"/>
              </a:xfrm>
              <a:prstGeom prst="rect">
                <a:avLst/>
              </a:prstGeom>
              <a:blipFill>
                <a:blip r:embed="rId3"/>
                <a:stretch>
                  <a:fillRect l="-984" t="-3922" b="-19608"/>
                </a:stretch>
              </a:blipFill>
              <a:ln w="3175">
                <a:noFill/>
              </a:ln>
              <a:effectLst/>
            </p:spPr>
            <p:txBody>
              <a:bodyPr/>
              <a:lstStyle/>
              <a:p>
                <a:r>
                  <a:rPr lang="en-US">
                    <a:noFill/>
                  </a:rPr>
                  <a:t> </a:t>
                </a:r>
              </a:p>
            </p:txBody>
          </p:sp>
        </mc:Fallback>
      </mc:AlternateContent>
      <p:sp>
        <p:nvSpPr>
          <p:cNvPr id="5" name="Rectangle 1112">
            <a:extLst>
              <a:ext uri="{FF2B5EF4-FFF2-40B4-BE49-F238E27FC236}">
                <a16:creationId xmlns:a16="http://schemas.microsoft.com/office/drawing/2014/main" id="{D15776E9-FF54-43C7-BA72-A51A029F7B81}"/>
              </a:ext>
            </a:extLst>
          </p:cNvPr>
          <p:cNvSpPr>
            <a:spLocks noChangeArrowheads="1"/>
          </p:cNvSpPr>
          <p:nvPr/>
        </p:nvSpPr>
        <p:spPr bwMode="auto">
          <a:xfrm>
            <a:off x="129621" y="319472"/>
            <a:ext cx="32993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en-US" sz="1400" b="1" dirty="0">
                <a:latin typeface="Arial" panose="020B0604020202020204" pitchFamily="34" charset="0"/>
              </a:rPr>
              <a:t>Steps to rewrite as a Standard form. </a:t>
            </a:r>
          </a:p>
        </p:txBody>
      </p:sp>
      <p:sp>
        <p:nvSpPr>
          <p:cNvPr id="6" name="Oval 5">
            <a:extLst>
              <a:ext uri="{FF2B5EF4-FFF2-40B4-BE49-F238E27FC236}">
                <a16:creationId xmlns:a16="http://schemas.microsoft.com/office/drawing/2014/main" id="{9B724F6D-ED15-4F72-A2B4-8DEAA7B0741A}"/>
              </a:ext>
            </a:extLst>
          </p:cNvPr>
          <p:cNvSpPr/>
          <p:nvPr/>
        </p:nvSpPr>
        <p:spPr bwMode="auto">
          <a:xfrm>
            <a:off x="179492" y="62802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7" name="Oval 6">
            <a:extLst>
              <a:ext uri="{FF2B5EF4-FFF2-40B4-BE49-F238E27FC236}">
                <a16:creationId xmlns:a16="http://schemas.microsoft.com/office/drawing/2014/main" id="{612670AA-58D4-4A4F-95D8-41EBDB101F70}"/>
              </a:ext>
            </a:extLst>
          </p:cNvPr>
          <p:cNvSpPr/>
          <p:nvPr/>
        </p:nvSpPr>
        <p:spPr bwMode="auto">
          <a:xfrm>
            <a:off x="179492" y="869226"/>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8" name="Oval 7">
            <a:extLst>
              <a:ext uri="{FF2B5EF4-FFF2-40B4-BE49-F238E27FC236}">
                <a16:creationId xmlns:a16="http://schemas.microsoft.com/office/drawing/2014/main" id="{5C011A00-60CA-4002-AF51-62D0012DA9C8}"/>
              </a:ext>
            </a:extLst>
          </p:cNvPr>
          <p:cNvSpPr/>
          <p:nvPr/>
        </p:nvSpPr>
        <p:spPr bwMode="auto">
          <a:xfrm>
            <a:off x="182773" y="1114928"/>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3</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BE23F6E-D0E7-4D78-B0ED-478606EF58DF}"/>
                  </a:ext>
                </a:extLst>
              </p:cNvPr>
              <p:cNvSpPr/>
              <p:nvPr/>
            </p:nvSpPr>
            <p:spPr>
              <a:xfrm>
                <a:off x="296530" y="816179"/>
                <a:ext cx="6034999" cy="307777"/>
              </a:xfrm>
              <a:prstGeom prst="rect">
                <a:avLst/>
              </a:prstGeom>
            </p:spPr>
            <p:txBody>
              <a:bodyPr wrap="square">
                <a:spAutoFit/>
              </a:bodyPr>
              <a:lstStyle/>
              <a:p>
                <a:pPr defTabSz="292100">
                  <a:defRPr/>
                </a:pPr>
                <a:r>
                  <a:rPr lang="en-US" sz="1400" dirty="0">
                    <a:solidFill>
                      <a:srgbClr val="000000"/>
                    </a:solidFill>
                    <a:latin typeface="Arial" charset="0"/>
                  </a:rPr>
                  <a:t>Distribute the </a:t>
                </a:r>
                <a14:m>
                  <m:oMath xmlns:m="http://schemas.openxmlformats.org/officeDocument/2006/math">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𝑎</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𝑡𝑒𝑟𝑚</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oMath>
                </a14:m>
                <a:r>
                  <a:rPr lang="en-US" sz="1400" i="1" dirty="0">
                    <a:solidFill>
                      <a:srgbClr val="000000"/>
                    </a:solidFill>
                    <a:effectLst>
                      <a:outerShdw blurRad="38100" dist="38100" dir="2700000" algn="tl">
                        <a:srgbClr val="000000">
                          <a:alpha val="43137"/>
                        </a:srgbClr>
                      </a:outerShdw>
                    </a:effectLst>
                    <a:latin typeface="Arial" charset="0"/>
                  </a:rPr>
                  <a:t> </a:t>
                </a:r>
                <a:endParaRPr lang="en-US" sz="1400" i="1" dirty="0">
                  <a:solidFill>
                    <a:srgbClr val="000000"/>
                  </a:solidFill>
                  <a:latin typeface="Arial" charset="0"/>
                </a:endParaRPr>
              </a:p>
            </p:txBody>
          </p:sp>
        </mc:Choice>
        <mc:Fallback>
          <p:sp>
            <p:nvSpPr>
              <p:cNvPr id="10" name="Rectangle 9">
                <a:extLst>
                  <a:ext uri="{FF2B5EF4-FFF2-40B4-BE49-F238E27FC236}">
                    <a16:creationId xmlns:a16="http://schemas.microsoft.com/office/drawing/2014/main" id="{3BE23F6E-D0E7-4D78-B0ED-478606EF58DF}"/>
                  </a:ext>
                </a:extLst>
              </p:cNvPr>
              <p:cNvSpPr>
                <a:spLocks noRot="1" noChangeAspect="1" noMove="1" noResize="1" noEditPoints="1" noAdjustHandles="1" noChangeArrowheads="1" noChangeShapeType="1" noTextEdit="1"/>
              </p:cNvSpPr>
              <p:nvPr/>
            </p:nvSpPr>
            <p:spPr>
              <a:xfrm>
                <a:off x="296530" y="816179"/>
                <a:ext cx="6034999" cy="307777"/>
              </a:xfrm>
              <a:prstGeom prst="rect">
                <a:avLst/>
              </a:prstGeom>
              <a:blipFill>
                <a:blip r:embed="rId4"/>
                <a:stretch>
                  <a:fillRect l="-303" t="-4000" b="-200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8DA05AD-AF29-4070-B233-143CE16BBA00}"/>
              </a:ext>
            </a:extLst>
          </p:cNvPr>
          <p:cNvSpPr/>
          <p:nvPr/>
        </p:nvSpPr>
        <p:spPr>
          <a:xfrm>
            <a:off x="300342" y="1063894"/>
            <a:ext cx="6396525" cy="307777"/>
          </a:xfrm>
          <a:prstGeom prst="rect">
            <a:avLst/>
          </a:prstGeom>
        </p:spPr>
        <p:txBody>
          <a:bodyPr wrap="square">
            <a:spAutoFit/>
          </a:bodyPr>
          <a:lstStyle/>
          <a:p>
            <a:pPr defTabSz="292100">
              <a:defRPr/>
            </a:pPr>
            <a:r>
              <a:rPr lang="en-US" sz="1400" dirty="0">
                <a:latin typeface="Arial" charset="0"/>
              </a:rPr>
              <a:t>Add the </a:t>
            </a:r>
            <a:r>
              <a:rPr lang="en-US" sz="1400" i="1" dirty="0">
                <a:effectLst>
                  <a:outerShdw blurRad="38100" dist="38100" dir="2700000" algn="tl">
                    <a:srgbClr val="000000">
                      <a:alpha val="43137"/>
                    </a:srgbClr>
                  </a:outerShdw>
                </a:effectLst>
                <a:latin typeface="Arial" charset="0"/>
              </a:rPr>
              <a:t>like terms.</a:t>
            </a:r>
          </a:p>
        </p:txBody>
      </p:sp>
      <p:pic>
        <p:nvPicPr>
          <p:cNvPr id="41" name="Picture 40">
            <a:extLst>
              <a:ext uri="{FF2B5EF4-FFF2-40B4-BE49-F238E27FC236}">
                <a16:creationId xmlns:a16="http://schemas.microsoft.com/office/drawing/2014/main" id="{F6154F62-FA2A-4D63-9435-8930AB301035}"/>
              </a:ext>
            </a:extLst>
          </p:cNvPr>
          <p:cNvPicPr>
            <a:picLocks noChangeAspect="1"/>
          </p:cNvPicPr>
          <p:nvPr/>
        </p:nvPicPr>
        <p:blipFill>
          <a:blip r:embed="rId5">
            <a:duotone>
              <a:prstClr val="black"/>
              <a:schemeClr val="accent4">
                <a:tint val="45000"/>
                <a:satMod val="400000"/>
              </a:schemeClr>
            </a:duotone>
          </a:blip>
          <a:stretch>
            <a:fillRect/>
          </a:stretch>
        </p:blipFill>
        <p:spPr>
          <a:xfrm>
            <a:off x="7498048" y="408174"/>
            <a:ext cx="1144717" cy="11290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9" name="Group 48">
            <a:extLst>
              <a:ext uri="{FF2B5EF4-FFF2-40B4-BE49-F238E27FC236}">
                <a16:creationId xmlns:a16="http://schemas.microsoft.com/office/drawing/2014/main" id="{F2009C33-8E1A-422A-8D88-C049F15C5F16}"/>
              </a:ext>
            </a:extLst>
          </p:cNvPr>
          <p:cNvGrpSpPr/>
          <p:nvPr/>
        </p:nvGrpSpPr>
        <p:grpSpPr>
          <a:xfrm>
            <a:off x="3492247" y="382510"/>
            <a:ext cx="2606994" cy="997196"/>
            <a:chOff x="4397998" y="320074"/>
            <a:chExt cx="2606994" cy="997196"/>
          </a:xfrm>
        </p:grpSpPr>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2075076E-2E28-4DD7-98A9-1C6541158B7A}"/>
                    </a:ext>
                  </a:extLst>
                </p:cNvPr>
                <p:cNvSpPr/>
                <p:nvPr/>
              </p:nvSpPr>
              <p:spPr bwMode="auto">
                <a:xfrm>
                  <a:off x="4397998" y="320074"/>
                  <a:ext cx="2599378" cy="997196"/>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defRPr/>
                  </a:pPr>
                  <a:r>
                    <a:rPr lang="en-US" sz="1000" dirty="0">
                      <a:solidFill>
                        <a:schemeClr val="tx1">
                          <a:lumMod val="50000"/>
                          <a:lumOff val="50000"/>
                        </a:schemeClr>
                      </a:solidFill>
                      <a:latin typeface="Verdana" pitchFamily="34" charset="0"/>
                    </a:rPr>
                    <a:t>How I you expand </a:t>
                  </a:r>
                  <a14:m>
                    <m:oMath xmlns:m="http://schemas.openxmlformats.org/officeDocument/2006/math">
                      <m:sSup>
                        <m:sSupPr>
                          <m:ctrlPr>
                            <a:rPr lang="en-US" sz="1000" i="1" smtClean="0">
                              <a:solidFill>
                                <a:srgbClr val="000000"/>
                              </a:solidFill>
                              <a:effectLst>
                                <a:outerShdw blurRad="38100" dist="38100" dir="2700000" algn="tl">
                                  <a:srgbClr val="000000">
                                    <a:alpha val="43137"/>
                                  </a:srgbClr>
                                </a:outerShdw>
                              </a:effectLst>
                              <a:latin typeface="Cambria Math" panose="02040503050406030204" pitchFamily="18" charset="0"/>
                            </a:rPr>
                          </m:ctrlPr>
                        </m:sSupPr>
                        <m:e>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𝑥</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h</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e>
                        <m:sup>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2</m:t>
                          </m:r>
                        </m:sup>
                      </m:sSup>
                    </m:oMath>
                  </a14:m>
                  <a:r>
                    <a:rPr lang="en-US" sz="1000" dirty="0">
                      <a:solidFill>
                        <a:schemeClr val="tx1">
                          <a:lumMod val="50000"/>
                          <a:lumOff val="50000"/>
                        </a:schemeClr>
                      </a:solidFill>
                      <a:latin typeface="Verdana" pitchFamily="34" charset="0"/>
                    </a:rPr>
                    <a:t> ?</a:t>
                  </a:r>
                </a:p>
                <a:p>
                  <a:pPr>
                    <a:defRPr/>
                  </a:pPr>
                  <a:endParaRPr lang="en-US" sz="5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I you distribute the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a-term</a:t>
                  </a:r>
                  <a:r>
                    <a:rPr lang="en-US" sz="1000" dirty="0">
                      <a:solidFill>
                        <a:schemeClr val="tx1">
                          <a:lumMod val="50000"/>
                          <a:lumOff val="50000"/>
                        </a:schemeClr>
                      </a:solidFill>
                      <a:latin typeface="Verdana" pitchFamily="34" charset="0"/>
                    </a:rPr>
                    <a:t>?</a:t>
                  </a:r>
                </a:p>
                <a:p>
                  <a:pPr>
                    <a:defRPr/>
                  </a:pPr>
                  <a:endParaRPr lang="en-US" sz="7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I you write as a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Trinomial</a:t>
                  </a:r>
                  <a:r>
                    <a:rPr lang="en-US" sz="1000" dirty="0">
                      <a:solidFill>
                        <a:schemeClr val="tx1">
                          <a:lumMod val="50000"/>
                          <a:lumOff val="50000"/>
                        </a:schemeClr>
                      </a:solidFill>
                      <a:latin typeface="Verdana" pitchFamily="34" charset="0"/>
                    </a:rPr>
                    <a:t>?</a:t>
                  </a:r>
                </a:p>
              </p:txBody>
            </p:sp>
          </mc:Choice>
          <mc:Fallback>
            <p:sp>
              <p:nvSpPr>
                <p:cNvPr id="44" name="Rectangle 43">
                  <a:extLst>
                    <a:ext uri="{FF2B5EF4-FFF2-40B4-BE49-F238E27FC236}">
                      <a16:creationId xmlns:a16="http://schemas.microsoft.com/office/drawing/2014/main" id="{2075076E-2E28-4DD7-98A9-1C6541158B7A}"/>
                    </a:ext>
                  </a:extLst>
                </p:cNvPr>
                <p:cNvSpPr>
                  <a:spLocks noRot="1" noChangeAspect="1" noMove="1" noResize="1" noEditPoints="1" noAdjustHandles="1" noChangeArrowheads="1" noChangeShapeType="1" noTextEdit="1"/>
                </p:cNvSpPr>
                <p:nvPr/>
              </p:nvSpPr>
              <p:spPr bwMode="auto">
                <a:xfrm>
                  <a:off x="4397998" y="320074"/>
                  <a:ext cx="2599378" cy="997196"/>
                </a:xfrm>
                <a:prstGeom prst="rect">
                  <a:avLst/>
                </a:prstGeom>
                <a:blipFill>
                  <a:blip r:embed="rId6"/>
                  <a:stretch>
                    <a:fillRect/>
                  </a:stretch>
                </a:blipFill>
                <a:ln w="3175">
                  <a:solidFill>
                    <a:schemeClr val="bg1">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45" name="Rectangle 44">
              <a:extLst>
                <a:ext uri="{FF2B5EF4-FFF2-40B4-BE49-F238E27FC236}">
                  <a16:creationId xmlns:a16="http://schemas.microsoft.com/office/drawing/2014/main" id="{E68234B2-441A-4E2E-9E1B-C4E1C71E7A07}"/>
                </a:ext>
              </a:extLst>
            </p:cNvPr>
            <p:cNvSpPr/>
            <p:nvPr/>
          </p:nvSpPr>
          <p:spPr bwMode="auto">
            <a:xfrm>
              <a:off x="4405614" y="329588"/>
              <a:ext cx="2599378" cy="21816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46" name="Oval 45">
              <a:extLst>
                <a:ext uri="{FF2B5EF4-FFF2-40B4-BE49-F238E27FC236}">
                  <a16:creationId xmlns:a16="http://schemas.microsoft.com/office/drawing/2014/main" id="{B742600F-2623-477C-9045-F948EB1C19BF}"/>
                </a:ext>
              </a:extLst>
            </p:cNvPr>
            <p:cNvSpPr/>
            <p:nvPr/>
          </p:nvSpPr>
          <p:spPr bwMode="auto">
            <a:xfrm>
              <a:off x="4420219" y="591086"/>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47" name="Oval 46">
              <a:extLst>
                <a:ext uri="{FF2B5EF4-FFF2-40B4-BE49-F238E27FC236}">
                  <a16:creationId xmlns:a16="http://schemas.microsoft.com/office/drawing/2014/main" id="{79A64164-9941-4930-9868-B1412E4D53D1}"/>
                </a:ext>
              </a:extLst>
            </p:cNvPr>
            <p:cNvSpPr/>
            <p:nvPr/>
          </p:nvSpPr>
          <p:spPr bwMode="auto">
            <a:xfrm>
              <a:off x="4420218" y="846735"/>
              <a:ext cx="173037" cy="17145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48" name="Oval 47">
              <a:extLst>
                <a:ext uri="{FF2B5EF4-FFF2-40B4-BE49-F238E27FC236}">
                  <a16:creationId xmlns:a16="http://schemas.microsoft.com/office/drawing/2014/main" id="{034C5AE2-D2A4-4EDD-A09C-804ECF196F1F}"/>
                </a:ext>
              </a:extLst>
            </p:cNvPr>
            <p:cNvSpPr/>
            <p:nvPr/>
          </p:nvSpPr>
          <p:spPr bwMode="auto">
            <a:xfrm>
              <a:off x="4430043" y="1112281"/>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pic>
        <p:nvPicPr>
          <p:cNvPr id="19" name="Picture 18">
            <a:extLst>
              <a:ext uri="{FF2B5EF4-FFF2-40B4-BE49-F238E27FC236}">
                <a16:creationId xmlns:a16="http://schemas.microsoft.com/office/drawing/2014/main" id="{81B1A5AB-0CE2-459F-8E0C-D2305CDBD8A1}"/>
              </a:ext>
            </a:extLst>
          </p:cNvPr>
          <p:cNvPicPr>
            <a:picLocks noChangeAspect="1"/>
          </p:cNvPicPr>
          <p:nvPr/>
        </p:nvPicPr>
        <p:blipFill>
          <a:blip r:embed="rId7"/>
          <a:stretch>
            <a:fillRect/>
          </a:stretch>
        </p:blipFill>
        <p:spPr>
          <a:xfrm>
            <a:off x="121352" y="1677986"/>
            <a:ext cx="8901295" cy="511860"/>
          </a:xfrm>
          <a:prstGeom prst="rect">
            <a:avLst/>
          </a:prstGeom>
        </p:spPr>
      </p:pic>
      <p:pic>
        <p:nvPicPr>
          <p:cNvPr id="2" name="Picture 1">
            <a:extLst>
              <a:ext uri="{FF2B5EF4-FFF2-40B4-BE49-F238E27FC236}">
                <a16:creationId xmlns:a16="http://schemas.microsoft.com/office/drawing/2014/main" id="{148E5D96-8718-4BA7-9D55-64EDFB6BAD84}"/>
              </a:ext>
            </a:extLst>
          </p:cNvPr>
          <p:cNvPicPr>
            <a:picLocks noChangeAspect="1"/>
          </p:cNvPicPr>
          <p:nvPr/>
        </p:nvPicPr>
        <p:blipFill>
          <a:blip r:embed="rId8"/>
          <a:stretch>
            <a:fillRect/>
          </a:stretch>
        </p:blipFill>
        <p:spPr>
          <a:xfrm>
            <a:off x="289387" y="2300723"/>
            <a:ext cx="7597010" cy="3335046"/>
          </a:xfrm>
          <a:prstGeom prst="rect">
            <a:avLst/>
          </a:prstGeom>
        </p:spPr>
      </p:pic>
      <p:pic>
        <p:nvPicPr>
          <p:cNvPr id="22" name="Picture 21">
            <a:extLst>
              <a:ext uri="{FF2B5EF4-FFF2-40B4-BE49-F238E27FC236}">
                <a16:creationId xmlns:a16="http://schemas.microsoft.com/office/drawing/2014/main" id="{9ED60ED4-E4A5-4187-93F8-6BD1F517FB02}"/>
              </a:ext>
            </a:extLst>
          </p:cNvPr>
          <p:cNvPicPr>
            <a:picLocks noChangeAspect="1"/>
          </p:cNvPicPr>
          <p:nvPr/>
        </p:nvPicPr>
        <p:blipFill>
          <a:blip r:embed="rId9">
            <a:clrChange>
              <a:clrFrom>
                <a:srgbClr val="FDFDFD"/>
              </a:clrFrom>
              <a:clrTo>
                <a:srgbClr val="FDFDFD">
                  <a:alpha val="0"/>
                </a:srgbClr>
              </a:clrTo>
            </a:clrChange>
          </a:blip>
          <a:stretch>
            <a:fillRect/>
          </a:stretch>
        </p:blipFill>
        <p:spPr>
          <a:xfrm>
            <a:off x="7669107" y="2880366"/>
            <a:ext cx="914390" cy="804432"/>
          </a:xfrm>
          <a:prstGeom prst="rect">
            <a:avLst/>
          </a:prstGeom>
        </p:spPr>
      </p:pic>
      <p:sp>
        <p:nvSpPr>
          <p:cNvPr id="23" name="Heading">
            <a:extLst>
              <a:ext uri="{FF2B5EF4-FFF2-40B4-BE49-F238E27FC236}">
                <a16:creationId xmlns:a16="http://schemas.microsoft.com/office/drawing/2014/main" id="{62CC0975-660C-45D1-AF27-F90318332FCE}"/>
              </a:ext>
            </a:extLst>
          </p:cNvPr>
          <p:cNvSpPr/>
          <p:nvPr/>
        </p:nvSpPr>
        <p:spPr bwMode="auto">
          <a:xfrm>
            <a:off x="5966441" y="76300"/>
            <a:ext cx="3063214" cy="230247"/>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000" b="1" dirty="0">
                <a:solidFill>
                  <a:schemeClr val="bg1"/>
                </a:solidFill>
                <a:latin typeface="Gill Sans MT" pitchFamily="34" charset="0"/>
              </a:rPr>
              <a:t>Skill Development/Guided Practice (continued)</a:t>
            </a:r>
          </a:p>
        </p:txBody>
      </p:sp>
    </p:spTree>
    <p:extLst>
      <p:ext uri="{BB962C8B-B14F-4D97-AF65-F5344CB8AC3E}">
        <p14:creationId xmlns:p14="http://schemas.microsoft.com/office/powerpoint/2010/main" val="6206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https://www.hunter-ed.com/images/graphics/muzzleloader_trajectory.gif">
            <a:extLst>
              <a:ext uri="{FF2B5EF4-FFF2-40B4-BE49-F238E27FC236}">
                <a16:creationId xmlns:a16="http://schemas.microsoft.com/office/drawing/2014/main" id="{197FADB8-1260-4E1F-8CB0-567E821BFE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4724400"/>
            <a:ext cx="8820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6">
            <a:extLst>
              <a:ext uri="{FF2B5EF4-FFF2-40B4-BE49-F238E27FC236}">
                <a16:creationId xmlns:a16="http://schemas.microsoft.com/office/drawing/2014/main" id="{3B76A115-58A5-4811-A9E3-A32F49CDA1AC}"/>
              </a:ext>
            </a:extLst>
          </p:cNvPr>
          <p:cNvSpPr/>
          <p:nvPr/>
        </p:nvSpPr>
        <p:spPr>
          <a:xfrm>
            <a:off x="7254784" y="55125"/>
            <a:ext cx="1735138" cy="247650"/>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eaLnBrk="1" hangingPunct="1">
              <a:defRPr/>
            </a:pPr>
            <a:r>
              <a:rPr lang="en-US" sz="1200" b="1" dirty="0">
                <a:solidFill>
                  <a:schemeClr val="bg1"/>
                </a:solidFill>
                <a:latin typeface="Gill Sans MT" pitchFamily="34" charset="0"/>
              </a:rPr>
              <a:t>Relevance</a:t>
            </a:r>
          </a:p>
        </p:txBody>
      </p:sp>
      <p:sp>
        <p:nvSpPr>
          <p:cNvPr id="2" name="Rectangle 1">
            <a:extLst>
              <a:ext uri="{FF2B5EF4-FFF2-40B4-BE49-F238E27FC236}">
                <a16:creationId xmlns:a16="http://schemas.microsoft.com/office/drawing/2014/main" id="{6305627E-8559-4931-9BCB-1AB1E7D3A017}"/>
              </a:ext>
            </a:extLst>
          </p:cNvPr>
          <p:cNvSpPr/>
          <p:nvPr/>
        </p:nvSpPr>
        <p:spPr>
          <a:xfrm>
            <a:off x="15875" y="336550"/>
            <a:ext cx="9083675" cy="2032000"/>
          </a:xfrm>
          <a:prstGeom prst="rect">
            <a:avLst/>
          </a:prstGeom>
        </p:spPr>
        <p:txBody>
          <a:bodyPr>
            <a:spAutoFit/>
          </a:bodyPr>
          <a:lstStyle/>
          <a:p>
            <a:pPr>
              <a:defRPr/>
            </a:pPr>
            <a:r>
              <a:rPr lang="en-US" b="1" i="1" dirty="0">
                <a:solidFill>
                  <a:srgbClr val="C00000"/>
                </a:solidFill>
                <a:effectLst>
                  <a:outerShdw blurRad="38100" dist="38100" dir="2700000" algn="tl">
                    <a:srgbClr val="000000">
                      <a:alpha val="43137"/>
                    </a:srgbClr>
                  </a:outerShdw>
                </a:effectLst>
                <a:latin typeface="Californian FB" panose="0207040306080B030204" pitchFamily="18" charset="0"/>
              </a:rPr>
              <a:t>Quadratic functions </a:t>
            </a:r>
            <a:r>
              <a:rPr lang="en-US" dirty="0">
                <a:solidFill>
                  <a:srgbClr val="000000"/>
                </a:solidFill>
                <a:latin typeface="Californian FB" panose="0207040306080B030204" pitchFamily="18" charset="0"/>
              </a:rPr>
              <a:t>are more than algebraic curiosities—they are widely used in science, business, and engineering. The U-shape of a parabola can describe the trajectories of angry birds in a game, a bouncing ball, or be incorporated into structures like the parabolic reflectors that form the base of satellite dishes and car headlights. Quadratic functions help forecast business profit and loss, plot the course of moving objects, and assist in determining minimum and maximum values. Most of the objects we use every day, from cars to clocks, would not exist if someone, somewhere hadn't applied quadratic functions to their design.</a:t>
            </a:r>
            <a:endParaRPr lang="en-US" dirty="0">
              <a:latin typeface="Californian FB" panose="0207040306080B030204" pitchFamily="18" charset="0"/>
            </a:endParaRPr>
          </a:p>
        </p:txBody>
      </p:sp>
      <p:pic>
        <p:nvPicPr>
          <p:cNvPr id="30726" name="Picture 14" descr="http://w3.shorecrest.org/~Lisa_Peck/Physics/All_Projects/photojournal/shelby/straightup.gif">
            <a:extLst>
              <a:ext uri="{FF2B5EF4-FFF2-40B4-BE49-F238E27FC236}">
                <a16:creationId xmlns:a16="http://schemas.microsoft.com/office/drawing/2014/main" id="{82BBFA3A-4104-42EA-8F35-0FE27C3D8E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75" y="2474913"/>
            <a:ext cx="4467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75799F0-BCAB-4E38-B3E1-D3C4F8C5EDE4}"/>
              </a:ext>
            </a:extLst>
          </p:cNvPr>
          <p:cNvPicPr>
            <a:picLocks noChangeAspect="1"/>
          </p:cNvPicPr>
          <p:nvPr/>
        </p:nvPicPr>
        <p:blipFill>
          <a:blip r:embed="rId4"/>
          <a:stretch>
            <a:fillRect/>
          </a:stretch>
        </p:blipFill>
        <p:spPr>
          <a:xfrm>
            <a:off x="4558052" y="2368555"/>
            <a:ext cx="4461665" cy="2215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1000"/>
                                        <p:tgtEl>
                                          <p:spTgt spid="30726"/>
                                        </p:tgtEl>
                                      </p:cBhvr>
                                    </p:animEffect>
                                    <p:anim calcmode="lin" valueType="num">
                                      <p:cBhvr>
                                        <p:cTn id="8" dur="1000" fill="hold"/>
                                        <p:tgtEl>
                                          <p:spTgt spid="30726"/>
                                        </p:tgtEl>
                                        <p:attrNameLst>
                                          <p:attrName>ppt_x</p:attrName>
                                        </p:attrNameLst>
                                      </p:cBhvr>
                                      <p:tavLst>
                                        <p:tav tm="0">
                                          <p:val>
                                            <p:strVal val="#ppt_x"/>
                                          </p:val>
                                        </p:tav>
                                        <p:tav tm="100000">
                                          <p:val>
                                            <p:strVal val="#ppt_x"/>
                                          </p:val>
                                        </p:tav>
                                      </p:tavLst>
                                    </p:anim>
                                    <p:anim calcmode="lin" valueType="num">
                                      <p:cBhvr>
                                        <p:cTn id="9" dur="1000" fill="hold"/>
                                        <p:tgtEl>
                                          <p:spTgt spid="307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0722"/>
                                        </p:tgtEl>
                                        <p:attrNameLst>
                                          <p:attrName>style.visibility</p:attrName>
                                        </p:attrNameLst>
                                      </p:cBhvr>
                                      <p:to>
                                        <p:strVal val="visible"/>
                                      </p:to>
                                    </p:set>
                                    <p:anim calcmode="lin" valueType="num">
                                      <p:cBhvr additive="base">
                                        <p:cTn id="20" dur="500" fill="hold"/>
                                        <p:tgtEl>
                                          <p:spTgt spid="30722"/>
                                        </p:tgtEl>
                                        <p:attrNameLst>
                                          <p:attrName>ppt_x</p:attrName>
                                        </p:attrNameLst>
                                      </p:cBhvr>
                                      <p:tavLst>
                                        <p:tav tm="0">
                                          <p:val>
                                            <p:strVal val="#ppt_x"/>
                                          </p:val>
                                        </p:tav>
                                        <p:tav tm="100000">
                                          <p:val>
                                            <p:strVal val="#ppt_x"/>
                                          </p:val>
                                        </p:tav>
                                      </p:tavLst>
                                    </p:anim>
                                    <p:anim calcmode="lin" valueType="num">
                                      <p:cBhvr additive="base">
                                        <p:cTn id="21"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2"/>
          <p:cNvSpPr/>
          <p:nvPr/>
        </p:nvSpPr>
        <p:spPr>
          <a:xfrm rot="-5400000">
            <a:off x="3470816" y="-2952275"/>
            <a:ext cx="1959182" cy="8869635"/>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a:buSzPts val="1400"/>
            </a:pPr>
            <a:endParaRPr sz="1167"/>
          </a:p>
        </p:txBody>
      </p:sp>
      <p:sp>
        <p:nvSpPr>
          <p:cNvPr id="158" name="Google Shape;158;p12"/>
          <p:cNvSpPr txBox="1"/>
          <p:nvPr/>
        </p:nvSpPr>
        <p:spPr>
          <a:xfrm>
            <a:off x="381397" y="619798"/>
            <a:ext cx="8261780" cy="1287630"/>
          </a:xfrm>
          <a:prstGeom prst="rect">
            <a:avLst/>
          </a:prstGeom>
          <a:noFill/>
          <a:ln>
            <a:noFill/>
          </a:ln>
        </p:spPr>
        <p:txBody>
          <a:bodyPr spcFirstLastPara="1" wrap="square" lIns="39479" tIns="533396" rIns="0" bIns="39479" anchor="ctr" anchorCtr="0">
            <a:noAutofit/>
          </a:bodyPr>
          <a:lstStyle/>
          <a:p>
            <a:pPr>
              <a:defRPr/>
            </a:pPr>
            <a:r>
              <a:rPr lang="en-US" sz="3200" dirty="0">
                <a:solidFill>
                  <a:schemeClr val="bg1"/>
                </a:solidFill>
                <a:latin typeface="Ink Free" panose="03080402000500000000" pitchFamily="66" charset="0"/>
              </a:rPr>
              <a:t>How can you change the vertex form of a quadratic function to standard form?</a:t>
            </a:r>
            <a:endParaRPr lang="en-US" sz="3200" b="1" dirty="0">
              <a:solidFill>
                <a:schemeClr val="bg1"/>
              </a:solidFill>
              <a:latin typeface="Ink Free" panose="03080402000500000000" pitchFamily="66" charset="0"/>
            </a:endParaRPr>
          </a:p>
        </p:txBody>
      </p:sp>
      <p:sp>
        <p:nvSpPr>
          <p:cNvPr id="159" name="Google Shape;159;p12"/>
          <p:cNvSpPr/>
          <p:nvPr/>
        </p:nvSpPr>
        <p:spPr>
          <a:xfrm rot="-5400000">
            <a:off x="-558452" y="1246420"/>
            <a:ext cx="1371924" cy="223842"/>
          </a:xfrm>
          <a:prstGeom prst="round2SameRect">
            <a:avLst>
              <a:gd name="adj1" fmla="val 0"/>
              <a:gd name="adj2" fmla="val 15814"/>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t" anchorCtr="0">
            <a:noAutofit/>
          </a:bodyPr>
          <a:lstStyle/>
          <a:p>
            <a:pPr>
              <a:buSzPts val="1000"/>
            </a:pPr>
            <a:r>
              <a:rPr lang="en-US" sz="833" b="1" dirty="0">
                <a:solidFill>
                  <a:srgbClr val="0171AB"/>
                </a:solidFill>
                <a:latin typeface="Century Gothic"/>
                <a:ea typeface="Century Gothic"/>
                <a:cs typeface="Century Gothic"/>
                <a:sym typeface="Century Gothic"/>
              </a:rPr>
              <a:t>SUMMARY CLOSURE</a:t>
            </a:r>
            <a:endParaRPr sz="1167" dirty="0"/>
          </a:p>
        </p:txBody>
      </p:sp>
      <p:sp>
        <p:nvSpPr>
          <p:cNvPr id="11" name="Rectangle 4">
            <a:extLst>
              <a:ext uri="{FF2B5EF4-FFF2-40B4-BE49-F238E27FC236}">
                <a16:creationId xmlns:a16="http://schemas.microsoft.com/office/drawing/2014/main" id="{BD740FA0-6944-49C2-98BA-52AC61122C58}"/>
              </a:ext>
            </a:extLst>
          </p:cNvPr>
          <p:cNvSpPr>
            <a:spLocks noChangeArrowheads="1"/>
          </p:cNvSpPr>
          <p:nvPr/>
        </p:nvSpPr>
        <p:spPr bwMode="auto">
          <a:xfrm>
            <a:off x="-91389" y="2655468"/>
            <a:ext cx="8869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dirty="0">
                <a:latin typeface="Handlee" panose="02000000000000000000" pitchFamily="2" charset="0"/>
              </a:rPr>
              <a:t>To change the vertex form to standard form, you ____________ ______________________________________________________________.</a:t>
            </a:r>
          </a:p>
        </p:txBody>
      </p:sp>
      <p:sp>
        <p:nvSpPr>
          <p:cNvPr id="2" name="Rectangle 1">
            <a:extLst>
              <a:ext uri="{FF2B5EF4-FFF2-40B4-BE49-F238E27FC236}">
                <a16:creationId xmlns:a16="http://schemas.microsoft.com/office/drawing/2014/main" id="{EEAB9D3D-14BC-4759-A1BD-3936C269CBDB}"/>
              </a:ext>
            </a:extLst>
          </p:cNvPr>
          <p:cNvSpPr/>
          <p:nvPr/>
        </p:nvSpPr>
        <p:spPr>
          <a:xfrm>
            <a:off x="381397" y="646745"/>
            <a:ext cx="2172390" cy="369332"/>
          </a:xfrm>
          <a:prstGeom prst="rect">
            <a:avLst/>
          </a:prstGeom>
        </p:spPr>
        <p:txBody>
          <a:bodyPr wrap="none">
            <a:spAutoFit/>
          </a:bodyPr>
          <a:lstStyle/>
          <a:p>
            <a:r>
              <a:rPr lang="en-US" dirty="0">
                <a:solidFill>
                  <a:schemeClr val="bg1"/>
                </a:solidFill>
                <a:latin typeface="Berlin Sans FB" panose="020B0604020202020204" pitchFamily="34" charset="0"/>
              </a:rPr>
              <a:t>Essential Question:</a:t>
            </a:r>
          </a:p>
        </p:txBody>
      </p:sp>
      <p:pic>
        <p:nvPicPr>
          <p:cNvPr id="4" name="Picture 3">
            <a:extLst>
              <a:ext uri="{FF2B5EF4-FFF2-40B4-BE49-F238E27FC236}">
                <a16:creationId xmlns:a16="http://schemas.microsoft.com/office/drawing/2014/main" id="{B540F820-46F5-4FCE-AC49-94F60D2AB97F}"/>
              </a:ext>
            </a:extLst>
          </p:cNvPr>
          <p:cNvPicPr>
            <a:picLocks noChangeAspect="1"/>
          </p:cNvPicPr>
          <p:nvPr/>
        </p:nvPicPr>
        <p:blipFill>
          <a:blip r:embed="rId3"/>
          <a:stretch>
            <a:fillRect/>
          </a:stretch>
        </p:blipFill>
        <p:spPr>
          <a:xfrm>
            <a:off x="1003052" y="3968466"/>
            <a:ext cx="2518568" cy="497228"/>
          </a:xfrm>
          <a:prstGeom prst="rect">
            <a:avLst/>
          </a:prstGeom>
        </p:spPr>
      </p:pic>
      <p:sp>
        <p:nvSpPr>
          <p:cNvPr id="5" name="Rectangle 4">
            <a:extLst>
              <a:ext uri="{FF2B5EF4-FFF2-40B4-BE49-F238E27FC236}">
                <a16:creationId xmlns:a16="http://schemas.microsoft.com/office/drawing/2014/main" id="{75EB7484-6BE7-4381-A72E-3E7A4EF28325}"/>
              </a:ext>
            </a:extLst>
          </p:cNvPr>
          <p:cNvSpPr/>
          <p:nvPr/>
        </p:nvSpPr>
        <p:spPr>
          <a:xfrm>
            <a:off x="107449" y="4053072"/>
            <a:ext cx="939681" cy="369332"/>
          </a:xfrm>
          <a:prstGeom prst="rect">
            <a:avLst/>
          </a:prstGeom>
        </p:spPr>
        <p:txBody>
          <a:bodyPr wrap="none">
            <a:spAutoFit/>
          </a:bodyPr>
          <a:lstStyle/>
          <a:p>
            <a:r>
              <a:rPr lang="en-US" i="1" dirty="0">
                <a:solidFill>
                  <a:srgbClr val="000000"/>
                </a:solidFill>
                <a:effectLst>
                  <a:outerShdw blurRad="38100" dist="38100" dir="2700000" algn="tl">
                    <a:srgbClr val="000000">
                      <a:alpha val="43137"/>
                    </a:srgbClr>
                  </a:outerShdw>
                </a:effectLst>
                <a:latin typeface="Tempus Sans ITC" panose="04020404030D07020202" pitchFamily="82" charset="0"/>
              </a:rPr>
              <a:t>Expand:</a:t>
            </a:r>
            <a:endParaRPr lang="en-US" i="1" dirty="0">
              <a:effectLst>
                <a:outerShdw blurRad="38100" dist="38100" dir="2700000" algn="tl">
                  <a:srgbClr val="000000">
                    <a:alpha val="43137"/>
                  </a:srgbClr>
                </a:outerShdw>
              </a:effectLst>
              <a:latin typeface="Tempus Sans ITC" panose="04020404030D07020202" pitchFamily="82" charset="0"/>
            </a:endParaRPr>
          </a:p>
        </p:txBody>
      </p:sp>
      <p:pic>
        <p:nvPicPr>
          <p:cNvPr id="10" name="Picture 9">
            <a:extLst>
              <a:ext uri="{FF2B5EF4-FFF2-40B4-BE49-F238E27FC236}">
                <a16:creationId xmlns:a16="http://schemas.microsoft.com/office/drawing/2014/main" id="{FFC9C83E-459A-4418-9B86-146319E75793}"/>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5669268" y="4143073"/>
            <a:ext cx="1259524" cy="11080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C138D8F1-18EA-4161-8DCA-B15721CF696B}"/>
              </a:ext>
            </a:extLst>
          </p:cNvPr>
          <p:cNvSpPr/>
          <p:nvPr/>
        </p:nvSpPr>
        <p:spPr bwMode="auto">
          <a:xfrm>
            <a:off x="7211913" y="76300"/>
            <a:ext cx="1828779" cy="189319"/>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3" name="Picture 2">
            <a:extLst>
              <a:ext uri="{FF2B5EF4-FFF2-40B4-BE49-F238E27FC236}">
                <a16:creationId xmlns:a16="http://schemas.microsoft.com/office/drawing/2014/main" id="{47E79113-704B-4982-BAB2-D86756888FEB}"/>
              </a:ext>
            </a:extLst>
          </p:cNvPr>
          <p:cNvPicPr>
            <a:picLocks noChangeAspect="1"/>
          </p:cNvPicPr>
          <p:nvPr/>
        </p:nvPicPr>
        <p:blipFill>
          <a:blip r:embed="rId2"/>
          <a:stretch>
            <a:fillRect/>
          </a:stretch>
        </p:blipFill>
        <p:spPr>
          <a:xfrm>
            <a:off x="457245" y="411513"/>
            <a:ext cx="5953139" cy="6263609"/>
          </a:xfrm>
          <a:prstGeom prst="rect">
            <a:avLst/>
          </a:prstGeom>
        </p:spPr>
      </p:pic>
    </p:spTree>
    <p:extLst>
      <p:ext uri="{BB962C8B-B14F-4D97-AF65-F5344CB8AC3E}">
        <p14:creationId xmlns:p14="http://schemas.microsoft.com/office/powerpoint/2010/main" val="259132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C138D8F1-18EA-4161-8DCA-B15721CF696B}"/>
              </a:ext>
            </a:extLst>
          </p:cNvPr>
          <p:cNvSpPr/>
          <p:nvPr/>
        </p:nvSpPr>
        <p:spPr bwMode="auto">
          <a:xfrm>
            <a:off x="7211913" y="76300"/>
            <a:ext cx="1828779" cy="189319"/>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4" name="Picture 3">
            <a:extLst>
              <a:ext uri="{FF2B5EF4-FFF2-40B4-BE49-F238E27FC236}">
                <a16:creationId xmlns:a16="http://schemas.microsoft.com/office/drawing/2014/main" id="{EC608712-CF33-4DAA-9213-AC9E5BA8C00F}"/>
              </a:ext>
            </a:extLst>
          </p:cNvPr>
          <p:cNvPicPr>
            <a:picLocks noChangeAspect="1"/>
          </p:cNvPicPr>
          <p:nvPr/>
        </p:nvPicPr>
        <p:blipFill>
          <a:blip r:embed="rId2"/>
          <a:stretch>
            <a:fillRect/>
          </a:stretch>
        </p:blipFill>
        <p:spPr>
          <a:xfrm>
            <a:off x="91489" y="320074"/>
            <a:ext cx="6689818" cy="6246547"/>
          </a:xfrm>
          <a:prstGeom prst="rect">
            <a:avLst/>
          </a:prstGeom>
        </p:spPr>
      </p:pic>
    </p:spTree>
    <p:extLst>
      <p:ext uri="{BB962C8B-B14F-4D97-AF65-F5344CB8AC3E}">
        <p14:creationId xmlns:p14="http://schemas.microsoft.com/office/powerpoint/2010/main" val="1304937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C138D8F1-18EA-4161-8DCA-B15721CF696B}"/>
              </a:ext>
            </a:extLst>
          </p:cNvPr>
          <p:cNvSpPr/>
          <p:nvPr/>
        </p:nvSpPr>
        <p:spPr bwMode="auto">
          <a:xfrm>
            <a:off x="7211913" y="76300"/>
            <a:ext cx="1828779" cy="189319"/>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3" name="Picture 2">
            <a:extLst>
              <a:ext uri="{FF2B5EF4-FFF2-40B4-BE49-F238E27FC236}">
                <a16:creationId xmlns:a16="http://schemas.microsoft.com/office/drawing/2014/main" id="{A9A65525-5130-42F1-8649-B8D477C20162}"/>
              </a:ext>
            </a:extLst>
          </p:cNvPr>
          <p:cNvPicPr>
            <a:picLocks noChangeAspect="1"/>
          </p:cNvPicPr>
          <p:nvPr/>
        </p:nvPicPr>
        <p:blipFill>
          <a:blip r:embed="rId2"/>
          <a:stretch>
            <a:fillRect/>
          </a:stretch>
        </p:blipFill>
        <p:spPr>
          <a:xfrm>
            <a:off x="182928" y="411513"/>
            <a:ext cx="8210762" cy="3603715"/>
          </a:xfrm>
          <a:prstGeom prst="rect">
            <a:avLst/>
          </a:prstGeom>
        </p:spPr>
      </p:pic>
    </p:spTree>
    <p:extLst>
      <p:ext uri="{BB962C8B-B14F-4D97-AF65-F5344CB8AC3E}">
        <p14:creationId xmlns:p14="http://schemas.microsoft.com/office/powerpoint/2010/main" val="3356725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C138D8F1-18EA-4161-8DCA-B15721CF696B}"/>
              </a:ext>
            </a:extLst>
          </p:cNvPr>
          <p:cNvSpPr/>
          <p:nvPr/>
        </p:nvSpPr>
        <p:spPr bwMode="auto">
          <a:xfrm>
            <a:off x="7211913" y="76300"/>
            <a:ext cx="1828779" cy="189319"/>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4" name="Picture 3">
            <a:extLst>
              <a:ext uri="{FF2B5EF4-FFF2-40B4-BE49-F238E27FC236}">
                <a16:creationId xmlns:a16="http://schemas.microsoft.com/office/drawing/2014/main" id="{8EA5E965-CB2B-40EA-BB73-B5328192EEAE}"/>
              </a:ext>
            </a:extLst>
          </p:cNvPr>
          <p:cNvPicPr>
            <a:picLocks noChangeAspect="1"/>
          </p:cNvPicPr>
          <p:nvPr/>
        </p:nvPicPr>
        <p:blipFill>
          <a:blip r:embed="rId2"/>
          <a:stretch>
            <a:fillRect/>
          </a:stretch>
        </p:blipFill>
        <p:spPr>
          <a:xfrm>
            <a:off x="36281" y="405072"/>
            <a:ext cx="8869583" cy="3094961"/>
          </a:xfrm>
          <a:prstGeom prst="rect">
            <a:avLst/>
          </a:prstGeom>
        </p:spPr>
      </p:pic>
    </p:spTree>
    <p:extLst>
      <p:ext uri="{BB962C8B-B14F-4D97-AF65-F5344CB8AC3E}">
        <p14:creationId xmlns:p14="http://schemas.microsoft.com/office/powerpoint/2010/main" val="330056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ound Same Side Corner Rectangle 21">
                <a:extLst>
                  <a:ext uri="{FF2B5EF4-FFF2-40B4-BE49-F238E27FC236}">
                    <a16:creationId xmlns:a16="http://schemas.microsoft.com/office/drawing/2014/main" id="{DD24A7BE-D580-4C9C-9819-B825A391EDC2}"/>
                  </a:ext>
                </a:extLst>
              </p:cNvPr>
              <p:cNvSpPr/>
              <p:nvPr/>
            </p:nvSpPr>
            <p:spPr bwMode="auto">
              <a:xfrm rot="16200000">
                <a:off x="3577655" y="-1699421"/>
                <a:ext cx="1815661" cy="8970970"/>
              </a:xfrm>
              <a:prstGeom prst="round2SameRect">
                <a:avLst>
                  <a:gd name="adj1" fmla="val 0"/>
                  <a:gd name="adj2" fmla="val 5466"/>
                </a:avLst>
              </a:prstGeom>
              <a:solidFill>
                <a:srgbClr val="0171AB"/>
              </a:solidFill>
              <a:ln>
                <a:noFill/>
              </a:ln>
              <a:effectLst/>
              <a:extLst/>
            </p:spPr>
            <p:txBody>
              <a:bodyPr vert="vert" wrap="square" lIns="32903" tIns="444500" rIns="0" bIns="32903">
                <a:spAutoFit/>
              </a:bodyPr>
              <a:lstStyle/>
              <a:p>
                <a:pPr>
                  <a:defRPr/>
                </a:pPr>
                <a:r>
                  <a:rPr lang="en-US" sz="3750" b="1" dirty="0">
                    <a:solidFill>
                      <a:schemeClr val="bg1"/>
                    </a:solidFill>
                    <a:latin typeface="Century Gothic" panose="020B0502020202020204" pitchFamily="34" charset="0"/>
                  </a:rPr>
                  <a:t>We will learn how to change the vertex form of a </a:t>
                </a:r>
                <a14:m>
                  <m:oMath xmlns:m="http://schemas.openxmlformats.org/officeDocument/2006/math">
                    <m:sSub>
                      <m:sSubPr>
                        <m:ctrlPr>
                          <a:rPr lang="en-US" sz="3600"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en-US" sz="3600" b="1" i="1" dirty="0">
                            <a:solidFill>
                              <a:schemeClr val="bg1"/>
                            </a:solidFill>
                            <a:effectLst>
                              <a:outerShdw blurRad="38100" dist="38100" dir="2700000" algn="tl">
                                <a:srgbClr val="000000">
                                  <a:alpha val="43137"/>
                                </a:srgbClr>
                              </a:outerShdw>
                            </a:effectLst>
                            <a:latin typeface="Century Gothic" panose="020B0502020202020204" pitchFamily="34" charset="0"/>
                          </a:rPr>
                          <m:t>Quadratic</m:t>
                        </m:r>
                      </m:e>
                      <m:sub>
                        <m:r>
                          <a:rPr lang="en-US" sz="3600" b="1" i="1">
                            <a:solidFill>
                              <a:schemeClr val="bg1"/>
                            </a:solidFill>
                            <a:effectLst>
                              <a:outerShdw blurRad="38100" dist="38100" dir="2700000" algn="tl">
                                <a:srgbClr val="000000">
                                  <a:alpha val="43137"/>
                                </a:srgbClr>
                              </a:outerShdw>
                            </a:effectLst>
                            <a:latin typeface="Cambria Math" panose="02040503050406030204" pitchFamily="18" charset="0"/>
                          </a:rPr>
                          <m:t>𝟏</m:t>
                        </m:r>
                      </m:sub>
                    </m:sSub>
                  </m:oMath>
                </a14:m>
                <a:r>
                  <a:rPr lang="en-US" sz="3600" b="1" i="1" dirty="0">
                    <a:solidFill>
                      <a:schemeClr val="bg1"/>
                    </a:solidFill>
                    <a:effectLst>
                      <a:outerShdw blurRad="38100" dist="38100" dir="2700000" algn="tl">
                        <a:srgbClr val="000000">
                          <a:alpha val="43137"/>
                        </a:srgbClr>
                      </a:outerShdw>
                    </a:effectLst>
                    <a:latin typeface="Century Gothic" panose="020B0502020202020204" pitchFamily="34" charset="0"/>
                  </a:rPr>
                  <a:t> Function </a:t>
                </a:r>
                <a:r>
                  <a:rPr lang="en-US" sz="3750" b="1" dirty="0">
                    <a:solidFill>
                      <a:schemeClr val="bg1"/>
                    </a:solidFill>
                    <a:latin typeface="Century Gothic" panose="020B0502020202020204" pitchFamily="34" charset="0"/>
                  </a:rPr>
                  <a:t>to standard form.</a:t>
                </a:r>
                <a:endParaRPr lang="en-US" sz="4000" b="1" dirty="0">
                  <a:solidFill>
                    <a:schemeClr val="bg1"/>
                  </a:solidFill>
                  <a:latin typeface="Century Gothic" panose="020B0502020202020204" pitchFamily="34" charset="0"/>
                </a:endParaRPr>
              </a:p>
            </p:txBody>
          </p:sp>
        </mc:Choice>
        <mc:Fallback xmlns="">
          <p:sp>
            <p:nvSpPr>
              <p:cNvPr id="10" name="Round Same Side Corner Rectangle 21">
                <a:extLst>
                  <a:ext uri="{FF2B5EF4-FFF2-40B4-BE49-F238E27FC236}">
                    <a16:creationId xmlns:a16="http://schemas.microsoft.com/office/drawing/2014/main" id="{DD24A7BE-D580-4C9C-9819-B825A391EDC2}"/>
                  </a:ext>
                </a:extLst>
              </p:cNvPr>
              <p:cNvSpPr>
                <a:spLocks noRot="1" noChangeAspect="1" noMove="1" noResize="1" noEditPoints="1" noAdjustHandles="1" noChangeArrowheads="1" noChangeShapeType="1" noTextEdit="1"/>
              </p:cNvSpPr>
              <p:nvPr/>
            </p:nvSpPr>
            <p:spPr bwMode="auto">
              <a:xfrm rot="16200000">
                <a:off x="3577655" y="-1699421"/>
                <a:ext cx="1815661" cy="8970970"/>
              </a:xfrm>
              <a:prstGeom prst="round2SameRect">
                <a:avLst>
                  <a:gd name="adj1" fmla="val 0"/>
                  <a:gd name="adj2" fmla="val 5466"/>
                </a:avLst>
              </a:prstGeom>
              <a:blipFill>
                <a:blip r:embed="rId3"/>
                <a:stretch>
                  <a:fillRect t="-6376" r="-1698" b="-11745"/>
                </a:stretch>
              </a:blipFill>
              <a:ln>
                <a:noFill/>
              </a:ln>
              <a:effectLst/>
              <a:extLst/>
            </p:spPr>
            <p:txBody>
              <a:bodyPr/>
              <a:lstStyle/>
              <a:p>
                <a:r>
                  <a:rPr lang="en-US">
                    <a:noFill/>
                  </a:rPr>
                  <a:t> </a:t>
                </a:r>
              </a:p>
            </p:txBody>
          </p:sp>
        </mc:Fallback>
      </mc:AlternateContent>
      <p:sp>
        <p:nvSpPr>
          <p:cNvPr id="22" name="Google Shape;22;p4"/>
          <p:cNvSpPr/>
          <p:nvPr/>
        </p:nvSpPr>
        <p:spPr>
          <a:xfrm rot="-5400000">
            <a:off x="-602425" y="2639997"/>
            <a:ext cx="1358036" cy="192872"/>
          </a:xfrm>
          <a:prstGeom prst="round2SameRect">
            <a:avLst>
              <a:gd name="adj1" fmla="val 0"/>
              <a:gd name="adj2" fmla="val 15814"/>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t" anchorCtr="0">
            <a:noAutofit/>
          </a:bodyPr>
          <a:lstStyle/>
          <a:p>
            <a:pPr>
              <a:buSzPts val="1000"/>
            </a:pPr>
            <a:r>
              <a:rPr lang="en-US" sz="833" b="1">
                <a:solidFill>
                  <a:srgbClr val="0171AB"/>
                </a:solidFill>
                <a:latin typeface="Century Gothic"/>
                <a:ea typeface="Century Gothic"/>
                <a:cs typeface="Century Gothic"/>
                <a:sym typeface="Century Gothic"/>
              </a:rPr>
              <a:t>LEARNING OBJECTIVE</a:t>
            </a:r>
            <a:endParaRPr sz="1167"/>
          </a:p>
        </p:txBody>
      </p:sp>
      <mc:AlternateContent xmlns:mc="http://schemas.openxmlformats.org/markup-compatibility/2006" xmlns:a14="http://schemas.microsoft.com/office/drawing/2010/main">
        <mc:Choice Requires="a14">
          <p:graphicFrame>
            <p:nvGraphicFramePr>
              <p:cNvPr id="23" name="Google Shape;23;p4"/>
              <p:cNvGraphicFramePr/>
              <p:nvPr>
                <p:extLst>
                  <p:ext uri="{D42A27DB-BD31-4B8C-83A1-F6EECF244321}">
                    <p14:modId xmlns:p14="http://schemas.microsoft.com/office/powerpoint/2010/main" val="905333453"/>
                  </p:ext>
                </p:extLst>
              </p:nvPr>
            </p:nvGraphicFramePr>
            <p:xfrm>
              <a:off x="4937756" y="4090122"/>
              <a:ext cx="3702008" cy="797259"/>
            </p:xfrm>
            <a:graphic>
              <a:graphicData uri="http://schemas.openxmlformats.org/drawingml/2006/table">
                <a:tbl>
                  <a:tblPr firstRow="1" bandRow="1">
                    <a:noFill/>
                  </a:tblPr>
                  <a:tblGrid>
                    <a:gridCol w="3702008">
                      <a:extLst>
                        <a:ext uri="{9D8B030D-6E8A-4147-A177-3AD203B41FA5}">
                          <a16:colId xmlns:a16="http://schemas.microsoft.com/office/drawing/2014/main" val="20000"/>
                        </a:ext>
                      </a:extLst>
                    </a:gridCol>
                  </a:tblGrid>
                  <a:tr h="254008">
                    <a:tc>
                      <a:txBody>
                        <a:bodyPr/>
                        <a:lstStyle/>
                        <a:p>
                          <a:pPr marL="228600" marR="0" lvl="0" indent="0" algn="l" rtl="0">
                            <a:lnSpc>
                              <a:spcPct val="100000"/>
                            </a:lnSpc>
                            <a:spcBef>
                              <a:spcPts val="0"/>
                            </a:spcBef>
                            <a:spcAft>
                              <a:spcPts val="0"/>
                            </a:spcAft>
                            <a:buClr>
                              <a:srgbClr val="FFFFFF"/>
                            </a:buClr>
                            <a:buSzPts val="1200"/>
                            <a:buFont typeface="Century Gothic"/>
                            <a:buNone/>
                          </a:pPr>
                          <a:r>
                            <a:rPr lang="en-US" sz="1400" b="1" u="none" strike="noStrike" cap="none">
                              <a:solidFill>
                                <a:srgbClr val="FFFFFF"/>
                              </a:solidFill>
                              <a:latin typeface="Century Gothic"/>
                              <a:ea typeface="Century Gothic"/>
                              <a:cs typeface="Century Gothic"/>
                              <a:sym typeface="Century Gothic"/>
                            </a:rPr>
                            <a:t>Definition</a:t>
                          </a:r>
                          <a:endParaRPr sz="1400" u="none" strike="noStrike" cap="none"/>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0171AB"/>
                        </a:solidFill>
                      </a:tcPr>
                    </a:tc>
                    <a:extLst>
                      <a:ext uri="{0D108BD9-81ED-4DB2-BD59-A6C34878D82A}">
                        <a16:rowId xmlns:a16="http://schemas.microsoft.com/office/drawing/2014/main" val="10000"/>
                      </a:ext>
                    </a:extLst>
                  </a:tr>
                  <a:tr h="431808">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baseline="30000" dirty="0">
                              <a:solidFill>
                                <a:schemeClr val="dk1"/>
                              </a:solidFill>
                              <a:latin typeface="Century Gothic"/>
                              <a:ea typeface="Century Gothic"/>
                              <a:cs typeface="Century Gothic"/>
                              <a:sym typeface="Century Gothic"/>
                            </a:rPr>
                            <a:t>1</a:t>
                          </a:r>
                          <a:r>
                            <a:rPr lang="en-US" sz="1400" u="none" strike="noStrike" cap="none" dirty="0">
                              <a:solidFill>
                                <a:schemeClr val="dk1"/>
                              </a:solidFill>
                              <a:latin typeface="Century Gothic"/>
                              <a:ea typeface="Century Gothic"/>
                              <a:cs typeface="Century Gothic"/>
                              <a:sym typeface="Century Gothic"/>
                            </a:rPr>
                            <a:t> involving a variable that is </a:t>
                          </a:r>
                          <a:r>
                            <a:rPr lang="en-US" sz="1400" b="1" i="1" u="none" strike="noStrike" cap="none" dirty="0">
                              <a:solidFill>
                                <a:schemeClr val="dk1"/>
                              </a:solidFill>
                              <a:effectLst>
                                <a:outerShdw blurRad="38100" dist="38100" dir="2700000" algn="tl">
                                  <a:srgbClr val="000000">
                                    <a:alpha val="43137"/>
                                  </a:srgbClr>
                                </a:outerShdw>
                              </a:effectLst>
                              <a:latin typeface="Century Gothic"/>
                              <a:ea typeface="Century Gothic"/>
                              <a:cs typeface="Century Gothic"/>
                              <a:sym typeface="Century Gothic"/>
                            </a:rPr>
                            <a:t>squared(</a:t>
                          </a:r>
                          <a14:m>
                            <m:oMath xmlns:m="http://schemas.openxmlformats.org/officeDocument/2006/math">
                              <m:sSup>
                                <m:sSupPr>
                                  <m:ctrlPr>
                                    <a:rPr lang="en-US" sz="1400" b="1" i="1" u="none" strike="noStrike" cap="none" smtClean="0">
                                      <a:solidFill>
                                        <a:schemeClr val="dk1"/>
                                      </a:solidFill>
                                      <a:effectLst>
                                        <a:outerShdw blurRad="38100" dist="38100" dir="2700000" algn="tl">
                                          <a:srgbClr val="000000">
                                            <a:alpha val="43137"/>
                                          </a:srgbClr>
                                        </a:outerShdw>
                                      </a:effectLst>
                                      <a:latin typeface="Cambria Math" panose="02040503050406030204" pitchFamily="18" charset="0"/>
                                      <a:sym typeface="Century Gothic"/>
                                    </a:rPr>
                                  </m:ctrlPr>
                                </m:sSupPr>
                                <m:e>
                                  <m:r>
                                    <a:rPr lang="en-US" sz="1400" b="1" i="1" u="none" strike="noStrike" cap="none" smtClean="0">
                                      <a:solidFill>
                                        <a:schemeClr val="dk1"/>
                                      </a:solidFill>
                                      <a:effectLst>
                                        <a:outerShdw blurRad="38100" dist="38100" dir="2700000" algn="tl">
                                          <a:srgbClr val="000000">
                                            <a:alpha val="43137"/>
                                          </a:srgbClr>
                                        </a:outerShdw>
                                      </a:effectLst>
                                      <a:latin typeface="Cambria Math" panose="02040503050406030204" pitchFamily="18" charset="0"/>
                                      <a:sym typeface="Century Gothic"/>
                                    </a:rPr>
                                    <m:t>𝒙</m:t>
                                  </m:r>
                                </m:e>
                                <m:sup>
                                  <m:r>
                                    <a:rPr lang="en-US" sz="1400" b="1" i="1" u="none" strike="noStrike" cap="none" smtClean="0">
                                      <a:solidFill>
                                        <a:schemeClr val="dk1"/>
                                      </a:solidFill>
                                      <a:effectLst>
                                        <a:outerShdw blurRad="38100" dist="38100" dir="2700000" algn="tl">
                                          <a:srgbClr val="000000">
                                            <a:alpha val="43137"/>
                                          </a:srgbClr>
                                        </a:outerShdw>
                                      </a:effectLst>
                                      <a:latin typeface="Cambria Math" panose="02040503050406030204" pitchFamily="18" charset="0"/>
                                      <a:sym typeface="Century Gothic"/>
                                    </a:rPr>
                                    <m:t>𝟐</m:t>
                                  </m:r>
                                </m:sup>
                              </m:sSup>
                              <m:r>
                                <a:rPr lang="en-US" sz="1400" b="1" i="1" u="none" strike="noStrike" cap="none" smtClean="0">
                                  <a:solidFill>
                                    <a:schemeClr val="dk1"/>
                                  </a:solidFill>
                                  <a:effectLst>
                                    <a:outerShdw blurRad="38100" dist="38100" dir="2700000" algn="tl">
                                      <a:srgbClr val="000000">
                                        <a:alpha val="43137"/>
                                      </a:srgbClr>
                                    </a:outerShdw>
                                  </a:effectLst>
                                  <a:latin typeface="Cambria Math" panose="02040503050406030204" pitchFamily="18" charset="0"/>
                                  <a:sym typeface="Century Gothic"/>
                                </a:rPr>
                                <m:t>)</m:t>
                              </m:r>
                            </m:oMath>
                          </a14:m>
                          <a:r>
                            <a:rPr lang="en-US" sz="1400" b="1" i="1" u="none" strike="noStrike" cap="none" dirty="0">
                              <a:solidFill>
                                <a:schemeClr val="dk1"/>
                              </a:solidFill>
                              <a:effectLst>
                                <a:outerShdw blurRad="38100" dist="38100" dir="2700000" algn="tl">
                                  <a:srgbClr val="000000">
                                    <a:alpha val="43137"/>
                                  </a:srgbClr>
                                </a:outerShdw>
                              </a:effectLst>
                              <a:latin typeface="Century Gothic"/>
                              <a:ea typeface="Century Gothic"/>
                              <a:cs typeface="Century Gothic"/>
                              <a:sym typeface="Century Gothic"/>
                            </a:rPr>
                            <a:t>, </a:t>
                          </a:r>
                          <a:r>
                            <a:rPr lang="en-US" sz="1400" u="none" strike="noStrike" cap="none" dirty="0">
                              <a:solidFill>
                                <a:schemeClr val="dk1"/>
                              </a:solidFill>
                              <a:latin typeface="Century Gothic"/>
                              <a:ea typeface="Century Gothic"/>
                              <a:cs typeface="Century Gothic"/>
                              <a:sym typeface="Century Gothic"/>
                            </a:rPr>
                            <a:t>or </a:t>
                          </a:r>
                          <a:r>
                            <a:rPr lang="en-US" sz="1400" i="1" u="none" strike="noStrike" cap="none" dirty="0">
                              <a:solidFill>
                                <a:schemeClr val="dk1"/>
                              </a:solidFill>
                              <a:latin typeface="Century Gothic"/>
                              <a:ea typeface="Century Gothic"/>
                              <a:cs typeface="Century Gothic"/>
                              <a:sym typeface="Century Gothic"/>
                            </a:rPr>
                            <a:t>raised to a power of two.</a:t>
                          </a:r>
                          <a:endParaRPr sz="1400" i="1" u="none" strike="noStrike" cap="none" dirty="0"/>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mc:Choice>
        <mc:Fallback xmlns="">
          <p:graphicFrame>
            <p:nvGraphicFramePr>
              <p:cNvPr id="23" name="Google Shape;23;p4"/>
              <p:cNvGraphicFramePr/>
              <p:nvPr>
                <p:extLst>
                  <p:ext uri="{D42A27DB-BD31-4B8C-83A1-F6EECF244321}">
                    <p14:modId xmlns:p14="http://schemas.microsoft.com/office/powerpoint/2010/main" val="905333453"/>
                  </p:ext>
                </p:extLst>
              </p:nvPr>
            </p:nvGraphicFramePr>
            <p:xfrm>
              <a:off x="4937756" y="4090122"/>
              <a:ext cx="3702008" cy="797259"/>
            </p:xfrm>
            <a:graphic>
              <a:graphicData uri="http://schemas.openxmlformats.org/drawingml/2006/table">
                <a:tbl>
                  <a:tblPr firstRow="1" bandRow="1">
                    <a:noFill/>
                  </a:tblPr>
                  <a:tblGrid>
                    <a:gridCol w="3702008">
                      <a:extLst>
                        <a:ext uri="{9D8B030D-6E8A-4147-A177-3AD203B41FA5}">
                          <a16:colId xmlns:a16="http://schemas.microsoft.com/office/drawing/2014/main" val="20000"/>
                        </a:ext>
                      </a:extLst>
                    </a:gridCol>
                  </a:tblGrid>
                  <a:tr h="289568">
                    <a:tc>
                      <a:txBody>
                        <a:bodyPr/>
                        <a:lstStyle/>
                        <a:p>
                          <a:pPr marL="228600" marR="0" lvl="0" indent="0" algn="l" rtl="0">
                            <a:lnSpc>
                              <a:spcPct val="100000"/>
                            </a:lnSpc>
                            <a:spcBef>
                              <a:spcPts val="0"/>
                            </a:spcBef>
                            <a:spcAft>
                              <a:spcPts val="0"/>
                            </a:spcAft>
                            <a:buClr>
                              <a:srgbClr val="FFFFFF"/>
                            </a:buClr>
                            <a:buSzPts val="1200"/>
                            <a:buFont typeface="Century Gothic"/>
                            <a:buNone/>
                          </a:pPr>
                          <a:r>
                            <a:rPr lang="en-US" sz="1400" b="1" u="none" strike="noStrike" cap="none">
                              <a:solidFill>
                                <a:srgbClr val="FFFFFF"/>
                              </a:solidFill>
                              <a:latin typeface="Century Gothic"/>
                              <a:ea typeface="Century Gothic"/>
                              <a:cs typeface="Century Gothic"/>
                              <a:sym typeface="Century Gothic"/>
                            </a:rPr>
                            <a:t>Definition</a:t>
                          </a:r>
                          <a:endParaRPr sz="1400" u="none" strike="noStrike" cap="none"/>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0171AB"/>
                        </a:solidFill>
                      </a:tcPr>
                    </a:tc>
                    <a:extLst>
                      <a:ext uri="{0D108BD9-81ED-4DB2-BD59-A6C34878D82A}">
                        <a16:rowId xmlns:a16="http://schemas.microsoft.com/office/drawing/2014/main" val="10000"/>
                      </a:ext>
                    </a:extLst>
                  </a:tr>
                  <a:tr h="507691">
                    <a:tc>
                      <a:txBody>
                        <a:bodyPr/>
                        <a:lstStyle/>
                        <a:p>
                          <a:endParaRPr lang="en-US"/>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blipFill>
                          <a:blip r:embed="rId4"/>
                          <a:stretch>
                            <a:fillRect l="-164" t="-60714" r="-328" b="-11905"/>
                          </a:stretch>
                        </a:blipFill>
                      </a:tcPr>
                    </a:tc>
                    <a:extLst>
                      <a:ext uri="{0D108BD9-81ED-4DB2-BD59-A6C34878D82A}">
                        <a16:rowId xmlns:a16="http://schemas.microsoft.com/office/drawing/2014/main" val="10001"/>
                      </a:ext>
                    </a:extLst>
                  </a:tr>
                </a:tbl>
              </a:graphicData>
            </a:graphic>
          </p:graphicFrame>
        </mc:Fallback>
      </mc:AlternateContent>
      <p:pic>
        <p:nvPicPr>
          <p:cNvPr id="24" name="Google Shape;24;p4" descr="C:\Users\Stephen\Downloads\Vocab.png"/>
          <p:cNvPicPr preferRelativeResize="0"/>
          <p:nvPr/>
        </p:nvPicPr>
        <p:blipFill rotWithShape="1">
          <a:blip r:embed="rId5">
            <a:alphaModFix/>
          </a:blip>
          <a:srcRect/>
          <a:stretch/>
        </p:blipFill>
        <p:spPr>
          <a:xfrm>
            <a:off x="5029195" y="4169882"/>
            <a:ext cx="182868" cy="124358"/>
          </a:xfrm>
          <a:prstGeom prst="rect">
            <a:avLst/>
          </a:prstGeom>
          <a:noFill/>
          <a:ln>
            <a:noFill/>
          </a:ln>
        </p:spPr>
      </p:pic>
      <p:grpSp>
        <p:nvGrpSpPr>
          <p:cNvPr id="9" name="Group 4">
            <a:extLst>
              <a:ext uri="{FF2B5EF4-FFF2-40B4-BE49-F238E27FC236}">
                <a16:creationId xmlns:a16="http://schemas.microsoft.com/office/drawing/2014/main" id="{B190759F-FE46-4383-B1A0-75438F079F4F}"/>
              </a:ext>
            </a:extLst>
          </p:cNvPr>
          <p:cNvGrpSpPr>
            <a:grpSpLocks/>
          </p:cNvGrpSpPr>
          <p:nvPr/>
        </p:nvGrpSpPr>
        <p:grpSpPr bwMode="auto">
          <a:xfrm>
            <a:off x="365806" y="4069073"/>
            <a:ext cx="2337202" cy="927946"/>
            <a:chOff x="6748463" y="523875"/>
            <a:chExt cx="1643363" cy="927616"/>
          </a:xfrm>
        </p:grpSpPr>
        <p:sp>
          <p:nvSpPr>
            <p:cNvPr id="11" name="Rectangle 10">
              <a:extLst>
                <a:ext uri="{FF2B5EF4-FFF2-40B4-BE49-F238E27FC236}">
                  <a16:creationId xmlns:a16="http://schemas.microsoft.com/office/drawing/2014/main" id="{21F009EB-B11C-4BDF-9EAE-DA5A538BF757}"/>
                </a:ext>
              </a:extLst>
            </p:cNvPr>
            <p:cNvSpPr/>
            <p:nvPr/>
          </p:nvSpPr>
          <p:spPr bwMode="auto">
            <a:xfrm>
              <a:off x="6750051" y="523875"/>
              <a:ext cx="1641775" cy="927616"/>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9144">
              <a:spAutoFit/>
            </a:bodyPr>
            <a:lstStyle/>
            <a:p>
              <a:pPr eaLnBrk="0" hangingPunct="0">
                <a:tabLst>
                  <a:tab pos="-57150" algn="l"/>
                </a:tabLst>
                <a:defRPr/>
              </a:pPr>
              <a:r>
                <a:rPr lang="en-US" sz="1050" dirty="0">
                  <a:solidFill>
                    <a:schemeClr val="tx1"/>
                  </a:solidFill>
                  <a:latin typeface="Verdana" pitchFamily="34" charset="0"/>
                  <a:ea typeface="Times New Roman" pitchFamily="18" charset="0"/>
                  <a:cs typeface="Arial" charset="0"/>
                </a:rPr>
                <a:t>What is our Learning Objective?</a:t>
              </a:r>
            </a:p>
            <a:p>
              <a:pPr eaLnBrk="0" hangingPunct="0">
                <a:spcAft>
                  <a:spcPct val="50000"/>
                </a:spcAft>
                <a:tabLst>
                  <a:tab pos="-57150" algn="l"/>
                </a:tabLst>
                <a:defRPr/>
              </a:pPr>
              <a:endParaRPr lang="en-US" sz="400" dirty="0">
                <a:solidFill>
                  <a:schemeClr val="tx1"/>
                </a:solidFill>
                <a:latin typeface="Verdana" pitchFamily="34" charset="0"/>
                <a:ea typeface="Times New Roman" pitchFamily="18" charset="0"/>
                <a:cs typeface="Arial" charset="0"/>
              </a:endParaRPr>
            </a:p>
            <a:p>
              <a:pPr eaLnBrk="0" hangingPunct="0">
                <a:spcAft>
                  <a:spcPct val="50000"/>
                </a:spcAft>
                <a:tabLst>
                  <a:tab pos="-57150" algn="l"/>
                </a:tabLst>
                <a:defRPr/>
              </a:pPr>
              <a:r>
                <a:rPr lang="en-US" sz="1050" dirty="0">
                  <a:solidFill>
                    <a:schemeClr val="tx1"/>
                  </a:solidFill>
                  <a:latin typeface="Verdana" pitchFamily="34" charset="0"/>
                  <a:ea typeface="Times New Roman" pitchFamily="18" charset="0"/>
                  <a:cs typeface="Arial" charset="0"/>
                </a:rPr>
                <a:t>What does “</a:t>
              </a:r>
              <a:r>
                <a:rPr lang="en-US" sz="1050" b="1" i="1" dirty="0">
                  <a:solidFill>
                    <a:schemeClr val="tx1"/>
                  </a:solidFill>
                  <a:latin typeface="Verdana" pitchFamily="34" charset="0"/>
                  <a:ea typeface="Times New Roman" pitchFamily="18" charset="0"/>
                  <a:cs typeface="Arial" charset="0"/>
                </a:rPr>
                <a:t>Quadratic</a:t>
              </a:r>
              <a:r>
                <a:rPr lang="en-US" sz="1050" dirty="0">
                  <a:solidFill>
                    <a:schemeClr val="tx1"/>
                  </a:solidFill>
                  <a:latin typeface="Verdana" pitchFamily="34" charset="0"/>
                  <a:ea typeface="Times New Roman" pitchFamily="18" charset="0"/>
                  <a:cs typeface="Arial" charset="0"/>
                </a:rPr>
                <a:t>” mean?                 </a:t>
              </a:r>
              <a:r>
                <a:rPr lang="en-US" sz="1050" i="1" dirty="0">
                  <a:solidFill>
                    <a:schemeClr val="tx1"/>
                  </a:solidFill>
                  <a:latin typeface="Verdana" pitchFamily="34" charset="0"/>
                  <a:ea typeface="Times New Roman" pitchFamily="18" charset="0"/>
                  <a:cs typeface="Arial" charset="0"/>
                </a:rPr>
                <a:t>Quadratic</a:t>
              </a:r>
              <a:r>
                <a:rPr lang="en-US" sz="1050" dirty="0">
                  <a:solidFill>
                    <a:schemeClr val="tx1"/>
                  </a:solidFill>
                  <a:latin typeface="Verdana" pitchFamily="34" charset="0"/>
                  <a:ea typeface="Times New Roman" pitchFamily="18" charset="0"/>
                  <a:cs typeface="Arial" charset="0"/>
                </a:rPr>
                <a:t> means _________.</a:t>
              </a:r>
            </a:p>
          </p:txBody>
        </p:sp>
        <p:sp>
          <p:nvSpPr>
            <p:cNvPr id="12" name="Rectangle 11">
              <a:extLst>
                <a:ext uri="{FF2B5EF4-FFF2-40B4-BE49-F238E27FC236}">
                  <a16:creationId xmlns:a16="http://schemas.microsoft.com/office/drawing/2014/main" id="{BF65353C-FDFF-43CF-B84B-92496B2A119E}"/>
                </a:ext>
              </a:extLst>
            </p:cNvPr>
            <p:cNvSpPr/>
            <p:nvPr/>
          </p:nvSpPr>
          <p:spPr bwMode="auto">
            <a:xfrm>
              <a:off x="6748463" y="530223"/>
              <a:ext cx="1641776" cy="20404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50" b="1" dirty="0">
                  <a:solidFill>
                    <a:schemeClr val="bg1"/>
                  </a:solidFill>
                  <a:latin typeface="Gill Sans MT" pitchFamily="34" charset="0"/>
                </a:rPr>
                <a:t>CFU</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7" name="Group 5"/>
          <p:cNvGrpSpPr>
            <a:grpSpLocks/>
          </p:cNvGrpSpPr>
          <p:nvPr/>
        </p:nvGrpSpPr>
        <p:grpSpPr bwMode="auto">
          <a:xfrm>
            <a:off x="6035024" y="3684796"/>
            <a:ext cx="3024767" cy="2074414"/>
            <a:chOff x="6750050" y="3886200"/>
            <a:chExt cx="691437" cy="2073559"/>
          </a:xfrm>
        </p:grpSpPr>
        <p:sp>
          <p:nvSpPr>
            <p:cNvPr id="36" name="Rectangle 35"/>
            <p:cNvSpPr/>
            <p:nvPr/>
          </p:nvSpPr>
          <p:spPr bwMode="auto">
            <a:xfrm>
              <a:off x="6750050" y="3886200"/>
              <a:ext cx="691437" cy="2073559"/>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a:tabLst>
                  <a:tab pos="-57150" algn="l"/>
                </a:tabLst>
                <a:defRPr/>
              </a:pPr>
              <a:r>
                <a:rPr lang="en-US" sz="1400" dirty="0">
                  <a:solidFill>
                    <a:schemeClr val="tx1"/>
                  </a:solidFill>
                  <a:latin typeface="Verdana" pitchFamily="34" charset="0"/>
                </a:rPr>
                <a:t>Students, you already know how to identify the </a:t>
              </a:r>
              <a:r>
                <a:rPr lang="en-US" sz="1400" b="1" i="1" dirty="0">
                  <a:solidFill>
                    <a:srgbClr val="7030A0"/>
                  </a:solidFill>
                  <a:latin typeface="Verdana" pitchFamily="34" charset="0"/>
                </a:rPr>
                <a:t>a, h, &amp; k </a:t>
              </a:r>
              <a:r>
                <a:rPr lang="en-US" sz="1400" dirty="0">
                  <a:solidFill>
                    <a:schemeClr val="tx1"/>
                  </a:solidFill>
                  <a:latin typeface="Verdana" pitchFamily="34" charset="0"/>
                </a:rPr>
                <a:t>of the quadratic functions in the Vertex form</a:t>
              </a:r>
              <a:r>
                <a:rPr lang="en-US" sz="1400" b="1" dirty="0">
                  <a:solidFill>
                    <a:schemeClr val="tx1"/>
                  </a:solidFill>
                  <a:latin typeface="Verdana" pitchFamily="34" charset="0"/>
                </a:rPr>
                <a:t>. </a:t>
              </a:r>
              <a:r>
                <a:rPr lang="en-US" sz="1400" dirty="0">
                  <a:solidFill>
                    <a:schemeClr val="tx1"/>
                  </a:solidFill>
                  <a:latin typeface="Verdana" pitchFamily="34" charset="0"/>
                </a:rPr>
                <a:t>Today, we will learn how to change the </a:t>
              </a:r>
              <a:r>
                <a:rPr lang="en-US" sz="1400" i="1" dirty="0">
                  <a:solidFill>
                    <a:schemeClr val="tx1"/>
                  </a:solidFill>
                  <a:latin typeface="Verdana" pitchFamily="34" charset="0"/>
                </a:rPr>
                <a:t>Vertex</a:t>
              </a:r>
              <a:r>
                <a:rPr lang="en-US" sz="1400" dirty="0">
                  <a:solidFill>
                    <a:schemeClr val="tx1"/>
                  </a:solidFill>
                  <a:latin typeface="Verdana" pitchFamily="34" charset="0"/>
                </a:rPr>
                <a:t> form of a quadratic functions into a </a:t>
              </a:r>
              <a:r>
                <a:rPr lang="en-US" sz="1400" i="1" dirty="0">
                  <a:solidFill>
                    <a:schemeClr val="tx1"/>
                  </a:solidFill>
                  <a:latin typeface="Verdana" pitchFamily="34" charset="0"/>
                </a:rPr>
                <a:t>Standard Form.</a:t>
              </a:r>
              <a:endParaRPr lang="en-US" sz="1400" dirty="0">
                <a:solidFill>
                  <a:schemeClr val="tx1"/>
                </a:solidFill>
                <a:latin typeface="Verdana" pitchFamily="34" charset="0"/>
              </a:endParaRPr>
            </a:p>
          </p:txBody>
        </p:sp>
        <p:sp>
          <p:nvSpPr>
            <p:cNvPr id="39" name="Rectangle 38"/>
            <p:cNvSpPr/>
            <p:nvPr/>
          </p:nvSpPr>
          <p:spPr bwMode="auto">
            <a:xfrm>
              <a:off x="6753225" y="3896509"/>
              <a:ext cx="688262" cy="204521"/>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Gill Sans MT" pitchFamily="34" charset="0"/>
                </a:rPr>
                <a:t>Make Connection</a:t>
              </a:r>
            </a:p>
          </p:txBody>
        </p:sp>
      </p:grpSp>
      <p:sp>
        <p:nvSpPr>
          <p:cNvPr id="53" name="Rectangle 130"/>
          <p:cNvSpPr/>
          <p:nvPr/>
        </p:nvSpPr>
        <p:spPr>
          <a:xfrm>
            <a:off x="6791644" y="52696"/>
            <a:ext cx="2285975" cy="254875"/>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Activate Prior Knowledge:</a:t>
            </a:r>
          </a:p>
        </p:txBody>
      </p:sp>
      <p:grpSp>
        <p:nvGrpSpPr>
          <p:cNvPr id="12" name="Group 11">
            <a:extLst>
              <a:ext uri="{FF2B5EF4-FFF2-40B4-BE49-F238E27FC236}">
                <a16:creationId xmlns:a16="http://schemas.microsoft.com/office/drawing/2014/main" id="{2D927C7C-87B7-47B3-BCAF-6710743FB17A}"/>
              </a:ext>
            </a:extLst>
          </p:cNvPr>
          <p:cNvGrpSpPr/>
          <p:nvPr/>
        </p:nvGrpSpPr>
        <p:grpSpPr>
          <a:xfrm>
            <a:off x="548684" y="502952"/>
            <a:ext cx="3182937" cy="2477533"/>
            <a:chOff x="457245" y="3385531"/>
            <a:chExt cx="3182937" cy="2477533"/>
          </a:xfrm>
        </p:grpSpPr>
        <p:grpSp>
          <p:nvGrpSpPr>
            <p:cNvPr id="79" name="Group 34">
              <a:extLst>
                <a:ext uri="{FF2B5EF4-FFF2-40B4-BE49-F238E27FC236}">
                  <a16:creationId xmlns:a16="http://schemas.microsoft.com/office/drawing/2014/main" id="{A31E5489-DE98-4E74-937F-94D5E8561E2E}"/>
                </a:ext>
              </a:extLst>
            </p:cNvPr>
            <p:cNvGrpSpPr>
              <a:grpSpLocks/>
            </p:cNvGrpSpPr>
            <p:nvPr/>
          </p:nvGrpSpPr>
          <p:grpSpPr bwMode="auto">
            <a:xfrm>
              <a:off x="457245" y="3385531"/>
              <a:ext cx="3182937" cy="2477533"/>
              <a:chOff x="6870701" y="68553"/>
              <a:chExt cx="1921068" cy="1002626"/>
            </a:xfrm>
          </p:grpSpPr>
          <p:grpSp>
            <p:nvGrpSpPr>
              <p:cNvPr id="80" name="Group 10">
                <a:extLst>
                  <a:ext uri="{FF2B5EF4-FFF2-40B4-BE49-F238E27FC236}">
                    <a16:creationId xmlns:a16="http://schemas.microsoft.com/office/drawing/2014/main" id="{9A7DEF59-5C15-4D18-AC2C-BA2A5FBE2653}"/>
                  </a:ext>
                </a:extLst>
              </p:cNvPr>
              <p:cNvGrpSpPr>
                <a:grpSpLocks/>
              </p:cNvGrpSpPr>
              <p:nvPr/>
            </p:nvGrpSpPr>
            <p:grpSpPr bwMode="auto">
              <a:xfrm>
                <a:off x="6870701" y="109497"/>
                <a:ext cx="1921068" cy="961682"/>
                <a:chOff x="4608031" y="881485"/>
                <a:chExt cx="4711526" cy="3493781"/>
              </a:xfrm>
            </p:grpSpPr>
            <p:sp>
              <p:nvSpPr>
                <p:cNvPr id="82" name="Rectangle 3">
                  <a:extLst>
                    <a:ext uri="{FF2B5EF4-FFF2-40B4-BE49-F238E27FC236}">
                      <a16:creationId xmlns:a16="http://schemas.microsoft.com/office/drawing/2014/main" id="{694F5AF2-D94D-4E5B-BEEA-3F6FDC608213}"/>
                    </a:ext>
                  </a:extLst>
                </p:cNvPr>
                <p:cNvSpPr/>
                <p:nvPr/>
              </p:nvSpPr>
              <p:spPr>
                <a:xfrm>
                  <a:off x="4608031" y="881485"/>
                  <a:ext cx="4711526" cy="349378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83" name="Rectangle 21">
                  <a:extLst>
                    <a:ext uri="{FF2B5EF4-FFF2-40B4-BE49-F238E27FC236}">
                      <a16:creationId xmlns:a16="http://schemas.microsoft.com/office/drawing/2014/main" id="{E9149C77-F34B-4994-BE68-826410842467}"/>
                    </a:ext>
                  </a:extLst>
                </p:cNvPr>
                <p:cNvSpPr/>
                <p:nvPr/>
              </p:nvSpPr>
              <p:spPr>
                <a:xfrm>
                  <a:off x="4812471" y="916084"/>
                  <a:ext cx="4128755" cy="2894182"/>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81" name="Tape">
                <a:extLst>
                  <a:ext uri="{FF2B5EF4-FFF2-40B4-BE49-F238E27FC236}">
                    <a16:creationId xmlns:a16="http://schemas.microsoft.com/office/drawing/2014/main" id="{25FC9C33-6FE5-4646-8A7C-5EAF412DE521}"/>
                  </a:ext>
                </a:extLst>
              </p:cNvPr>
              <p:cNvSpPr/>
              <p:nvPr/>
            </p:nvSpPr>
            <p:spPr bwMode="auto">
              <a:xfrm rot="5400000">
                <a:off x="7663548" y="-315690"/>
                <a:ext cx="114526" cy="88301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5">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 name="Picture 5">
              <a:extLst>
                <a:ext uri="{FF2B5EF4-FFF2-40B4-BE49-F238E27FC236}">
                  <a16:creationId xmlns:a16="http://schemas.microsoft.com/office/drawing/2014/main" id="{3B912BC0-27A3-48A7-9EA1-F948D9EEE1E2}"/>
                </a:ext>
              </a:extLst>
            </p:cNvPr>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201370" y="3434291"/>
              <a:ext cx="1297033" cy="187486"/>
            </a:xfrm>
            <a:prstGeom prst="rect">
              <a:avLst/>
            </a:prstGeom>
          </p:spPr>
        </p:pic>
      </p:grpSp>
      <p:grpSp>
        <p:nvGrpSpPr>
          <p:cNvPr id="98" name="Group 97">
            <a:extLst>
              <a:ext uri="{FF2B5EF4-FFF2-40B4-BE49-F238E27FC236}">
                <a16:creationId xmlns:a16="http://schemas.microsoft.com/office/drawing/2014/main" id="{B0E3649A-EA37-48F7-AD38-5C8B84E7EED5}"/>
              </a:ext>
            </a:extLst>
          </p:cNvPr>
          <p:cNvGrpSpPr/>
          <p:nvPr/>
        </p:nvGrpSpPr>
        <p:grpSpPr>
          <a:xfrm>
            <a:off x="706639" y="834712"/>
            <a:ext cx="2867025" cy="881553"/>
            <a:chOff x="1174019" y="4629456"/>
            <a:chExt cx="2867025" cy="858838"/>
          </a:xfrm>
        </p:grpSpPr>
        <p:graphicFrame>
          <p:nvGraphicFramePr>
            <p:cNvPr id="99" name="Object 741">
              <a:extLst>
                <a:ext uri="{FF2B5EF4-FFF2-40B4-BE49-F238E27FC236}">
                  <a16:creationId xmlns:a16="http://schemas.microsoft.com/office/drawing/2014/main" id="{D69BF794-2971-448A-A13F-272356F1B92F}"/>
                </a:ext>
              </a:extLst>
            </p:cNvPr>
            <p:cNvGraphicFramePr>
              <a:graphicFrameLocks noChangeAspect="1"/>
            </p:cNvGraphicFramePr>
            <p:nvPr>
              <p:extLst>
                <p:ext uri="{D42A27DB-BD31-4B8C-83A1-F6EECF244321}">
                  <p14:modId xmlns:p14="http://schemas.microsoft.com/office/powerpoint/2010/main" val="1603012427"/>
                </p:ext>
              </p:extLst>
            </p:nvPr>
          </p:nvGraphicFramePr>
          <p:xfrm>
            <a:off x="1174019" y="4869169"/>
            <a:ext cx="1376363" cy="349250"/>
          </p:xfrm>
          <a:graphic>
            <a:graphicData uri="http://schemas.openxmlformats.org/presentationml/2006/ole">
              <mc:AlternateContent xmlns:mc="http://schemas.openxmlformats.org/markup-compatibility/2006">
                <mc:Choice xmlns:v="urn:schemas-microsoft-com:vml" Requires="v">
                  <p:oleObj spid="_x0000_s8355" name="Equation" r:id="rId7" imgW="1383699" imgH="355446" progId="Equation.DSMT4">
                    <p:embed/>
                  </p:oleObj>
                </mc:Choice>
                <mc:Fallback>
                  <p:oleObj name="Equation" r:id="rId7" imgW="1383699" imgH="355446" progId="Equation.DSMT4">
                    <p:embed/>
                    <p:pic>
                      <p:nvPicPr>
                        <p:cNvPr id="70" name="Object 741">
                          <a:extLst>
                            <a:ext uri="{FF2B5EF4-FFF2-40B4-BE49-F238E27FC236}">
                              <a16:creationId xmlns:a16="http://schemas.microsoft.com/office/drawing/2014/main" id="{1CF62F2D-B3EB-4D03-9109-6E9C6DA5B4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4019" y="4869169"/>
                          <a:ext cx="1376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 name="Text Box 742">
              <a:extLst>
                <a:ext uri="{FF2B5EF4-FFF2-40B4-BE49-F238E27FC236}">
                  <a16:creationId xmlns:a16="http://schemas.microsoft.com/office/drawing/2014/main" id="{6A2D9112-641D-4B5F-B7FD-662AB7E4E5A8}"/>
                </a:ext>
              </a:extLst>
            </p:cNvPr>
            <p:cNvSpPr txBox="1">
              <a:spLocks noChangeArrowheads="1"/>
            </p:cNvSpPr>
            <p:nvPr/>
          </p:nvSpPr>
          <p:spPr bwMode="auto">
            <a:xfrm>
              <a:off x="2447194" y="4629456"/>
              <a:ext cx="895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1200">
                  <a:latin typeface="Arial" panose="020B0604020202020204" pitchFamily="34" charset="0"/>
                </a:rPr>
                <a:t>direction</a:t>
              </a:r>
            </a:p>
          </p:txBody>
        </p:sp>
        <p:sp>
          <p:nvSpPr>
            <p:cNvPr id="101" name="Line 743">
              <a:extLst>
                <a:ext uri="{FF2B5EF4-FFF2-40B4-BE49-F238E27FC236}">
                  <a16:creationId xmlns:a16="http://schemas.microsoft.com/office/drawing/2014/main" id="{38AFE2DE-D4E7-4274-957B-CF8792CDD65B}"/>
                </a:ext>
              </a:extLst>
            </p:cNvPr>
            <p:cNvSpPr>
              <a:spLocks noChangeShapeType="1"/>
            </p:cNvSpPr>
            <p:nvPr/>
          </p:nvSpPr>
          <p:spPr bwMode="auto">
            <a:xfrm flipV="1">
              <a:off x="1701069" y="4767569"/>
              <a:ext cx="152400" cy="179387"/>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744">
              <a:extLst>
                <a:ext uri="{FF2B5EF4-FFF2-40B4-BE49-F238E27FC236}">
                  <a16:creationId xmlns:a16="http://schemas.microsoft.com/office/drawing/2014/main" id="{C609E809-F698-4C48-A7B9-81CD6231317D}"/>
                </a:ext>
              </a:extLst>
            </p:cNvPr>
            <p:cNvSpPr>
              <a:spLocks noChangeShapeType="1"/>
            </p:cNvSpPr>
            <p:nvPr/>
          </p:nvSpPr>
          <p:spPr bwMode="auto">
            <a:xfrm>
              <a:off x="1847119" y="4767569"/>
              <a:ext cx="614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Text Box 745">
              <a:extLst>
                <a:ext uri="{FF2B5EF4-FFF2-40B4-BE49-F238E27FC236}">
                  <a16:creationId xmlns:a16="http://schemas.microsoft.com/office/drawing/2014/main" id="{8AE1DE43-5D10-4BE1-B9D2-9BD81F08782E}"/>
                </a:ext>
              </a:extLst>
            </p:cNvPr>
            <p:cNvSpPr txBox="1">
              <a:spLocks noChangeArrowheads="1"/>
            </p:cNvSpPr>
            <p:nvPr/>
          </p:nvSpPr>
          <p:spPr bwMode="auto">
            <a:xfrm>
              <a:off x="2375757" y="5213656"/>
              <a:ext cx="895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1200" dirty="0">
                  <a:latin typeface="Arial" panose="020B0604020202020204" pitchFamily="34" charset="0"/>
                </a:rPr>
                <a:t>width</a:t>
              </a:r>
            </a:p>
          </p:txBody>
        </p:sp>
        <p:sp>
          <p:nvSpPr>
            <p:cNvPr id="104" name="Line 746">
              <a:extLst>
                <a:ext uri="{FF2B5EF4-FFF2-40B4-BE49-F238E27FC236}">
                  <a16:creationId xmlns:a16="http://schemas.microsoft.com/office/drawing/2014/main" id="{4AC1113F-29C3-4431-89B8-5ACE9E7C621E}"/>
                </a:ext>
              </a:extLst>
            </p:cNvPr>
            <p:cNvSpPr>
              <a:spLocks noChangeShapeType="1"/>
            </p:cNvSpPr>
            <p:nvPr/>
          </p:nvSpPr>
          <p:spPr bwMode="auto">
            <a:xfrm>
              <a:off x="1839182" y="5196194"/>
              <a:ext cx="119062" cy="155575"/>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47">
              <a:extLst>
                <a:ext uri="{FF2B5EF4-FFF2-40B4-BE49-F238E27FC236}">
                  <a16:creationId xmlns:a16="http://schemas.microsoft.com/office/drawing/2014/main" id="{08B9CF5C-9D54-492C-A553-4DEFCE3F563C}"/>
                </a:ext>
              </a:extLst>
            </p:cNvPr>
            <p:cNvSpPr>
              <a:spLocks noChangeShapeType="1"/>
            </p:cNvSpPr>
            <p:nvPr/>
          </p:nvSpPr>
          <p:spPr bwMode="auto">
            <a:xfrm flipV="1">
              <a:off x="1961419" y="5353356"/>
              <a:ext cx="3714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Text Box 748">
              <a:extLst>
                <a:ext uri="{FF2B5EF4-FFF2-40B4-BE49-F238E27FC236}">
                  <a16:creationId xmlns:a16="http://schemas.microsoft.com/office/drawing/2014/main" id="{23CEED29-4C6E-401F-A322-6FC81C19F8DE}"/>
                </a:ext>
              </a:extLst>
            </p:cNvPr>
            <p:cNvSpPr txBox="1">
              <a:spLocks noChangeArrowheads="1"/>
            </p:cNvSpPr>
            <p:nvPr/>
          </p:nvSpPr>
          <p:spPr bwMode="auto">
            <a:xfrm>
              <a:off x="3023457" y="4904094"/>
              <a:ext cx="10175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1200" i="1">
                  <a:latin typeface="Arial" panose="020B0604020202020204" pitchFamily="34" charset="0"/>
                </a:rPr>
                <a:t>y</a:t>
              </a:r>
              <a:r>
                <a:rPr lang="en-US" altLang="en-US" sz="1200">
                  <a:latin typeface="Arial" panose="020B0604020202020204" pitchFamily="34" charset="0"/>
                </a:rPr>
                <a:t>-intercept</a:t>
              </a:r>
            </a:p>
          </p:txBody>
        </p:sp>
        <p:sp>
          <p:nvSpPr>
            <p:cNvPr id="107" name="Line 749">
              <a:extLst>
                <a:ext uri="{FF2B5EF4-FFF2-40B4-BE49-F238E27FC236}">
                  <a16:creationId xmlns:a16="http://schemas.microsoft.com/office/drawing/2014/main" id="{0F5632BC-24E6-46B1-A0F1-979D31E8E117}"/>
                </a:ext>
              </a:extLst>
            </p:cNvPr>
            <p:cNvSpPr>
              <a:spLocks noChangeShapeType="1"/>
            </p:cNvSpPr>
            <p:nvPr/>
          </p:nvSpPr>
          <p:spPr bwMode="auto">
            <a:xfrm flipV="1">
              <a:off x="2628169" y="5061256"/>
              <a:ext cx="371475"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12">
            <a:extLst>
              <a:ext uri="{FF2B5EF4-FFF2-40B4-BE49-F238E27FC236}">
                <a16:creationId xmlns:a16="http://schemas.microsoft.com/office/drawing/2014/main" id="{48EE9492-F9E1-4144-960D-A7DFEBD8B157}"/>
              </a:ext>
            </a:extLst>
          </p:cNvPr>
          <p:cNvGrpSpPr/>
          <p:nvPr/>
        </p:nvGrpSpPr>
        <p:grpSpPr>
          <a:xfrm>
            <a:off x="4814547" y="544168"/>
            <a:ext cx="3069529" cy="2482783"/>
            <a:chOff x="4677613" y="3332311"/>
            <a:chExt cx="3182937" cy="2482783"/>
          </a:xfrm>
        </p:grpSpPr>
        <p:grpSp>
          <p:nvGrpSpPr>
            <p:cNvPr id="108" name="Group 34">
              <a:extLst>
                <a:ext uri="{FF2B5EF4-FFF2-40B4-BE49-F238E27FC236}">
                  <a16:creationId xmlns:a16="http://schemas.microsoft.com/office/drawing/2014/main" id="{A87F3DA7-9B7E-47CD-8BD0-E0436C1BD7A0}"/>
                </a:ext>
              </a:extLst>
            </p:cNvPr>
            <p:cNvGrpSpPr>
              <a:grpSpLocks/>
            </p:cNvGrpSpPr>
            <p:nvPr/>
          </p:nvGrpSpPr>
          <p:grpSpPr bwMode="auto">
            <a:xfrm>
              <a:off x="4677613" y="3337561"/>
              <a:ext cx="3182937" cy="2477533"/>
              <a:chOff x="6870701" y="68553"/>
              <a:chExt cx="1921068" cy="1002626"/>
            </a:xfrm>
          </p:grpSpPr>
          <p:grpSp>
            <p:nvGrpSpPr>
              <p:cNvPr id="109" name="Group 10">
                <a:extLst>
                  <a:ext uri="{FF2B5EF4-FFF2-40B4-BE49-F238E27FC236}">
                    <a16:creationId xmlns:a16="http://schemas.microsoft.com/office/drawing/2014/main" id="{1C549C50-37C9-4E20-80F0-009B6AA0D86A}"/>
                  </a:ext>
                </a:extLst>
              </p:cNvPr>
              <p:cNvGrpSpPr>
                <a:grpSpLocks/>
              </p:cNvGrpSpPr>
              <p:nvPr/>
            </p:nvGrpSpPr>
            <p:grpSpPr bwMode="auto">
              <a:xfrm>
                <a:off x="6870701" y="109497"/>
                <a:ext cx="1921068" cy="961682"/>
                <a:chOff x="4608031" y="881485"/>
                <a:chExt cx="4711526" cy="3493781"/>
              </a:xfrm>
            </p:grpSpPr>
            <p:sp>
              <p:nvSpPr>
                <p:cNvPr id="111" name="Rectangle 3">
                  <a:extLst>
                    <a:ext uri="{FF2B5EF4-FFF2-40B4-BE49-F238E27FC236}">
                      <a16:creationId xmlns:a16="http://schemas.microsoft.com/office/drawing/2014/main" id="{ACF576A8-CF12-414E-9585-D54DCD04BCCB}"/>
                    </a:ext>
                  </a:extLst>
                </p:cNvPr>
                <p:cNvSpPr/>
                <p:nvPr/>
              </p:nvSpPr>
              <p:spPr>
                <a:xfrm>
                  <a:off x="4608031" y="881485"/>
                  <a:ext cx="4711526" cy="349378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12" name="Rectangle 21">
                  <a:extLst>
                    <a:ext uri="{FF2B5EF4-FFF2-40B4-BE49-F238E27FC236}">
                      <a16:creationId xmlns:a16="http://schemas.microsoft.com/office/drawing/2014/main" id="{D10265D1-AF79-474C-8B44-139DAD701064}"/>
                    </a:ext>
                  </a:extLst>
                </p:cNvPr>
                <p:cNvSpPr/>
                <p:nvPr/>
              </p:nvSpPr>
              <p:spPr>
                <a:xfrm>
                  <a:off x="4812471" y="916084"/>
                  <a:ext cx="4128755" cy="2894182"/>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110" name="Tape">
                <a:extLst>
                  <a:ext uri="{FF2B5EF4-FFF2-40B4-BE49-F238E27FC236}">
                    <a16:creationId xmlns:a16="http://schemas.microsoft.com/office/drawing/2014/main" id="{E0274D51-4A21-4E7E-81EB-7EEB5AF5145D}"/>
                  </a:ext>
                </a:extLst>
              </p:cNvPr>
              <p:cNvSpPr/>
              <p:nvPr/>
            </p:nvSpPr>
            <p:spPr bwMode="auto">
              <a:xfrm rot="5400000">
                <a:off x="7663548" y="-315690"/>
                <a:ext cx="114526" cy="88301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5">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 name="Picture 7">
              <a:extLst>
                <a:ext uri="{FF2B5EF4-FFF2-40B4-BE49-F238E27FC236}">
                  <a16:creationId xmlns:a16="http://schemas.microsoft.com/office/drawing/2014/main" id="{5429CFD0-1F55-40BA-B916-3C047FA3ECB2}"/>
                </a:ext>
              </a:extLst>
            </p:cNvPr>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464939" y="3332311"/>
              <a:ext cx="1216167" cy="236381"/>
            </a:xfrm>
            <a:prstGeom prst="rect">
              <a:avLst/>
            </a:prstGeom>
          </p:spPr>
        </p:pic>
      </p:grpSp>
      <p:pic>
        <p:nvPicPr>
          <p:cNvPr id="9" name="Picture 8">
            <a:extLst>
              <a:ext uri="{FF2B5EF4-FFF2-40B4-BE49-F238E27FC236}">
                <a16:creationId xmlns:a16="http://schemas.microsoft.com/office/drawing/2014/main" id="{E6BED87E-8229-4757-970B-86A4CD35DA95}"/>
              </a:ext>
            </a:extLst>
          </p:cNvPr>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25244" y="1820900"/>
            <a:ext cx="2752977" cy="500541"/>
          </a:xfrm>
          <a:prstGeom prst="rect">
            <a:avLst/>
          </a:prstGeom>
        </p:spPr>
      </p:pic>
      <p:pic>
        <p:nvPicPr>
          <p:cNvPr id="11" name="Picture 10">
            <a:extLst>
              <a:ext uri="{FF2B5EF4-FFF2-40B4-BE49-F238E27FC236}">
                <a16:creationId xmlns:a16="http://schemas.microsoft.com/office/drawing/2014/main" id="{447148F4-7451-4E8C-A39C-F15AE0BAEE94}"/>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947738" y="844745"/>
            <a:ext cx="2561449" cy="433187"/>
          </a:xfrm>
          <a:prstGeom prst="rect">
            <a:avLst/>
          </a:prstGeom>
        </p:spPr>
      </p:pic>
      <p:grpSp>
        <p:nvGrpSpPr>
          <p:cNvPr id="3" name="Group 2"/>
          <p:cNvGrpSpPr/>
          <p:nvPr/>
        </p:nvGrpSpPr>
        <p:grpSpPr>
          <a:xfrm>
            <a:off x="5087846" y="1203392"/>
            <a:ext cx="2344783" cy="769063"/>
            <a:chOff x="5416053" y="1384641"/>
            <a:chExt cx="2344783" cy="769063"/>
          </a:xfrm>
        </p:grpSpPr>
        <p:sp>
          <p:nvSpPr>
            <p:cNvPr id="64" name="Google Shape;57;p6"/>
            <p:cNvSpPr txBox="1"/>
            <p:nvPr/>
          </p:nvSpPr>
          <p:spPr>
            <a:xfrm>
              <a:off x="5506694" y="1384641"/>
              <a:ext cx="2254142" cy="769063"/>
            </a:xfrm>
            <a:prstGeom prst="rect">
              <a:avLst/>
            </a:prstGeom>
            <a:noFill/>
            <a:ln>
              <a:noFill/>
            </a:ln>
          </p:spPr>
          <p:txBody>
            <a:bodyPr spcFirstLastPara="1" wrap="square" lIns="76188" tIns="76188" rIns="76188" bIns="76188" anchor="t" anchorCtr="0">
              <a:noAutofit/>
            </a:bodyPr>
            <a:lstStyle/>
            <a:p>
              <a:r>
                <a:rPr lang="en-US" sz="1400" dirty="0"/>
                <a:t>if </a:t>
              </a:r>
              <a:r>
                <a:rPr lang="en-US" sz="1400" dirty="0">
                  <a:solidFill>
                    <a:srgbClr val="980000"/>
                  </a:solidFill>
                </a:rPr>
                <a:t>a</a:t>
              </a:r>
              <a:r>
                <a:rPr lang="en-US" sz="1400" dirty="0"/>
                <a:t> is positive = </a:t>
              </a:r>
              <a:r>
                <a:rPr lang="en-US" sz="1400" dirty="0">
                  <a:solidFill>
                    <a:srgbClr val="980000"/>
                  </a:solidFill>
                </a:rPr>
                <a:t>up</a:t>
              </a:r>
              <a:r>
                <a:rPr lang="en-US" sz="1400" dirty="0"/>
                <a:t>.</a:t>
              </a:r>
              <a:endParaRPr sz="1400" dirty="0"/>
            </a:p>
            <a:p>
              <a:r>
                <a:rPr lang="en-US" sz="1400" dirty="0"/>
                <a:t>If </a:t>
              </a:r>
              <a:r>
                <a:rPr lang="en-US" sz="1400" dirty="0">
                  <a:solidFill>
                    <a:srgbClr val="0000FF"/>
                  </a:solidFill>
                </a:rPr>
                <a:t>a</a:t>
              </a:r>
              <a:r>
                <a:rPr lang="en-US" sz="1400" dirty="0"/>
                <a:t> is negative = </a:t>
              </a:r>
              <a:r>
                <a:rPr lang="en-US" sz="1400" dirty="0">
                  <a:solidFill>
                    <a:srgbClr val="0000FF"/>
                  </a:solidFill>
                </a:rPr>
                <a:t>down</a:t>
              </a:r>
              <a:endParaRPr sz="1400" dirty="0">
                <a:solidFill>
                  <a:srgbClr val="0000FF"/>
                </a:solidFill>
              </a:endParaRPr>
            </a:p>
          </p:txBody>
        </p:sp>
        <p:pic>
          <p:nvPicPr>
            <p:cNvPr id="65" name="Google Shape;58;p6"/>
            <p:cNvPicPr preferRelativeResize="0"/>
            <p:nvPr/>
          </p:nvPicPr>
          <p:blipFill>
            <a:blip r:embed="rId12">
              <a:alphaModFix/>
            </a:blip>
            <a:stretch>
              <a:fillRect/>
            </a:stretch>
          </p:blipFill>
          <p:spPr>
            <a:xfrm>
              <a:off x="5416053" y="1508409"/>
              <a:ext cx="166828" cy="159992"/>
            </a:xfrm>
            <a:prstGeom prst="rect">
              <a:avLst/>
            </a:prstGeom>
            <a:noFill/>
            <a:ln>
              <a:noFill/>
            </a:ln>
          </p:spPr>
        </p:pic>
        <p:pic>
          <p:nvPicPr>
            <p:cNvPr id="66" name="Google Shape;59;p6"/>
            <p:cNvPicPr preferRelativeResize="0"/>
            <p:nvPr/>
          </p:nvPicPr>
          <p:blipFill>
            <a:blip r:embed="rId13">
              <a:alphaModFix/>
            </a:blip>
            <a:stretch>
              <a:fillRect/>
            </a:stretch>
          </p:blipFill>
          <p:spPr>
            <a:xfrm>
              <a:off x="5430506" y="1720099"/>
              <a:ext cx="152375" cy="135165"/>
            </a:xfrm>
            <a:prstGeom prst="rect">
              <a:avLst/>
            </a:prstGeom>
            <a:noFill/>
            <a:ln>
              <a:noFill/>
            </a:ln>
          </p:spPr>
        </p:pic>
      </p:grpSp>
      <p:pic>
        <p:nvPicPr>
          <p:cNvPr id="8337" name="Picture 145" descr="https://lh5.googleusercontent.com/QAidKZxfRYABpifWTNIr-mPbeWG_qRSUSAGPGrjBy-qY3cLasaSIcw4qAF2aQjcRcMg1SOw7zwhadANVoE5cBI6lsnYc7tV5P-Is0kjIHgQbccFzmNPnx_uH3ou0dm7CdDmlKUlo7n4"/>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7738" y="1716265"/>
            <a:ext cx="2625001" cy="7707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85933" y="2389190"/>
            <a:ext cx="1726755" cy="276999"/>
          </a:xfrm>
          <a:prstGeom prst="rect">
            <a:avLst/>
          </a:prstGeom>
        </p:spPr>
        <p:txBody>
          <a:bodyPr wrap="none">
            <a:spAutoFit/>
          </a:bodyPr>
          <a:lstStyle/>
          <a:p>
            <a:pPr lvl="0" defTabSz="914400" eaLnBrk="0" hangingPunct="0"/>
            <a:r>
              <a:rPr lang="en-US" altLang="en-US" sz="1200" dirty="0">
                <a:solidFill>
                  <a:srgbClr val="000000"/>
                </a:solidFill>
                <a:effectLst>
                  <a:outerShdw blurRad="38100" dist="38100" dir="2700000" algn="tl">
                    <a:srgbClr val="000000">
                      <a:alpha val="43137"/>
                    </a:srgbClr>
                  </a:outerShdw>
                </a:effectLst>
                <a:latin typeface="Handlee" panose="020B0604020202020204" charset="0"/>
              </a:rPr>
              <a:t>Value of “</a:t>
            </a:r>
            <a:r>
              <a:rPr lang="en-US" altLang="en-US" sz="1200" b="1" dirty="0">
                <a:solidFill>
                  <a:srgbClr val="000000"/>
                </a:solidFill>
                <a:effectLst>
                  <a:outerShdw blurRad="38100" dist="38100" dir="2700000" algn="tl">
                    <a:srgbClr val="000000">
                      <a:alpha val="43137"/>
                    </a:srgbClr>
                  </a:outerShdw>
                </a:effectLst>
                <a:latin typeface="Handlee" panose="020B0604020202020204" charset="0"/>
              </a:rPr>
              <a:t>a</a:t>
            </a:r>
            <a:r>
              <a:rPr lang="en-US" altLang="en-US" sz="1200" dirty="0">
                <a:solidFill>
                  <a:srgbClr val="000000"/>
                </a:solidFill>
                <a:effectLst>
                  <a:outerShdw blurRad="38100" dist="38100" dir="2700000" algn="tl">
                    <a:srgbClr val="000000">
                      <a:alpha val="43137"/>
                    </a:srgbClr>
                  </a:outerShdw>
                </a:effectLst>
                <a:latin typeface="Handlee" panose="020B0604020202020204" charset="0"/>
              </a:rPr>
              <a:t>” Number Line</a:t>
            </a:r>
            <a:endParaRPr lang="en-US" altLang="en-US" sz="700" dirty="0">
              <a:effectLst>
                <a:outerShdw blurRad="38100" dist="38100" dir="2700000" algn="tl">
                  <a:srgbClr val="000000">
                    <a:alpha val="43137"/>
                  </a:srgbClr>
                </a:outerShdw>
              </a:effectLst>
              <a:latin typeface="Handlee" panose="020B0604020202020204" charset="0"/>
            </a:endParaRPr>
          </a:p>
        </p:txBody>
      </p:sp>
      <p:sp>
        <p:nvSpPr>
          <p:cNvPr id="67" name="Rectangle 66"/>
          <p:cNvSpPr/>
          <p:nvPr/>
        </p:nvSpPr>
        <p:spPr>
          <a:xfrm>
            <a:off x="6788376" y="1231895"/>
            <a:ext cx="679994" cy="523220"/>
          </a:xfrm>
          <a:prstGeom prst="rect">
            <a:avLst/>
          </a:prstGeom>
        </p:spPr>
        <p:txBody>
          <a:bodyPr wrap="none">
            <a:spAutoFit/>
          </a:bodyPr>
          <a:lstStyle/>
          <a:p>
            <a:pPr lvl="0" algn="ctr" defTabSz="914400" eaLnBrk="0" hangingPunct="0"/>
            <a:r>
              <a:rPr lang="en-US" altLang="en-US" sz="1400" b="1" dirty="0">
                <a:solidFill>
                  <a:srgbClr val="000000"/>
                </a:solidFill>
                <a:effectLst>
                  <a:outerShdw blurRad="38100" dist="38100" dir="2700000" algn="tl">
                    <a:srgbClr val="000000">
                      <a:alpha val="43137"/>
                    </a:srgbClr>
                  </a:outerShdw>
                </a:effectLst>
                <a:latin typeface="Handlee" panose="020B0604020202020204" charset="0"/>
              </a:rPr>
              <a:t>Vertex</a:t>
            </a:r>
          </a:p>
          <a:p>
            <a:pPr lvl="0" algn="ctr" defTabSz="914400" eaLnBrk="0" hangingPunct="0"/>
            <a:r>
              <a:rPr lang="en-US" altLang="en-US" sz="1400" b="1" dirty="0">
                <a:solidFill>
                  <a:srgbClr val="000000"/>
                </a:solidFill>
                <a:effectLst>
                  <a:outerShdw blurRad="38100" dist="38100" dir="2700000" algn="tl">
                    <a:srgbClr val="000000">
                      <a:alpha val="43137"/>
                    </a:srgbClr>
                  </a:outerShdw>
                </a:effectLst>
                <a:latin typeface="Handlee" panose="020B0604020202020204" charset="0"/>
              </a:rPr>
              <a:t>(h, k)</a:t>
            </a:r>
            <a:endParaRPr lang="en-US" altLang="en-US" sz="800" b="1" dirty="0">
              <a:effectLst>
                <a:outerShdw blurRad="38100" dist="38100" dir="2700000" algn="tl">
                  <a:srgbClr val="000000">
                    <a:alpha val="43137"/>
                  </a:srgbClr>
                </a:outerShdw>
              </a:effectLst>
              <a:latin typeface="Handlee" panose="020B0604020202020204" charset="0"/>
            </a:endParaRPr>
          </a:p>
        </p:txBody>
      </p:sp>
      <p:grpSp>
        <p:nvGrpSpPr>
          <p:cNvPr id="68" name="Group 1"/>
          <p:cNvGrpSpPr>
            <a:grpSpLocks/>
          </p:cNvGrpSpPr>
          <p:nvPr/>
        </p:nvGrpSpPr>
        <p:grpSpPr bwMode="auto">
          <a:xfrm>
            <a:off x="375169" y="3039280"/>
            <a:ext cx="5553071" cy="3264926"/>
            <a:chOff x="6750051" y="1057275"/>
            <a:chExt cx="2010766" cy="4650682"/>
          </a:xfrm>
        </p:grpSpPr>
        <p:sp>
          <p:nvSpPr>
            <p:cNvPr id="69" name="Rectangle 68"/>
            <p:cNvSpPr/>
            <p:nvPr/>
          </p:nvSpPr>
          <p:spPr bwMode="auto">
            <a:xfrm>
              <a:off x="6750051" y="1065211"/>
              <a:ext cx="2010766" cy="4642746"/>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eaLnBrk="0" hangingPunct="0">
                <a:tabLst>
                  <a:tab pos="-57150" algn="l"/>
                  <a:tab pos="1828800" algn="l"/>
                </a:tabLst>
                <a:defRPr/>
              </a:pPr>
              <a:r>
                <a:rPr lang="en-US" sz="1600" dirty="0">
                  <a:solidFill>
                    <a:schemeClr val="tx1"/>
                  </a:solidFill>
                  <a:effectLst>
                    <a:outerShdw blurRad="38100" dist="38100" dir="2700000" algn="tl">
                      <a:srgbClr val="000000">
                        <a:alpha val="43137"/>
                      </a:srgbClr>
                    </a:outerShdw>
                  </a:effectLst>
                  <a:latin typeface="Kristen ITC" panose="03050502040202030202" pitchFamily="66" charset="0"/>
                  <a:ea typeface="Times New Roman" pitchFamily="18" charset="0"/>
                  <a:cs typeface="Arial" charset="0"/>
                </a:rPr>
                <a:t>Identify the following from giving Vertex form:</a:t>
              </a:r>
            </a:p>
            <a:p>
              <a:pPr eaLnBrk="0" hangingPunct="0">
                <a:tabLst>
                  <a:tab pos="-57150" algn="l"/>
                  <a:tab pos="1828800" algn="l"/>
                </a:tabLst>
                <a:defRPr/>
              </a:pPr>
              <a:endParaRPr lang="en-US" sz="1200" b="1"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600" b="1" dirty="0">
                  <a:solidFill>
                    <a:schemeClr val="tx1"/>
                  </a:solidFill>
                  <a:latin typeface="Verdana" pitchFamily="34" charset="0"/>
                  <a:ea typeface="Times New Roman" pitchFamily="18" charset="0"/>
                  <a:cs typeface="Arial" charset="0"/>
                </a:rPr>
                <a:t>1.)</a:t>
              </a:r>
            </a:p>
            <a:p>
              <a:pPr eaLnBrk="0" hangingPunct="0">
                <a:tabLst>
                  <a:tab pos="-57150" algn="l"/>
                  <a:tab pos="1828800" algn="l"/>
                </a:tabLst>
                <a:defRPr/>
              </a:pPr>
              <a:endParaRPr lang="en-US" sz="900" b="1"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600" b="1" dirty="0">
                  <a:solidFill>
                    <a:schemeClr val="tx1"/>
                  </a:solidFill>
                  <a:latin typeface="Verdana" pitchFamily="34" charset="0"/>
                  <a:ea typeface="Times New Roman" pitchFamily="18" charset="0"/>
                  <a:cs typeface="Arial" charset="0"/>
                </a:rPr>
                <a:t>      </a:t>
              </a:r>
              <a:r>
                <a:rPr lang="en-US" sz="1600" b="1"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rPr>
                <a:t>a =___, h =___, k =___, Opening: ______</a:t>
              </a:r>
            </a:p>
            <a:p>
              <a:pPr eaLnBrk="0" hangingPunct="0">
                <a:tabLst>
                  <a:tab pos="-57150" algn="l"/>
                  <a:tab pos="1828800" algn="l"/>
                </a:tabLst>
                <a:defRPr/>
              </a:pPr>
              <a:endParaRPr lang="en-US" sz="1600" b="1"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600" b="1" dirty="0">
                  <a:solidFill>
                    <a:schemeClr val="tx1"/>
                  </a:solidFill>
                  <a:latin typeface="Verdana" pitchFamily="34" charset="0"/>
                  <a:ea typeface="Times New Roman" pitchFamily="18" charset="0"/>
                  <a:cs typeface="Arial" charset="0"/>
                </a:rPr>
                <a:t>b.)</a:t>
              </a:r>
            </a:p>
            <a:p>
              <a:pPr eaLnBrk="0" hangingPunct="0">
                <a:tabLst>
                  <a:tab pos="-57150" algn="l"/>
                  <a:tab pos="1828800" algn="l"/>
                </a:tabLst>
                <a:defRPr/>
              </a:pPr>
              <a:endParaRPr lang="en-US" sz="1000" b="1"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endParaRPr>
            </a:p>
            <a:p>
              <a:pPr eaLnBrk="0" hangingPunct="0">
                <a:tabLst>
                  <a:tab pos="-57150" algn="l"/>
                  <a:tab pos="1828800" algn="l"/>
                </a:tabLst>
                <a:defRPr/>
              </a:pPr>
              <a:r>
                <a:rPr lang="en-US" sz="1600" b="1"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rPr>
                <a:t>      a =___, h =___, k =___, Opening: ______</a:t>
              </a:r>
            </a:p>
            <a:p>
              <a:pPr eaLnBrk="0" hangingPunct="0">
                <a:tabLst>
                  <a:tab pos="-57150" algn="l"/>
                  <a:tab pos="1828800" algn="l"/>
                </a:tabLst>
                <a:defRPr/>
              </a:pPr>
              <a:endParaRPr lang="en-US" sz="1600" b="1"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600" b="1" dirty="0">
                  <a:solidFill>
                    <a:schemeClr val="tx1"/>
                  </a:solidFill>
                  <a:latin typeface="Verdana" pitchFamily="34" charset="0"/>
                  <a:ea typeface="Times New Roman" pitchFamily="18" charset="0"/>
                  <a:cs typeface="Arial" charset="0"/>
                </a:rPr>
                <a:t>c.)</a:t>
              </a:r>
            </a:p>
            <a:p>
              <a:pPr eaLnBrk="0" hangingPunct="0">
                <a:tabLst>
                  <a:tab pos="-57150" algn="l"/>
                  <a:tab pos="1828800" algn="l"/>
                </a:tabLst>
                <a:defRPr/>
              </a:pPr>
              <a:endParaRPr lang="en-US" sz="1200" b="1"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600" b="1"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rPr>
                <a:t>     a =___, h =___, k =___, Opening:______</a:t>
              </a:r>
              <a:endParaRPr lang="en-US" sz="1600" b="1" dirty="0">
                <a:solidFill>
                  <a:schemeClr val="tx1"/>
                </a:solidFill>
                <a:latin typeface="Verdana" pitchFamily="34" charset="0"/>
                <a:ea typeface="Times New Roman" pitchFamily="18" charset="0"/>
                <a:cs typeface="Arial" charset="0"/>
              </a:endParaRPr>
            </a:p>
          </p:txBody>
        </p:sp>
        <p:sp>
          <p:nvSpPr>
            <p:cNvPr id="70" name="Rectangle 69"/>
            <p:cNvSpPr/>
            <p:nvPr/>
          </p:nvSpPr>
          <p:spPr bwMode="auto">
            <a:xfrm>
              <a:off x="6756400" y="1057275"/>
              <a:ext cx="2004417" cy="279726"/>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prstClr val="white"/>
                  </a:solidFill>
                  <a:effectLst>
                    <a:outerShdw blurRad="38100" dist="38100" dir="2700000" algn="tl">
                      <a:srgbClr val="000000">
                        <a:alpha val="43137"/>
                      </a:srgbClr>
                    </a:outerShdw>
                  </a:effectLst>
                  <a:latin typeface="Kristen ITC" panose="03050502040202030202" pitchFamily="66" charset="0"/>
                </a:rPr>
                <a:t>Warm-Up; You do it now…..</a:t>
              </a:r>
            </a:p>
          </p:txBody>
        </p:sp>
      </p:grpSp>
      <p:pic>
        <p:nvPicPr>
          <p:cNvPr id="71" name="Picture 12">
            <a:extLst>
              <a:ext uri="{FF2B5EF4-FFF2-40B4-BE49-F238E27FC236}">
                <a16:creationId xmlns:a16="http://schemas.microsoft.com/office/drawing/2014/main" id="{69A5768F-A988-4E43-8B02-1BF57B3423FB}"/>
              </a:ext>
            </a:extLst>
          </p:cNvPr>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788">
            <a:off x="825191" y="3597832"/>
            <a:ext cx="2745785" cy="55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
            <a:extLst>
              <a:ext uri="{FF2B5EF4-FFF2-40B4-BE49-F238E27FC236}">
                <a16:creationId xmlns:a16="http://schemas.microsoft.com/office/drawing/2014/main" id="{05CDA21A-CC74-49FD-B346-DE365762695E}"/>
              </a:ext>
            </a:extLst>
          </p:cNvPr>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865" y="4505306"/>
            <a:ext cx="2591136" cy="43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4">
            <a:extLst>
              <a:ext uri="{FF2B5EF4-FFF2-40B4-BE49-F238E27FC236}">
                <a16:creationId xmlns:a16="http://schemas.microsoft.com/office/drawing/2014/main" id="{8BBFFE45-9313-44B0-9EFF-B4B9D0F876EB}"/>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8467" y="5499100"/>
            <a:ext cx="2629069" cy="3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30"/>
          <p:cNvSpPr/>
          <p:nvPr/>
        </p:nvSpPr>
        <p:spPr>
          <a:xfrm>
            <a:off x="6878474" y="59314"/>
            <a:ext cx="2214563" cy="247651"/>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mc:AlternateContent xmlns:mc="http://schemas.openxmlformats.org/markup-compatibility/2006" xmlns:a14="http://schemas.microsoft.com/office/drawing/2010/main">
        <mc:Choice Requires="a14">
          <p:sp>
            <p:nvSpPr>
              <p:cNvPr id="2" name="Rectangle 1"/>
              <p:cNvSpPr/>
              <p:nvPr/>
            </p:nvSpPr>
            <p:spPr>
              <a:xfrm>
                <a:off x="182928" y="409612"/>
                <a:ext cx="8595316" cy="923330"/>
              </a:xfrm>
              <a:prstGeom prst="rect">
                <a:avLst/>
              </a:prstGeom>
            </p:spPr>
            <p:txBody>
              <a:bodyPr wrap="square">
                <a:spAutoFit/>
              </a:bodyPr>
              <a:lstStyle/>
              <a:p>
                <a:r>
                  <a:rPr lang="en-US" dirty="0">
                    <a:solidFill>
                      <a:schemeClr val="tx1"/>
                    </a:solidFill>
                    <a:latin typeface="Handlee" panose="020B0604020202020204" charset="0"/>
                  </a:rPr>
                  <a:t>If a function is quadratic, it can be represented by an equation of the form </a:t>
                </a:r>
                <a:r>
                  <a:rPr lang="en-US" b="1" dirty="0">
                    <a:solidFill>
                      <a:schemeClr val="tx1"/>
                    </a:solidFill>
                    <a:effectLst>
                      <a:outerShdw blurRad="38100" dist="38100" dir="2700000" algn="tl">
                        <a:srgbClr val="000000">
                          <a:alpha val="43137"/>
                        </a:srgbClr>
                      </a:outerShdw>
                    </a:effectLst>
                    <a:latin typeface="Handlee" panose="020B0604020202020204" charset="0"/>
                  </a:rPr>
                  <a:t>y =</a:t>
                </a:r>
                <a14:m>
                  <m:oMath xmlns:m="http://schemas.openxmlformats.org/officeDocument/2006/math">
                    <m:sSup>
                      <m:sSupPr>
                        <m:ctrlP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ctrlPr>
                      </m:sSupPr>
                      <m:e>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𝒂𝒙</m:t>
                        </m:r>
                      </m:e>
                      <m:sup>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𝟐</m:t>
                        </m:r>
                      </m:sup>
                    </m:sSup>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m:t>
                    </m:r>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𝒃𝒙</m:t>
                    </m:r>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m:t>
                    </m:r>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𝒄</m:t>
                    </m:r>
                  </m:oMath>
                </a14:m>
                <a:r>
                  <a:rPr lang="en-US" dirty="0">
                    <a:solidFill>
                      <a:schemeClr val="tx1"/>
                    </a:solidFill>
                    <a:latin typeface="Handlee" panose="020B0604020202020204" charset="0"/>
                  </a:rPr>
                  <a:t>, where </a:t>
                </a:r>
                <a:r>
                  <a:rPr lang="en-US" b="1" i="1" dirty="0">
                    <a:solidFill>
                      <a:schemeClr val="tx1"/>
                    </a:solidFill>
                    <a:effectLst>
                      <a:outerShdw blurRad="38100" dist="38100" dir="2700000" algn="tl">
                        <a:srgbClr val="000000">
                          <a:alpha val="43137"/>
                        </a:srgbClr>
                      </a:outerShdw>
                    </a:effectLst>
                    <a:latin typeface="Handlee" panose="020B0604020202020204" charset="0"/>
                  </a:rPr>
                  <a:t>a, b, and c </a:t>
                </a:r>
                <a:r>
                  <a:rPr lang="en-US" dirty="0">
                    <a:solidFill>
                      <a:schemeClr val="tx1"/>
                    </a:solidFill>
                    <a:latin typeface="Handlee" panose="020B0604020202020204" charset="0"/>
                  </a:rPr>
                  <a:t>are real numbers and </a:t>
                </a:r>
                <a:r>
                  <a:rPr lang="en-US" b="1" i="1" dirty="0">
                    <a:solidFill>
                      <a:schemeClr val="tx1"/>
                    </a:solidFill>
                    <a:effectLst>
                      <a:outerShdw blurRad="38100" dist="38100" dir="2700000" algn="tl">
                        <a:srgbClr val="000000">
                          <a:alpha val="43137"/>
                        </a:srgbClr>
                      </a:outerShdw>
                    </a:effectLst>
                    <a:latin typeface="Handlee" panose="020B0604020202020204" charset="0"/>
                  </a:rPr>
                  <a:t>a ≠ 0</a:t>
                </a:r>
                <a:r>
                  <a:rPr lang="en-US" dirty="0">
                    <a:solidFill>
                      <a:schemeClr val="tx1"/>
                    </a:solidFill>
                    <a:latin typeface="Handlee" panose="020B0604020202020204" charset="0"/>
                  </a:rPr>
                  <a:t>. This is called the </a:t>
                </a:r>
                <a:r>
                  <a:rPr lang="en-US" b="1" i="1" u="sng" dirty="0">
                    <a:solidFill>
                      <a:schemeClr val="tx1"/>
                    </a:solidFill>
                    <a:effectLst>
                      <a:outerShdw blurRad="38100" dist="38100" dir="2700000" algn="tl">
                        <a:srgbClr val="000000">
                          <a:alpha val="43137"/>
                        </a:srgbClr>
                      </a:outerShdw>
                    </a:effectLst>
                    <a:latin typeface="Handlee" panose="020B0604020202020204" charset="0"/>
                  </a:rPr>
                  <a:t>standard form </a:t>
                </a:r>
                <a:r>
                  <a:rPr lang="en-US" dirty="0">
                    <a:solidFill>
                      <a:schemeClr val="tx1"/>
                    </a:solidFill>
                    <a:latin typeface="Handlee" panose="020B0604020202020204" charset="0"/>
                  </a:rPr>
                  <a:t>of a quadratic equation</a:t>
                </a:r>
                <a:r>
                  <a:rPr lang="en-US" dirty="0">
                    <a:latin typeface="Handlee" panose="020B0604020202020204" charset="0"/>
                  </a:rPr>
                  <a:t>. It is possible to write quadratic equations in various forms.</a:t>
                </a:r>
                <a:endParaRPr lang="en-US" dirty="0">
                  <a:solidFill>
                    <a:schemeClr val="tx1"/>
                  </a:solidFill>
                  <a:latin typeface="Handlee" panose="020B060402020202020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2928" y="409612"/>
                <a:ext cx="8595316" cy="923330"/>
              </a:xfrm>
              <a:prstGeom prst="rect">
                <a:avLst/>
              </a:prstGeom>
              <a:blipFill>
                <a:blip r:embed="rId4"/>
                <a:stretch>
                  <a:fillRect l="-567" t="-1974" r="-142" b="-9868"/>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298497" y="1803683"/>
            <a:ext cx="8514251" cy="3311610"/>
          </a:xfrm>
          <a:prstGeom prst="rect">
            <a:avLst/>
          </a:prstGeom>
        </p:spPr>
      </p:pic>
      <p:sp>
        <p:nvSpPr>
          <p:cNvPr id="4" name="Rectangle 3"/>
          <p:cNvSpPr/>
          <p:nvPr/>
        </p:nvSpPr>
        <p:spPr>
          <a:xfrm>
            <a:off x="151480" y="1454342"/>
            <a:ext cx="7207153" cy="369332"/>
          </a:xfrm>
          <a:prstGeom prst="rect">
            <a:avLst/>
          </a:prstGeom>
        </p:spPr>
        <p:txBody>
          <a:bodyPr wrap="square">
            <a:spAutoFit/>
          </a:bodyPr>
          <a:lstStyle/>
          <a:p>
            <a:r>
              <a:rPr lang="en-US" b="1" dirty="0">
                <a:effectLst>
                  <a:outerShdw blurRad="38100" dist="38100" dir="2700000" algn="tl">
                    <a:srgbClr val="000000">
                      <a:alpha val="43137"/>
                    </a:srgbClr>
                  </a:outerShdw>
                </a:effectLst>
                <a:latin typeface="Handlee" panose="020B0604020202020204" charset="0"/>
              </a:rPr>
              <a:t>Example: </a:t>
            </a:r>
            <a:r>
              <a:rPr lang="en-US" dirty="0">
                <a:effectLst>
                  <a:outerShdw blurRad="38100" dist="38100" dir="2700000" algn="tl">
                    <a:srgbClr val="000000">
                      <a:alpha val="43137"/>
                    </a:srgbClr>
                  </a:outerShdw>
                </a:effectLst>
                <a:latin typeface="Handlee" panose="020B0604020202020204" charset="0"/>
              </a:rPr>
              <a:t>Rewrite a quadratic function from vertex form to standard form.</a:t>
            </a:r>
          </a:p>
        </p:txBody>
      </p:sp>
      <p:pic>
        <p:nvPicPr>
          <p:cNvPr id="5" name="Picture 4"/>
          <p:cNvPicPr>
            <a:picLocks noChangeAspect="1"/>
          </p:cNvPicPr>
          <p:nvPr/>
        </p:nvPicPr>
        <p:blipFill>
          <a:blip r:embed="rId6"/>
          <a:stretch>
            <a:fillRect/>
          </a:stretch>
        </p:blipFill>
        <p:spPr>
          <a:xfrm>
            <a:off x="914440" y="1863877"/>
            <a:ext cx="2194536" cy="4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 name="Picture 58"/>
          <p:cNvPicPr>
            <a:picLocks noChangeAspect="1"/>
          </p:cNvPicPr>
          <p:nvPr/>
        </p:nvPicPr>
        <p:blipFill>
          <a:blip r:embed="rId6"/>
          <a:stretch>
            <a:fillRect/>
          </a:stretch>
        </p:blipFill>
        <p:spPr>
          <a:xfrm>
            <a:off x="1005879" y="2586364"/>
            <a:ext cx="2926048" cy="4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 name="Picture 60"/>
          <p:cNvPicPr>
            <a:picLocks noChangeAspect="1"/>
          </p:cNvPicPr>
          <p:nvPr/>
        </p:nvPicPr>
        <p:blipFill>
          <a:blip r:embed="rId6"/>
          <a:stretch>
            <a:fillRect/>
          </a:stretch>
        </p:blipFill>
        <p:spPr>
          <a:xfrm>
            <a:off x="984907" y="3216192"/>
            <a:ext cx="2926048" cy="4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2" name="Picture 61"/>
          <p:cNvPicPr>
            <a:picLocks noChangeAspect="1"/>
          </p:cNvPicPr>
          <p:nvPr/>
        </p:nvPicPr>
        <p:blipFill>
          <a:blip r:embed="rId6"/>
          <a:stretch>
            <a:fillRect/>
          </a:stretch>
        </p:blipFill>
        <p:spPr>
          <a:xfrm>
            <a:off x="914440" y="3922446"/>
            <a:ext cx="2926048" cy="4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 name="Picture 62"/>
          <p:cNvPicPr>
            <a:picLocks noChangeAspect="1"/>
          </p:cNvPicPr>
          <p:nvPr/>
        </p:nvPicPr>
        <p:blipFill>
          <a:blip r:embed="rId6"/>
          <a:stretch>
            <a:fillRect/>
          </a:stretch>
        </p:blipFill>
        <p:spPr>
          <a:xfrm>
            <a:off x="3798534" y="4547346"/>
            <a:ext cx="1779295" cy="4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 name="Picture 63"/>
          <p:cNvPicPr>
            <a:picLocks noChangeAspect="1"/>
          </p:cNvPicPr>
          <p:nvPr/>
        </p:nvPicPr>
        <p:blipFill>
          <a:blip r:embed="rId6"/>
          <a:stretch>
            <a:fillRect/>
          </a:stretch>
        </p:blipFill>
        <p:spPr>
          <a:xfrm>
            <a:off x="6468985" y="4628702"/>
            <a:ext cx="2309259" cy="4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bwMode="auto">
          <a:xfrm>
            <a:off x="5102135" y="2544046"/>
            <a:ext cx="2329438" cy="486591"/>
          </a:xfrm>
          <a:prstGeom prst="roundRect">
            <a:avLst/>
          </a:prstGeom>
          <a:noFill/>
          <a:ln/>
          <a:extLst/>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sp>
        <p:nvSpPr>
          <p:cNvPr id="7" name="Rectangle 6"/>
          <p:cNvSpPr/>
          <p:nvPr/>
        </p:nvSpPr>
        <p:spPr>
          <a:xfrm>
            <a:off x="1051586" y="5743041"/>
            <a:ext cx="5989268" cy="400110"/>
          </a:xfrm>
          <a:prstGeom prst="rect">
            <a:avLst/>
          </a:prstGeom>
          <a:solidFill>
            <a:schemeClr val="accent3">
              <a:lumMod val="75000"/>
            </a:schemeClr>
          </a:solidFill>
        </p:spPr>
        <p:txBody>
          <a:bodyPr wrap="square">
            <a:spAutoFit/>
          </a:bodyPr>
          <a:lstStyle/>
          <a:p>
            <a:r>
              <a:rPr lang="en-US" sz="2000" b="1" dirty="0">
                <a:solidFill>
                  <a:srgbClr val="FF0000"/>
                </a:solidFill>
                <a:effectLst>
                  <a:outerShdw blurRad="38100" dist="38100" dir="2700000" algn="tl">
                    <a:srgbClr val="000000">
                      <a:alpha val="43137"/>
                    </a:srgbClr>
                  </a:outerShdw>
                </a:effectLst>
                <a:latin typeface="Handlee" panose="020B0604020202020204" charset="0"/>
              </a:rPr>
              <a:t>Subskill: First, we should learn how to “expand” or FOIL!</a:t>
            </a:r>
          </a:p>
        </p:txBody>
      </p:sp>
      <p:cxnSp>
        <p:nvCxnSpPr>
          <p:cNvPr id="9" name="Curved Connector 8"/>
          <p:cNvCxnSpPr>
            <a:stCxn id="7" idx="0"/>
          </p:cNvCxnSpPr>
          <p:nvPr/>
        </p:nvCxnSpPr>
        <p:spPr>
          <a:xfrm rot="5400000" flipH="1" flipV="1">
            <a:off x="3261913" y="3834014"/>
            <a:ext cx="2693334" cy="112472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9"/>
                                        </p:tgtEl>
                                      </p:cBhvr>
                                    </p:animEffect>
                                    <p:set>
                                      <p:cBhvr>
                                        <p:cTn id="12" dur="1" fill="hold">
                                          <p:stCondLst>
                                            <p:cond delay="499"/>
                                          </p:stCondLst>
                                        </p:cTn>
                                        <p:tgtEl>
                                          <p:spTgt spid="5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1"/>
                                        </p:tgtEl>
                                      </p:cBhvr>
                                    </p:animEffect>
                                    <p:set>
                                      <p:cBhvr>
                                        <p:cTn id="17" dur="1" fill="hold">
                                          <p:stCondLst>
                                            <p:cond delay="499"/>
                                          </p:stCondLst>
                                        </p:cTn>
                                        <p:tgtEl>
                                          <p:spTgt spid="6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2"/>
                                        </p:tgtEl>
                                      </p:cBhvr>
                                    </p:animEffect>
                                    <p:set>
                                      <p:cBhvr>
                                        <p:cTn id="22" dur="1" fill="hold">
                                          <p:stCondLst>
                                            <p:cond delay="499"/>
                                          </p:stCondLst>
                                        </p:cTn>
                                        <p:tgtEl>
                                          <p:spTgt spid="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3"/>
                                        </p:tgtEl>
                                      </p:cBhvr>
                                    </p:animEffect>
                                    <p:set>
                                      <p:cBhvr>
                                        <p:cTn id="27" dur="1" fill="hold">
                                          <p:stCondLst>
                                            <p:cond delay="499"/>
                                          </p:stCondLst>
                                        </p:cTn>
                                        <p:tgtEl>
                                          <p:spTgt spid="6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4"/>
                                        </p:tgtEl>
                                      </p:cBhvr>
                                    </p:animEffect>
                                    <p:set>
                                      <p:cBhvr>
                                        <p:cTn id="32" dur="1" fill="hold">
                                          <p:stCondLst>
                                            <p:cond delay="499"/>
                                          </p:stCondLst>
                                        </p:cTn>
                                        <p:tgtEl>
                                          <p:spTgt spid="6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65"/>
          <p:cNvGrpSpPr>
            <a:grpSpLocks/>
          </p:cNvGrpSpPr>
          <p:nvPr/>
        </p:nvGrpSpPr>
        <p:grpSpPr bwMode="auto">
          <a:xfrm>
            <a:off x="182928" y="722371"/>
            <a:ext cx="8686800" cy="39688"/>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5" name="Rectangle 130"/>
          <p:cNvSpPr/>
          <p:nvPr/>
        </p:nvSpPr>
        <p:spPr>
          <a:xfrm>
            <a:off x="6862845" y="357875"/>
            <a:ext cx="2214563" cy="247651"/>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sp>
        <p:nvSpPr>
          <p:cNvPr id="226" name="Rectangle 225">
            <a:extLst>
              <a:ext uri="{FF2B5EF4-FFF2-40B4-BE49-F238E27FC236}">
                <a16:creationId xmlns:a16="http://schemas.microsoft.com/office/drawing/2014/main" id="{9E39BACB-899C-40FB-91F0-0BD425F544E7}"/>
              </a:ext>
            </a:extLst>
          </p:cNvPr>
          <p:cNvSpPr/>
          <p:nvPr/>
        </p:nvSpPr>
        <p:spPr>
          <a:xfrm>
            <a:off x="0" y="249772"/>
            <a:ext cx="6947190" cy="492443"/>
          </a:xfrm>
          <a:prstGeom prst="rect">
            <a:avLst/>
          </a:prstGeom>
        </p:spPr>
        <p:txBody>
          <a:bodyPr wrap="square">
            <a:spAutoFit/>
          </a:bodyPr>
          <a:lstStyle/>
          <a:p>
            <a:pPr eaLnBrk="1" hangingPunct="1">
              <a:defRPr/>
            </a:pPr>
            <a:r>
              <a:rPr lang="en-US" altLang="en-US" sz="1300" b="1" i="1" u="sng" dirty="0">
                <a:solidFill>
                  <a:srgbClr val="FF0000"/>
                </a:solidFill>
                <a:effectLst>
                  <a:outerShdw blurRad="38100" dist="38100" dir="2700000" algn="tl">
                    <a:srgbClr val="000000">
                      <a:alpha val="43137"/>
                    </a:srgbClr>
                  </a:outerShdw>
                </a:effectLst>
                <a:latin typeface="Californian FB" panose="0207040306080B030204" pitchFamily="18" charset="0"/>
              </a:rPr>
              <a:t>Quadratic function:- </a:t>
            </a:r>
            <a:r>
              <a:rPr lang="en-US" sz="1300" dirty="0">
                <a:latin typeface="Californian FB" panose="0207040306080B030204" pitchFamily="18" charset="0"/>
              </a:rPr>
              <a:t>A polynomial of the </a:t>
            </a:r>
            <a:r>
              <a:rPr lang="en-US" sz="1300" i="1" dirty="0">
                <a:effectLst>
                  <a:outerShdw blurRad="38100" dist="38100" dir="2700000" algn="tl">
                    <a:srgbClr val="000000">
                      <a:alpha val="43137"/>
                    </a:srgbClr>
                  </a:outerShdw>
                </a:effectLst>
                <a:latin typeface="Californian FB" panose="0207040306080B030204" pitchFamily="18" charset="0"/>
              </a:rPr>
              <a:t>second degree</a:t>
            </a:r>
            <a:r>
              <a:rPr lang="en-US" sz="1300" dirty="0">
                <a:latin typeface="Californian FB" panose="0207040306080B030204" pitchFamily="18" charset="0"/>
              </a:rPr>
              <a:t>, when graphed forms a </a:t>
            </a:r>
            <a:r>
              <a:rPr lang="en-US" sz="1300" b="1" i="1" dirty="0">
                <a:latin typeface="Californian FB" panose="0207040306080B030204" pitchFamily="18" charset="0"/>
              </a:rPr>
              <a:t>u-shape</a:t>
            </a:r>
            <a:r>
              <a:rPr lang="en-US" sz="1300" dirty="0">
                <a:latin typeface="Californian FB" panose="0207040306080B030204" pitchFamily="18" charset="0"/>
              </a:rPr>
              <a:t> and </a:t>
            </a:r>
          </a:p>
          <a:p>
            <a:pPr eaLnBrk="1" hangingPunct="1">
              <a:defRPr/>
            </a:pPr>
            <a:r>
              <a:rPr lang="en-US" sz="1300" dirty="0">
                <a:latin typeface="Californian FB" panose="0207040306080B030204" pitchFamily="18" charset="0"/>
              </a:rPr>
              <a:t>                                            function form </a:t>
            </a:r>
            <a:r>
              <a:rPr lang="en-US" sz="1300" b="1" i="1" dirty="0">
                <a:effectLst>
                  <a:outerShdw blurRad="38100" dist="38100" dir="2700000" algn="tl">
                    <a:srgbClr val="000000">
                      <a:alpha val="43137"/>
                    </a:srgbClr>
                  </a:outerShdw>
                </a:effectLst>
                <a:latin typeface="Californian FB" panose="0207040306080B030204" pitchFamily="18" charset="0"/>
              </a:rPr>
              <a:t>f(x)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a</a:t>
            </a:r>
            <a:r>
              <a:rPr lang="en-US" sz="1300" b="1" i="1" dirty="0">
                <a:effectLst>
                  <a:outerShdw blurRad="38100" dist="38100" dir="2700000" algn="tl">
                    <a:srgbClr val="000000">
                      <a:alpha val="43137"/>
                    </a:srgbClr>
                  </a:outerShdw>
                </a:effectLst>
                <a:latin typeface="Californian FB" panose="0207040306080B030204" pitchFamily="18" charset="0"/>
              </a:rPr>
              <a:t>x</a:t>
            </a:r>
            <a:r>
              <a:rPr lang="en-US" sz="1300" b="1" i="1" baseline="30000" dirty="0">
                <a:effectLst>
                  <a:outerShdw blurRad="38100" dist="38100" dir="2700000" algn="tl">
                    <a:srgbClr val="000000">
                      <a:alpha val="43137"/>
                    </a:srgbClr>
                  </a:outerShdw>
                </a:effectLst>
                <a:latin typeface="Californian FB" panose="0207040306080B030204" pitchFamily="18" charset="0"/>
              </a:rPr>
              <a:t>2</a:t>
            </a:r>
            <a:r>
              <a:rPr lang="en-US" sz="1300" b="1" i="1" dirty="0">
                <a:effectLst>
                  <a:outerShdw blurRad="38100" dist="38100" dir="2700000" algn="tl">
                    <a:srgbClr val="000000">
                      <a:alpha val="43137"/>
                    </a:srgbClr>
                  </a:outerShdw>
                </a:effectLst>
                <a:latin typeface="Californian FB" panose="0207040306080B030204" pitchFamily="18" charset="0"/>
              </a:rPr>
              <a:t>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b</a:t>
            </a:r>
            <a:r>
              <a:rPr lang="en-US" sz="1300" b="1" i="1" dirty="0">
                <a:effectLst>
                  <a:outerShdw blurRad="38100" dist="38100" dir="2700000" algn="tl">
                    <a:srgbClr val="000000">
                      <a:alpha val="43137"/>
                    </a:srgbClr>
                  </a:outerShdw>
                </a:effectLst>
                <a:latin typeface="Californian FB" panose="0207040306080B030204" pitchFamily="18" charset="0"/>
              </a:rPr>
              <a:t>x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c</a:t>
            </a:r>
            <a:r>
              <a:rPr lang="en-US" sz="1300" b="1" i="1" dirty="0">
                <a:effectLst>
                  <a:outerShdw blurRad="38100" dist="38100" dir="2700000" algn="tl">
                    <a:srgbClr val="000000">
                      <a:alpha val="43137"/>
                    </a:srgbClr>
                  </a:outerShdw>
                </a:effectLst>
                <a:latin typeface="Californian FB" panose="0207040306080B030204" pitchFamily="18" charset="0"/>
              </a:rPr>
              <a:t> </a:t>
            </a:r>
            <a:r>
              <a:rPr lang="en-US" sz="1300" dirty="0">
                <a:latin typeface="Californian FB" panose="0207040306080B030204" pitchFamily="18" charset="0"/>
              </a:rPr>
              <a:t>where </a:t>
            </a:r>
            <a:r>
              <a:rPr lang="en-US" sz="1300" b="1" i="1" dirty="0">
                <a:solidFill>
                  <a:srgbClr val="FF0000"/>
                </a:solidFill>
                <a:latin typeface="Californian FB" panose="0207040306080B030204" pitchFamily="18" charset="0"/>
              </a:rPr>
              <a:t>a, b, </a:t>
            </a:r>
            <a:r>
              <a:rPr lang="en-US" sz="1300" dirty="0">
                <a:latin typeface="Californian FB" panose="0207040306080B030204" pitchFamily="18" charset="0"/>
              </a:rPr>
              <a:t>and </a:t>
            </a:r>
            <a:r>
              <a:rPr lang="en-US" sz="1300" b="1" i="1" dirty="0">
                <a:solidFill>
                  <a:srgbClr val="FF0000"/>
                </a:solidFill>
                <a:latin typeface="Californian FB" panose="0207040306080B030204" pitchFamily="18" charset="0"/>
              </a:rPr>
              <a:t>c</a:t>
            </a:r>
            <a:r>
              <a:rPr lang="en-US" sz="1300" dirty="0">
                <a:latin typeface="Californian FB" panose="0207040306080B030204" pitchFamily="18" charset="0"/>
              </a:rPr>
              <a:t> are numbers.</a:t>
            </a:r>
          </a:p>
        </p:txBody>
      </p:sp>
      <p:pic>
        <p:nvPicPr>
          <p:cNvPr id="79" name="Picture 78">
            <a:extLst>
              <a:ext uri="{FF2B5EF4-FFF2-40B4-BE49-F238E27FC236}">
                <a16:creationId xmlns:a16="http://schemas.microsoft.com/office/drawing/2014/main" id="{135B8E25-7E39-41C9-BD4A-30DB4CF1AD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86021" y="10044704"/>
            <a:ext cx="202081" cy="45719"/>
          </a:xfrm>
          <a:prstGeom prst="rect">
            <a:avLst/>
          </a:prstGeom>
        </p:spPr>
      </p:pic>
      <p:sp>
        <p:nvSpPr>
          <p:cNvPr id="2" name="Rectangle 1"/>
          <p:cNvSpPr/>
          <p:nvPr/>
        </p:nvSpPr>
        <p:spPr>
          <a:xfrm>
            <a:off x="-1" y="886309"/>
            <a:ext cx="8869729" cy="646331"/>
          </a:xfrm>
          <a:prstGeom prst="rect">
            <a:avLst/>
          </a:prstGeom>
        </p:spPr>
        <p:txBody>
          <a:bodyPr wrap="square">
            <a:spAutoFit/>
          </a:bodyPr>
          <a:lstStyle/>
          <a:p>
            <a:r>
              <a:rPr lang="en-US" b="1" dirty="0">
                <a:solidFill>
                  <a:srgbClr val="7030A0"/>
                </a:solidFill>
                <a:latin typeface="Handlee" panose="020B0604020202020204" charset="0"/>
              </a:rPr>
              <a:t>The easy way to multiply squared binomial is to use the "</a:t>
            </a:r>
            <a:r>
              <a:rPr lang="en-US" b="1" i="1" u="sng" dirty="0">
                <a:solidFill>
                  <a:schemeClr val="accent2">
                    <a:lumMod val="50000"/>
                  </a:schemeClr>
                </a:solidFill>
                <a:latin typeface="Handlee" panose="020B0604020202020204" charset="0"/>
              </a:rPr>
              <a:t>Box Method</a:t>
            </a:r>
            <a:r>
              <a:rPr lang="en-US" b="1" dirty="0">
                <a:solidFill>
                  <a:srgbClr val="7030A0"/>
                </a:solidFill>
                <a:latin typeface="Handlee" panose="020B0604020202020204" charset="0"/>
              </a:rPr>
              <a:t>“, The box method is also known as the “</a:t>
            </a:r>
            <a:r>
              <a:rPr lang="en-US" b="1" i="1" u="sng" dirty="0">
                <a:solidFill>
                  <a:schemeClr val="accent2">
                    <a:lumMod val="50000"/>
                  </a:schemeClr>
                </a:solidFill>
                <a:latin typeface="Handlee" panose="020B0604020202020204" charset="0"/>
              </a:rPr>
              <a:t>Area Method</a:t>
            </a:r>
            <a:r>
              <a:rPr lang="en-US" b="1" dirty="0">
                <a:solidFill>
                  <a:schemeClr val="accent2">
                    <a:lumMod val="50000"/>
                  </a:schemeClr>
                </a:solidFill>
                <a:latin typeface="Handlee" panose="020B0604020202020204" charset="0"/>
              </a:rPr>
              <a:t>”, </a:t>
            </a:r>
            <a:r>
              <a:rPr lang="en-US" b="1" i="1" u="sng" dirty="0">
                <a:solidFill>
                  <a:schemeClr val="accent2">
                    <a:lumMod val="50000"/>
                  </a:schemeClr>
                </a:solidFill>
                <a:latin typeface="Handlee" panose="020B0604020202020204" charset="0"/>
              </a:rPr>
              <a:t>FOIL</a:t>
            </a:r>
            <a:r>
              <a:rPr lang="en-US" b="1" dirty="0">
                <a:solidFill>
                  <a:srgbClr val="7030A0"/>
                </a:solidFill>
                <a:latin typeface="Handlee" panose="020B0604020202020204" charset="0"/>
              </a:rPr>
              <a:t>, etc.…</a:t>
            </a:r>
          </a:p>
        </p:txBody>
      </p:sp>
      <p:pic>
        <p:nvPicPr>
          <p:cNvPr id="3" name="Picture 2"/>
          <p:cNvPicPr>
            <a:picLocks noChangeAspect="1"/>
          </p:cNvPicPr>
          <p:nvPr/>
        </p:nvPicPr>
        <p:blipFill>
          <a:blip r:embed="rId5">
            <a:clrChange>
              <a:clrFrom>
                <a:srgbClr val="FDFDFD"/>
              </a:clrFrom>
              <a:clrTo>
                <a:srgbClr val="FDFDFD">
                  <a:alpha val="0"/>
                </a:srgbClr>
              </a:clrTo>
            </a:clrChange>
          </a:blip>
          <a:stretch>
            <a:fillRect/>
          </a:stretch>
        </p:blipFill>
        <p:spPr>
          <a:xfrm>
            <a:off x="4548813" y="2202005"/>
            <a:ext cx="2398377" cy="210996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65806" y="1668944"/>
                <a:ext cx="2705100"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chemeClr val="accent2">
                                  <a:lumMod val="50000"/>
                                </a:schemeClr>
                              </a:solidFill>
                              <a:latin typeface="Cambria Math" panose="02040503050406030204" pitchFamily="18" charset="0"/>
                            </a:rPr>
                          </m:ctrlPr>
                        </m:sSupPr>
                        <m:e>
                          <m:r>
                            <a:rPr lang="en-US" sz="2400" b="1" i="1" smtClean="0">
                              <a:solidFill>
                                <a:schemeClr val="accent2">
                                  <a:lumMod val="50000"/>
                                </a:schemeClr>
                              </a:solidFill>
                              <a:latin typeface="Cambria Math" panose="02040503050406030204" pitchFamily="18" charset="0"/>
                            </a:rPr>
                            <m:t>𝒚</m:t>
                          </m:r>
                          <m:r>
                            <a:rPr lang="en-US" sz="2400" b="1" i="1" smtClean="0">
                              <a:solidFill>
                                <a:schemeClr val="accent2">
                                  <a:lumMod val="50000"/>
                                </a:schemeClr>
                              </a:solidFill>
                              <a:latin typeface="Cambria Math" panose="02040503050406030204" pitchFamily="18" charset="0"/>
                            </a:rPr>
                            <m:t>=</m:t>
                          </m:r>
                          <m:r>
                            <a:rPr lang="en-US" sz="2400" b="1" i="1" smtClean="0">
                              <a:solidFill>
                                <a:schemeClr val="accent2">
                                  <a:lumMod val="50000"/>
                                </a:schemeClr>
                              </a:solidFill>
                              <a:latin typeface="Cambria Math" panose="02040503050406030204" pitchFamily="18" charset="0"/>
                            </a:rPr>
                            <m:t>𝟒</m:t>
                          </m:r>
                          <m:r>
                            <a:rPr lang="en-US" sz="2400" b="1" i="1" smtClean="0">
                              <a:solidFill>
                                <a:schemeClr val="accent2">
                                  <a:lumMod val="50000"/>
                                </a:schemeClr>
                              </a:solidFill>
                              <a:latin typeface="Cambria Math" panose="02040503050406030204" pitchFamily="18" charset="0"/>
                            </a:rPr>
                            <m:t>(</m:t>
                          </m:r>
                          <m:r>
                            <a:rPr lang="en-US" sz="2400" b="1" i="1" smtClean="0">
                              <a:solidFill>
                                <a:schemeClr val="accent2">
                                  <a:lumMod val="50000"/>
                                </a:schemeClr>
                              </a:solidFill>
                              <a:latin typeface="Cambria Math" panose="02040503050406030204" pitchFamily="18" charset="0"/>
                            </a:rPr>
                            <m:t>𝒙</m:t>
                          </m:r>
                          <m:r>
                            <a:rPr lang="en-US" sz="2400" b="1" i="1" smtClean="0">
                              <a:solidFill>
                                <a:schemeClr val="accent2">
                                  <a:lumMod val="50000"/>
                                </a:schemeClr>
                              </a:solidFill>
                              <a:latin typeface="Cambria Math" panose="02040503050406030204" pitchFamily="18" charset="0"/>
                            </a:rPr>
                            <m:t>−</m:t>
                          </m:r>
                          <m:r>
                            <a:rPr lang="en-US" sz="2400" b="1" i="1" smtClean="0">
                              <a:solidFill>
                                <a:schemeClr val="accent2">
                                  <a:lumMod val="50000"/>
                                </a:schemeClr>
                              </a:solidFill>
                              <a:latin typeface="Cambria Math" panose="02040503050406030204" pitchFamily="18" charset="0"/>
                            </a:rPr>
                            <m:t>𝟔</m:t>
                          </m:r>
                          <m:r>
                            <a:rPr lang="en-US" sz="2400" b="1" i="1" smtClean="0">
                              <a:solidFill>
                                <a:schemeClr val="accent2">
                                  <a:lumMod val="50000"/>
                                </a:schemeClr>
                              </a:solidFill>
                              <a:latin typeface="Cambria Math" panose="02040503050406030204" pitchFamily="18" charset="0"/>
                            </a:rPr>
                            <m:t>)</m:t>
                          </m:r>
                        </m:e>
                        <m:sup>
                          <m:r>
                            <a:rPr lang="en-US" sz="2400" b="1" i="1" smtClean="0">
                              <a:solidFill>
                                <a:schemeClr val="accent2">
                                  <a:lumMod val="50000"/>
                                </a:schemeClr>
                              </a:solidFill>
                              <a:latin typeface="Cambria Math" panose="02040503050406030204" pitchFamily="18" charset="0"/>
                            </a:rPr>
                            <m:t>𝟐</m:t>
                          </m:r>
                        </m:sup>
                      </m:sSup>
                      <m:r>
                        <a:rPr lang="en-US" sz="2400" b="1" i="1" smtClean="0">
                          <a:solidFill>
                            <a:schemeClr val="accent2">
                              <a:lumMod val="50000"/>
                            </a:schemeClr>
                          </a:solidFill>
                          <a:latin typeface="Cambria Math" panose="02040503050406030204" pitchFamily="18" charset="0"/>
                        </a:rPr>
                        <m:t>+</m:t>
                      </m:r>
                      <m:r>
                        <a:rPr lang="en-US" sz="2400" b="1" i="1" smtClean="0">
                          <a:solidFill>
                            <a:schemeClr val="accent2">
                              <a:lumMod val="50000"/>
                            </a:schemeClr>
                          </a:solidFill>
                          <a:latin typeface="Cambria Math" panose="02040503050406030204" pitchFamily="18" charset="0"/>
                        </a:rPr>
                        <m:t>𝟑</m:t>
                      </m:r>
                    </m:oMath>
                  </m:oMathPara>
                </a14:m>
                <a:endParaRPr lang="en-US" sz="2400" b="1" dirty="0">
                  <a:solidFill>
                    <a:schemeClr val="accent2">
                      <a:lumMod val="50000"/>
                    </a:schemeClr>
                  </a:solidFill>
                  <a:latin typeface="Californian FB" panose="0207040306080B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5806" y="1668944"/>
                <a:ext cx="2705100" cy="470000"/>
              </a:xfrm>
              <a:prstGeom prst="rect">
                <a:avLst/>
              </a:prstGeom>
              <a:blipFill>
                <a:blip r:embed="rId6"/>
                <a:stretch>
                  <a:fillRect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097318" y="1659008"/>
                <a:ext cx="1453155"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rgbClr val="00B050"/>
                              </a:solidFill>
                              <a:latin typeface="Cambria Math" panose="02040503050406030204" pitchFamily="18" charset="0"/>
                            </a:rPr>
                          </m:ctrlPr>
                        </m:sSupPr>
                        <m:e>
                          <m:r>
                            <a:rPr lang="en-US" sz="2400" b="1" i="1" smtClean="0">
                              <a:solidFill>
                                <a:srgbClr val="00B050"/>
                              </a:solidFill>
                              <a:latin typeface="Cambria Math" panose="02040503050406030204" pitchFamily="18" charset="0"/>
                            </a:rPr>
                            <m:t> (</m:t>
                          </m:r>
                          <m:r>
                            <a:rPr lang="en-US" sz="2400" b="1" i="1" smtClean="0">
                              <a:solidFill>
                                <a:srgbClr val="00B050"/>
                              </a:solidFill>
                              <a:latin typeface="Cambria Math" panose="02040503050406030204" pitchFamily="18" charset="0"/>
                            </a:rPr>
                            <m:t>𝒙</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𝟔</m:t>
                          </m:r>
                          <m:r>
                            <a:rPr lang="en-US" sz="2400" b="1" i="1" smtClean="0">
                              <a:solidFill>
                                <a:srgbClr val="00B050"/>
                              </a:solidFill>
                              <a:latin typeface="Cambria Math" panose="02040503050406030204" pitchFamily="18" charset="0"/>
                            </a:rPr>
                            <m:t>)</m:t>
                          </m:r>
                        </m:e>
                        <m:sup>
                          <m:r>
                            <a:rPr lang="en-US" sz="2400" b="1" i="1" smtClean="0">
                              <a:solidFill>
                                <a:srgbClr val="00B050"/>
                              </a:solidFill>
                              <a:latin typeface="Cambria Math" panose="02040503050406030204" pitchFamily="18" charset="0"/>
                            </a:rPr>
                            <m:t>𝟐</m:t>
                          </m:r>
                        </m:sup>
                      </m:sSup>
                    </m:oMath>
                  </m:oMathPara>
                </a14:m>
                <a:endParaRPr lang="en-US" sz="2400" b="1" dirty="0">
                  <a:solidFill>
                    <a:srgbClr val="00B050"/>
                  </a:solidFill>
                  <a:latin typeface="Californian FB" panose="0207040306080B030204"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1097318" y="1659008"/>
                <a:ext cx="1453155" cy="470000"/>
              </a:xfrm>
              <a:prstGeom prst="rect">
                <a:avLst/>
              </a:prstGeom>
              <a:blipFill>
                <a:blip r:embed="rId7"/>
                <a:stretch>
                  <a:fillRect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1097318" y="2148880"/>
                <a:ext cx="1453155"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rgbClr val="00B050"/>
                              </a:solidFill>
                              <a:latin typeface="Cambria Math" panose="02040503050406030204" pitchFamily="18" charset="0"/>
                            </a:rPr>
                          </m:ctrlPr>
                        </m:sSupPr>
                        <m:e>
                          <m:r>
                            <a:rPr lang="en-US" sz="2400" b="1" i="1" smtClean="0">
                              <a:solidFill>
                                <a:srgbClr val="00B050"/>
                              </a:solidFill>
                              <a:latin typeface="Cambria Math" panose="02040503050406030204" pitchFamily="18" charset="0"/>
                            </a:rPr>
                            <m:t> (</m:t>
                          </m:r>
                          <m:r>
                            <a:rPr lang="en-US" sz="2400" b="1" i="1" smtClean="0">
                              <a:solidFill>
                                <a:srgbClr val="00B050"/>
                              </a:solidFill>
                              <a:latin typeface="Cambria Math" panose="02040503050406030204" pitchFamily="18" charset="0"/>
                            </a:rPr>
                            <m:t>𝒙</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𝟔</m:t>
                          </m:r>
                          <m:r>
                            <a:rPr lang="en-US" sz="2400" b="1" i="1" smtClean="0">
                              <a:solidFill>
                                <a:srgbClr val="00B050"/>
                              </a:solidFill>
                              <a:latin typeface="Cambria Math" panose="02040503050406030204" pitchFamily="18" charset="0"/>
                            </a:rPr>
                            <m:t>)</m:t>
                          </m:r>
                        </m:e>
                        <m:sup>
                          <m:r>
                            <a:rPr lang="en-US" sz="2400" b="1" i="1" smtClean="0">
                              <a:solidFill>
                                <a:srgbClr val="00B050"/>
                              </a:solidFill>
                              <a:latin typeface="Cambria Math" panose="02040503050406030204" pitchFamily="18" charset="0"/>
                            </a:rPr>
                            <m:t>𝟐</m:t>
                          </m:r>
                        </m:sup>
                      </m:sSup>
                    </m:oMath>
                  </m:oMathPara>
                </a14:m>
                <a:endParaRPr lang="en-US" sz="2400" b="1" dirty="0">
                  <a:solidFill>
                    <a:srgbClr val="00B050"/>
                  </a:solidFill>
                  <a:latin typeface="Californian FB" panose="0207040306080B0302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1097318" y="2148880"/>
                <a:ext cx="1453155" cy="470000"/>
              </a:xfrm>
              <a:prstGeom prst="rect">
                <a:avLst/>
              </a:prstGeom>
              <a:blipFill>
                <a:blip r:embed="rId8"/>
                <a:stretch>
                  <a:fillRect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12276" y="2628816"/>
                <a:ext cx="222323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𝒙</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𝟔</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𝒙</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𝟔</m:t>
                      </m:r>
                      <m:r>
                        <a:rPr lang="en-US" sz="2400" b="1" i="1" smtClean="0">
                          <a:solidFill>
                            <a:srgbClr val="00B050"/>
                          </a:solidFill>
                          <a:latin typeface="Cambria Math" panose="02040503050406030204" pitchFamily="18" charset="0"/>
                        </a:rPr>
                        <m:t>)</m:t>
                      </m:r>
                    </m:oMath>
                  </m:oMathPara>
                </a14:m>
                <a:endParaRPr lang="en-US" sz="2400" b="1" dirty="0">
                  <a:solidFill>
                    <a:srgbClr val="00B050"/>
                  </a:solidFill>
                  <a:latin typeface="Californian FB" panose="0207040306080B0302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712276" y="2628816"/>
                <a:ext cx="2223237" cy="461665"/>
              </a:xfrm>
              <a:prstGeom prst="rect">
                <a:avLst/>
              </a:prstGeom>
              <a:blipFill>
                <a:blip r:embed="rId9"/>
                <a:stretch>
                  <a:fillRect l="-548" r="-274"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255180" y="2138944"/>
                <a:ext cx="1137427" cy="461665"/>
              </a:xfrm>
              <a:prstGeom prst="rect">
                <a:avLst/>
              </a:prstGeom>
            </p:spPr>
            <p:txBody>
              <a:bodyPr wrap="none">
                <a:spAutoFit/>
              </a:bodyPr>
              <a:lstStyle/>
              <a:p>
                <a:r>
                  <a:rPr lang="en-US" sz="2400" b="1" dirty="0">
                    <a:solidFill>
                      <a:srgbClr val="00B050"/>
                    </a:solidFill>
                  </a:rPr>
                  <a:t>(</a:t>
                </a:r>
                <a14:m>
                  <m:oMath xmlns:m="http://schemas.openxmlformats.org/officeDocument/2006/math">
                    <m:r>
                      <a:rPr lang="en-US" sz="2400" b="1" i="1">
                        <a:solidFill>
                          <a:srgbClr val="00B050"/>
                        </a:solidFill>
                        <a:latin typeface="Cambria Math" panose="02040503050406030204" pitchFamily="18" charset="0"/>
                      </a:rPr>
                      <m:t>𝒙</m:t>
                    </m:r>
                    <m:r>
                      <a:rPr lang="en-US" sz="2400" b="1" i="1">
                        <a:solidFill>
                          <a:srgbClr val="00B050"/>
                        </a:solidFill>
                        <a:latin typeface="Cambria Math" panose="02040503050406030204" pitchFamily="18" charset="0"/>
                      </a:rPr>
                      <m:t>−</m:t>
                    </m:r>
                    <m:r>
                      <a:rPr lang="en-US" sz="2400" b="1" i="1">
                        <a:solidFill>
                          <a:srgbClr val="00B050"/>
                        </a:solidFill>
                        <a:latin typeface="Cambria Math" panose="02040503050406030204" pitchFamily="18" charset="0"/>
                      </a:rPr>
                      <m:t>𝟔</m:t>
                    </m:r>
                    <m:r>
                      <a:rPr lang="en-US" sz="2400" b="1" i="1">
                        <a:solidFill>
                          <a:srgbClr val="00B050"/>
                        </a:solidFill>
                        <a:latin typeface="Cambria Math" panose="02040503050406030204" pitchFamily="18" charset="0"/>
                      </a:rPr>
                      <m:t>)</m:t>
                    </m:r>
                  </m:oMath>
                </a14:m>
                <a:endParaRPr lang="en-US" sz="2400" b="1" dirty="0">
                  <a:solidFill>
                    <a:srgbClr val="00B050"/>
                  </a:solidFill>
                  <a:latin typeface="Californian FB" panose="0207040306080B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55180" y="2138944"/>
                <a:ext cx="1137427" cy="461665"/>
              </a:xfrm>
              <a:prstGeom prst="rect">
                <a:avLst/>
              </a:prstGeom>
              <a:blipFill>
                <a:blip r:embed="rId10"/>
                <a:stretch>
                  <a:fillRect l="-8602" t="-10526" r="-376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233914" y="2129008"/>
                <a:ext cx="1137427" cy="461665"/>
              </a:xfrm>
              <a:prstGeom prst="rect">
                <a:avLst/>
              </a:prstGeom>
            </p:spPr>
            <p:txBody>
              <a:bodyPr wrap="none">
                <a:spAutoFit/>
              </a:bodyPr>
              <a:lstStyle/>
              <a:p>
                <a:r>
                  <a:rPr lang="en-US" sz="2400" b="1" dirty="0">
                    <a:solidFill>
                      <a:srgbClr val="00B050"/>
                    </a:solidFill>
                  </a:rPr>
                  <a:t>(</a:t>
                </a:r>
                <a14:m>
                  <m:oMath xmlns:m="http://schemas.openxmlformats.org/officeDocument/2006/math">
                    <m:r>
                      <a:rPr lang="en-US" sz="2400" b="1" i="1">
                        <a:solidFill>
                          <a:srgbClr val="00B050"/>
                        </a:solidFill>
                        <a:latin typeface="Cambria Math" panose="02040503050406030204" pitchFamily="18" charset="0"/>
                      </a:rPr>
                      <m:t>𝒙</m:t>
                    </m:r>
                    <m:r>
                      <a:rPr lang="en-US" sz="2400" b="1" i="1">
                        <a:solidFill>
                          <a:srgbClr val="00B050"/>
                        </a:solidFill>
                        <a:latin typeface="Cambria Math" panose="02040503050406030204" pitchFamily="18" charset="0"/>
                      </a:rPr>
                      <m:t>−</m:t>
                    </m:r>
                    <m:r>
                      <a:rPr lang="en-US" sz="2400" b="1" i="1">
                        <a:solidFill>
                          <a:srgbClr val="00B050"/>
                        </a:solidFill>
                        <a:latin typeface="Cambria Math" panose="02040503050406030204" pitchFamily="18" charset="0"/>
                      </a:rPr>
                      <m:t>𝟔</m:t>
                    </m:r>
                    <m:r>
                      <a:rPr lang="en-US" sz="2400" b="1" i="1">
                        <a:solidFill>
                          <a:srgbClr val="00B050"/>
                        </a:solidFill>
                        <a:latin typeface="Cambria Math" panose="02040503050406030204" pitchFamily="18" charset="0"/>
                      </a:rPr>
                      <m:t>)</m:t>
                    </m:r>
                  </m:oMath>
                </a14:m>
                <a:endParaRPr lang="en-US" sz="2400" b="1" dirty="0">
                  <a:solidFill>
                    <a:srgbClr val="00B050"/>
                  </a:solidFill>
                  <a:latin typeface="Californian FB" panose="0207040306080B030204" pitchFamily="18"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233914" y="2129008"/>
                <a:ext cx="1137427" cy="461665"/>
              </a:xfrm>
              <a:prstGeom prst="rect">
                <a:avLst/>
              </a:prstGeom>
              <a:blipFill>
                <a:blip r:embed="rId11"/>
                <a:stretch>
                  <a:fillRect l="-8021" t="-10526" r="-374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1737499" y="2647087"/>
                <a:ext cx="1137427" cy="461665"/>
              </a:xfrm>
              <a:prstGeom prst="rect">
                <a:avLst/>
              </a:prstGeom>
            </p:spPr>
            <p:txBody>
              <a:bodyPr wrap="none">
                <a:spAutoFit/>
              </a:bodyPr>
              <a:lstStyle/>
              <a:p>
                <a:r>
                  <a:rPr lang="en-US" sz="2400" b="1" dirty="0">
                    <a:solidFill>
                      <a:srgbClr val="00B050"/>
                    </a:solidFill>
                  </a:rPr>
                  <a:t>(</a:t>
                </a:r>
                <a14:m>
                  <m:oMath xmlns:m="http://schemas.openxmlformats.org/officeDocument/2006/math">
                    <m:r>
                      <a:rPr lang="en-US" sz="2400" b="1" i="1">
                        <a:solidFill>
                          <a:srgbClr val="00B050"/>
                        </a:solidFill>
                        <a:latin typeface="Cambria Math" panose="02040503050406030204" pitchFamily="18" charset="0"/>
                      </a:rPr>
                      <m:t>𝒙</m:t>
                    </m:r>
                    <m:r>
                      <a:rPr lang="en-US" sz="2400" b="1" i="1">
                        <a:solidFill>
                          <a:srgbClr val="00B050"/>
                        </a:solidFill>
                        <a:latin typeface="Cambria Math" panose="02040503050406030204" pitchFamily="18" charset="0"/>
                      </a:rPr>
                      <m:t>−</m:t>
                    </m:r>
                    <m:r>
                      <a:rPr lang="en-US" sz="2400" b="1" i="1">
                        <a:solidFill>
                          <a:srgbClr val="00B050"/>
                        </a:solidFill>
                        <a:latin typeface="Cambria Math" panose="02040503050406030204" pitchFamily="18" charset="0"/>
                      </a:rPr>
                      <m:t>𝟔</m:t>
                    </m:r>
                    <m:r>
                      <a:rPr lang="en-US" sz="2400" b="1" i="1">
                        <a:solidFill>
                          <a:srgbClr val="00B050"/>
                        </a:solidFill>
                        <a:latin typeface="Cambria Math" panose="02040503050406030204" pitchFamily="18" charset="0"/>
                      </a:rPr>
                      <m:t>)</m:t>
                    </m:r>
                  </m:oMath>
                </a14:m>
                <a:endParaRPr lang="en-US" sz="2400" b="1" dirty="0">
                  <a:solidFill>
                    <a:srgbClr val="00B050"/>
                  </a:solidFill>
                  <a:latin typeface="Californian FB" panose="0207040306080B030204" pitchFamily="18" charset="0"/>
                </a:endParaRPr>
              </a:p>
            </p:txBody>
          </p:sp>
        </mc:Choice>
        <mc:Fallback xmlns="">
          <p:sp>
            <p:nvSpPr>
              <p:cNvPr id="73" name="Rectangle 72"/>
              <p:cNvSpPr>
                <a:spLocks noRot="1" noChangeAspect="1" noMove="1" noResize="1" noEditPoints="1" noAdjustHandles="1" noChangeArrowheads="1" noChangeShapeType="1" noTextEdit="1"/>
              </p:cNvSpPr>
              <p:nvPr/>
            </p:nvSpPr>
            <p:spPr>
              <a:xfrm>
                <a:off x="1737499" y="2647087"/>
                <a:ext cx="1137427" cy="461665"/>
              </a:xfrm>
              <a:prstGeom prst="rect">
                <a:avLst/>
              </a:prstGeom>
              <a:blipFill>
                <a:blip r:embed="rId12"/>
                <a:stretch>
                  <a:fillRect l="-8021" t="-10526" r="-374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739064" y="2638752"/>
                <a:ext cx="1137427" cy="461665"/>
              </a:xfrm>
              <a:prstGeom prst="rect">
                <a:avLst/>
              </a:prstGeom>
            </p:spPr>
            <p:txBody>
              <a:bodyPr wrap="none">
                <a:spAutoFit/>
              </a:bodyPr>
              <a:lstStyle/>
              <a:p>
                <a:r>
                  <a:rPr lang="en-US" sz="2400" b="1" dirty="0">
                    <a:solidFill>
                      <a:srgbClr val="00B050"/>
                    </a:solidFill>
                  </a:rPr>
                  <a:t>(</a:t>
                </a:r>
                <a14:m>
                  <m:oMath xmlns:m="http://schemas.openxmlformats.org/officeDocument/2006/math">
                    <m:r>
                      <a:rPr lang="en-US" sz="2400" b="1" i="1">
                        <a:solidFill>
                          <a:srgbClr val="00B050"/>
                        </a:solidFill>
                        <a:latin typeface="Cambria Math" panose="02040503050406030204" pitchFamily="18" charset="0"/>
                      </a:rPr>
                      <m:t>𝒙</m:t>
                    </m:r>
                    <m:r>
                      <a:rPr lang="en-US" sz="2400" b="1" i="1">
                        <a:solidFill>
                          <a:srgbClr val="00B050"/>
                        </a:solidFill>
                        <a:latin typeface="Cambria Math" panose="02040503050406030204" pitchFamily="18" charset="0"/>
                      </a:rPr>
                      <m:t>−</m:t>
                    </m:r>
                    <m:r>
                      <a:rPr lang="en-US" sz="2400" b="1" i="1">
                        <a:solidFill>
                          <a:srgbClr val="00B050"/>
                        </a:solidFill>
                        <a:latin typeface="Cambria Math" panose="02040503050406030204" pitchFamily="18" charset="0"/>
                      </a:rPr>
                      <m:t>𝟔</m:t>
                    </m:r>
                    <m:r>
                      <a:rPr lang="en-US" sz="2400" b="1" i="1">
                        <a:solidFill>
                          <a:srgbClr val="00B050"/>
                        </a:solidFill>
                        <a:latin typeface="Cambria Math" panose="02040503050406030204" pitchFamily="18" charset="0"/>
                      </a:rPr>
                      <m:t>)</m:t>
                    </m:r>
                  </m:oMath>
                </a14:m>
                <a:endParaRPr lang="en-US" sz="2400" b="1" dirty="0">
                  <a:solidFill>
                    <a:srgbClr val="00B050"/>
                  </a:solidFill>
                  <a:latin typeface="Californian FB" panose="0207040306080B030204" pitchFamily="18" charset="0"/>
                </a:endParaRPr>
              </a:p>
            </p:txBody>
          </p:sp>
        </mc:Choice>
        <mc:Fallback xmlns="">
          <p:sp>
            <p:nvSpPr>
              <p:cNvPr id="78" name="Rectangle 77"/>
              <p:cNvSpPr>
                <a:spLocks noRot="1" noChangeAspect="1" noMove="1" noResize="1" noEditPoints="1" noAdjustHandles="1" noChangeArrowheads="1" noChangeShapeType="1" noTextEdit="1"/>
              </p:cNvSpPr>
              <p:nvPr/>
            </p:nvSpPr>
            <p:spPr>
              <a:xfrm>
                <a:off x="739064" y="2638752"/>
                <a:ext cx="1137427" cy="461665"/>
              </a:xfrm>
              <a:prstGeom prst="rect">
                <a:avLst/>
              </a:prstGeom>
              <a:blipFill>
                <a:blip r:embed="rId13"/>
                <a:stretch>
                  <a:fillRect l="-8021" t="-10526" r="-3743"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6E42257-4DBF-4AB3-A900-1036E5D43DB8}"/>
                  </a:ext>
                </a:extLst>
              </p:cNvPr>
              <p:cNvSpPr/>
              <p:nvPr/>
            </p:nvSpPr>
            <p:spPr>
              <a:xfrm>
                <a:off x="4853482" y="1888939"/>
                <a:ext cx="514885"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b="1" i="1">
                          <a:solidFill>
                            <a:srgbClr val="00B050"/>
                          </a:solidFill>
                          <a:latin typeface="Cambria Math" panose="02040503050406030204" pitchFamily="18" charset="0"/>
                        </a:rPr>
                        <m:t>𝒙</m:t>
                      </m:r>
                    </m:oMath>
                  </m:oMathPara>
                </a14:m>
                <a:endParaRPr lang="en-US" sz="3200" b="1" dirty="0">
                  <a:solidFill>
                    <a:srgbClr val="00B050"/>
                  </a:solidFill>
                  <a:latin typeface="Californian FB" panose="0207040306080B030204" pitchFamily="18" charset="0"/>
                </a:endParaRPr>
              </a:p>
            </p:txBody>
          </p:sp>
        </mc:Choice>
        <mc:Fallback>
          <p:sp>
            <p:nvSpPr>
              <p:cNvPr id="18" name="Rectangle 17">
                <a:extLst>
                  <a:ext uri="{FF2B5EF4-FFF2-40B4-BE49-F238E27FC236}">
                    <a16:creationId xmlns:a16="http://schemas.microsoft.com/office/drawing/2014/main" id="{76E42257-4DBF-4AB3-A900-1036E5D43DB8}"/>
                  </a:ext>
                </a:extLst>
              </p:cNvPr>
              <p:cNvSpPr>
                <a:spLocks noRot="1" noChangeAspect="1" noMove="1" noResize="1" noEditPoints="1" noAdjustHandles="1" noChangeArrowheads="1" noChangeShapeType="1" noTextEdit="1"/>
              </p:cNvSpPr>
              <p:nvPr/>
            </p:nvSpPr>
            <p:spPr>
              <a:xfrm>
                <a:off x="4853482" y="1888939"/>
                <a:ext cx="514885" cy="58477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17E989FA-67BD-4343-B78C-091D0E3949D3}"/>
                  </a:ext>
                </a:extLst>
              </p:cNvPr>
              <p:cNvSpPr/>
              <p:nvPr/>
            </p:nvSpPr>
            <p:spPr>
              <a:xfrm rot="21258143">
                <a:off x="5743242" y="1799105"/>
                <a:ext cx="829073"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b="1" i="1" smtClean="0">
                          <a:solidFill>
                            <a:srgbClr val="00B050"/>
                          </a:solidFill>
                          <a:latin typeface="Cambria Math" panose="02040503050406030204" pitchFamily="18" charset="0"/>
                        </a:rPr>
                        <m:t>−</m:t>
                      </m:r>
                      <m:r>
                        <a:rPr lang="en-US" sz="3200" b="1" i="1" smtClean="0">
                          <a:solidFill>
                            <a:srgbClr val="00B050"/>
                          </a:solidFill>
                          <a:latin typeface="Cambria Math" panose="02040503050406030204" pitchFamily="18" charset="0"/>
                        </a:rPr>
                        <m:t>𝟔</m:t>
                      </m:r>
                    </m:oMath>
                  </m:oMathPara>
                </a14:m>
                <a:endParaRPr lang="en-US" sz="3200" b="1" dirty="0">
                  <a:solidFill>
                    <a:srgbClr val="00B050"/>
                  </a:solidFill>
                  <a:latin typeface="Californian FB" panose="0207040306080B030204" pitchFamily="18" charset="0"/>
                </a:endParaRPr>
              </a:p>
            </p:txBody>
          </p:sp>
        </mc:Choice>
        <mc:Fallback>
          <p:sp>
            <p:nvSpPr>
              <p:cNvPr id="19" name="Rectangle 18">
                <a:extLst>
                  <a:ext uri="{FF2B5EF4-FFF2-40B4-BE49-F238E27FC236}">
                    <a16:creationId xmlns:a16="http://schemas.microsoft.com/office/drawing/2014/main" id="{17E989FA-67BD-4343-B78C-091D0E3949D3}"/>
                  </a:ext>
                </a:extLst>
              </p:cNvPr>
              <p:cNvSpPr>
                <a:spLocks noRot="1" noChangeAspect="1" noMove="1" noResize="1" noEditPoints="1" noAdjustHandles="1" noChangeArrowheads="1" noChangeShapeType="1" noTextEdit="1"/>
              </p:cNvSpPr>
              <p:nvPr/>
            </p:nvSpPr>
            <p:spPr>
              <a:xfrm rot="21258143">
                <a:off x="5743242" y="1799105"/>
                <a:ext cx="829073" cy="58477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45315414-C807-4956-9A6F-1E36C42EF027}"/>
                  </a:ext>
                </a:extLst>
              </p:cNvPr>
              <p:cNvSpPr/>
              <p:nvPr/>
            </p:nvSpPr>
            <p:spPr>
              <a:xfrm>
                <a:off x="4153316" y="2567260"/>
                <a:ext cx="514885"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b="1" i="1">
                          <a:solidFill>
                            <a:srgbClr val="00B050"/>
                          </a:solidFill>
                          <a:latin typeface="Cambria Math" panose="02040503050406030204" pitchFamily="18" charset="0"/>
                        </a:rPr>
                        <m:t>𝒙</m:t>
                      </m:r>
                    </m:oMath>
                  </m:oMathPara>
                </a14:m>
                <a:endParaRPr lang="en-US" sz="3200" b="1" dirty="0">
                  <a:solidFill>
                    <a:srgbClr val="00B050"/>
                  </a:solidFill>
                  <a:latin typeface="Californian FB" panose="0207040306080B030204" pitchFamily="18" charset="0"/>
                </a:endParaRPr>
              </a:p>
            </p:txBody>
          </p:sp>
        </mc:Choice>
        <mc:Fallback>
          <p:sp>
            <p:nvSpPr>
              <p:cNvPr id="20" name="Rectangle 19">
                <a:extLst>
                  <a:ext uri="{FF2B5EF4-FFF2-40B4-BE49-F238E27FC236}">
                    <a16:creationId xmlns:a16="http://schemas.microsoft.com/office/drawing/2014/main" id="{45315414-C807-4956-9A6F-1E36C42EF027}"/>
                  </a:ext>
                </a:extLst>
              </p:cNvPr>
              <p:cNvSpPr>
                <a:spLocks noRot="1" noChangeAspect="1" noMove="1" noResize="1" noEditPoints="1" noAdjustHandles="1" noChangeArrowheads="1" noChangeShapeType="1" noTextEdit="1"/>
              </p:cNvSpPr>
              <p:nvPr/>
            </p:nvSpPr>
            <p:spPr>
              <a:xfrm>
                <a:off x="4153316" y="2567260"/>
                <a:ext cx="514885" cy="58477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5D4C96DC-9074-4D54-ACC0-01F8A7776CB9}"/>
                  </a:ext>
                </a:extLst>
              </p:cNvPr>
              <p:cNvSpPr/>
              <p:nvPr/>
            </p:nvSpPr>
            <p:spPr>
              <a:xfrm rot="21258143">
                <a:off x="3919869" y="3544221"/>
                <a:ext cx="829073"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b="1" i="1" smtClean="0">
                          <a:solidFill>
                            <a:srgbClr val="00B050"/>
                          </a:solidFill>
                          <a:latin typeface="Cambria Math" panose="02040503050406030204" pitchFamily="18" charset="0"/>
                        </a:rPr>
                        <m:t>−</m:t>
                      </m:r>
                      <m:r>
                        <a:rPr lang="en-US" sz="3200" b="1" i="1" smtClean="0">
                          <a:solidFill>
                            <a:srgbClr val="00B050"/>
                          </a:solidFill>
                          <a:latin typeface="Cambria Math" panose="02040503050406030204" pitchFamily="18" charset="0"/>
                        </a:rPr>
                        <m:t>𝟔</m:t>
                      </m:r>
                    </m:oMath>
                  </m:oMathPara>
                </a14:m>
                <a:endParaRPr lang="en-US" sz="3200" b="1" dirty="0">
                  <a:solidFill>
                    <a:srgbClr val="00B050"/>
                  </a:solidFill>
                  <a:latin typeface="Californian FB" panose="0207040306080B030204" pitchFamily="18" charset="0"/>
                </a:endParaRPr>
              </a:p>
            </p:txBody>
          </p:sp>
        </mc:Choice>
        <mc:Fallback>
          <p:sp>
            <p:nvSpPr>
              <p:cNvPr id="21" name="Rectangle 20">
                <a:extLst>
                  <a:ext uri="{FF2B5EF4-FFF2-40B4-BE49-F238E27FC236}">
                    <a16:creationId xmlns:a16="http://schemas.microsoft.com/office/drawing/2014/main" id="{5D4C96DC-9074-4D54-ACC0-01F8A7776CB9}"/>
                  </a:ext>
                </a:extLst>
              </p:cNvPr>
              <p:cNvSpPr>
                <a:spLocks noRot="1" noChangeAspect="1" noMove="1" noResize="1" noEditPoints="1" noAdjustHandles="1" noChangeArrowheads="1" noChangeShapeType="1" noTextEdit="1"/>
              </p:cNvSpPr>
              <p:nvPr/>
            </p:nvSpPr>
            <p:spPr>
              <a:xfrm rot="21258143">
                <a:off x="3919869" y="3544221"/>
                <a:ext cx="829073" cy="584775"/>
              </a:xfrm>
              <a:prstGeom prst="rect">
                <a:avLst/>
              </a:prstGeom>
              <a:blipFill>
                <a:blip r:embed="rId17"/>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C62BF45-6E2A-4EBE-9FD1-CDAAA74C1CAE}"/>
              </a:ext>
            </a:extLst>
          </p:cNvPr>
          <p:cNvSpPr/>
          <p:nvPr/>
        </p:nvSpPr>
        <p:spPr>
          <a:xfrm>
            <a:off x="6726047" y="2674980"/>
            <a:ext cx="2117887" cy="369332"/>
          </a:xfrm>
          <a:prstGeom prst="rect">
            <a:avLst/>
          </a:prstGeom>
        </p:spPr>
        <p:txBody>
          <a:bodyPr wrap="none">
            <a:spAutoFit/>
          </a:bodyPr>
          <a:lstStyle/>
          <a:p>
            <a:r>
              <a:rPr lang="en-US" b="1" dirty="0">
                <a:solidFill>
                  <a:srgbClr val="7030A0"/>
                </a:solidFill>
                <a:latin typeface="Handlee" panose="020B0604020202020204" charset="0"/>
              </a:rPr>
              <a:t>*Multiple each edges</a:t>
            </a:r>
            <a:endParaRPr lang="en-US" dirty="0"/>
          </a:p>
        </p:txBody>
      </p:sp>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id="{710E206C-5330-4816-AF9D-16ABA7F661F3}"/>
                  </a:ext>
                </a:extLst>
              </p:cNvPr>
              <p:cNvSpPr/>
              <p:nvPr/>
            </p:nvSpPr>
            <p:spPr>
              <a:xfrm>
                <a:off x="3983397" y="2560173"/>
                <a:ext cx="854721"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b="1" i="1" smtClean="0">
                          <a:solidFill>
                            <a:srgbClr val="00B050"/>
                          </a:solidFill>
                          <a:latin typeface="Cambria Math" panose="02040503050406030204" pitchFamily="18" charset="0"/>
                        </a:rPr>
                        <m:t>(</m:t>
                      </m:r>
                      <m:r>
                        <a:rPr lang="en-US" sz="3200" b="1" i="1">
                          <a:solidFill>
                            <a:srgbClr val="00B050"/>
                          </a:solidFill>
                          <a:latin typeface="Cambria Math" panose="02040503050406030204" pitchFamily="18" charset="0"/>
                        </a:rPr>
                        <m:t>𝒙</m:t>
                      </m:r>
                      <m:r>
                        <a:rPr lang="en-US" sz="3200" b="1" i="1" smtClean="0">
                          <a:solidFill>
                            <a:srgbClr val="00B050"/>
                          </a:solidFill>
                          <a:latin typeface="Cambria Math" panose="02040503050406030204" pitchFamily="18" charset="0"/>
                        </a:rPr>
                        <m:t>)</m:t>
                      </m:r>
                    </m:oMath>
                  </m:oMathPara>
                </a14:m>
                <a:endParaRPr lang="en-US" sz="3200" b="1" dirty="0">
                  <a:solidFill>
                    <a:srgbClr val="00B050"/>
                  </a:solidFill>
                  <a:latin typeface="Californian FB" panose="0207040306080B030204" pitchFamily="18" charset="0"/>
                </a:endParaRPr>
              </a:p>
            </p:txBody>
          </p:sp>
        </mc:Choice>
        <mc:Fallback>
          <p:sp>
            <p:nvSpPr>
              <p:cNvPr id="23" name="Rectangle 22">
                <a:extLst>
                  <a:ext uri="{FF2B5EF4-FFF2-40B4-BE49-F238E27FC236}">
                    <a16:creationId xmlns:a16="http://schemas.microsoft.com/office/drawing/2014/main" id="{710E206C-5330-4816-AF9D-16ABA7F661F3}"/>
                  </a:ext>
                </a:extLst>
              </p:cNvPr>
              <p:cNvSpPr>
                <a:spLocks noRot="1" noChangeAspect="1" noMove="1" noResize="1" noEditPoints="1" noAdjustHandles="1" noChangeArrowheads="1" noChangeShapeType="1" noTextEdit="1"/>
              </p:cNvSpPr>
              <p:nvPr/>
            </p:nvSpPr>
            <p:spPr>
              <a:xfrm>
                <a:off x="3983397" y="2560173"/>
                <a:ext cx="854721" cy="58477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9612B33A-0E7A-4833-B4E8-84D219C9999D}"/>
                  </a:ext>
                </a:extLst>
              </p:cNvPr>
              <p:cNvSpPr/>
              <p:nvPr/>
            </p:nvSpPr>
            <p:spPr>
              <a:xfrm>
                <a:off x="4683563" y="1867956"/>
                <a:ext cx="854721"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b="1" i="1" smtClean="0">
                          <a:solidFill>
                            <a:srgbClr val="00B050"/>
                          </a:solidFill>
                          <a:latin typeface="Cambria Math" panose="02040503050406030204" pitchFamily="18" charset="0"/>
                        </a:rPr>
                        <m:t>(</m:t>
                      </m:r>
                      <m:r>
                        <a:rPr lang="en-US" sz="3200" b="1" i="1">
                          <a:solidFill>
                            <a:srgbClr val="00B050"/>
                          </a:solidFill>
                          <a:latin typeface="Cambria Math" panose="02040503050406030204" pitchFamily="18" charset="0"/>
                        </a:rPr>
                        <m:t>𝒙</m:t>
                      </m:r>
                      <m:r>
                        <a:rPr lang="en-US" sz="3200" b="1" i="1" smtClean="0">
                          <a:solidFill>
                            <a:srgbClr val="00B050"/>
                          </a:solidFill>
                          <a:latin typeface="Cambria Math" panose="02040503050406030204" pitchFamily="18" charset="0"/>
                        </a:rPr>
                        <m:t>)</m:t>
                      </m:r>
                    </m:oMath>
                  </m:oMathPara>
                </a14:m>
                <a:endParaRPr lang="en-US" sz="3200" b="1" dirty="0">
                  <a:solidFill>
                    <a:srgbClr val="00B050"/>
                  </a:solidFill>
                  <a:latin typeface="Californian FB" panose="0207040306080B030204" pitchFamily="18" charset="0"/>
                </a:endParaRPr>
              </a:p>
            </p:txBody>
          </p:sp>
        </mc:Choice>
        <mc:Fallback>
          <p:sp>
            <p:nvSpPr>
              <p:cNvPr id="24" name="Rectangle 23">
                <a:extLst>
                  <a:ext uri="{FF2B5EF4-FFF2-40B4-BE49-F238E27FC236}">
                    <a16:creationId xmlns:a16="http://schemas.microsoft.com/office/drawing/2014/main" id="{9612B33A-0E7A-4833-B4E8-84D219C9999D}"/>
                  </a:ext>
                </a:extLst>
              </p:cNvPr>
              <p:cNvSpPr>
                <a:spLocks noRot="1" noChangeAspect="1" noMove="1" noResize="1" noEditPoints="1" noAdjustHandles="1" noChangeArrowheads="1" noChangeShapeType="1" noTextEdit="1"/>
              </p:cNvSpPr>
              <p:nvPr/>
            </p:nvSpPr>
            <p:spPr>
              <a:xfrm>
                <a:off x="4683563" y="1867956"/>
                <a:ext cx="854721" cy="58477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98974E1-59D0-4259-85AE-F0361FDF6FB0}"/>
                  </a:ext>
                </a:extLst>
              </p:cNvPr>
              <p:cNvSpPr txBox="1"/>
              <p:nvPr/>
            </p:nvSpPr>
            <p:spPr>
              <a:xfrm>
                <a:off x="4958714" y="2607847"/>
                <a:ext cx="526811" cy="5035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b="1" i="1" smtClean="0">
                              <a:solidFill>
                                <a:srgbClr val="FF0000"/>
                              </a:solidFill>
                              <a:latin typeface="Cambria Math" panose="02040503050406030204" pitchFamily="18" charset="0"/>
                            </a:rPr>
                          </m:ctrlPr>
                        </m:sSupPr>
                        <m:e>
                          <m:r>
                            <a:rPr lang="en-US" sz="3200" b="1" i="1" smtClean="0">
                              <a:solidFill>
                                <a:srgbClr val="FF0000"/>
                              </a:solidFill>
                              <a:latin typeface="Cambria Math" panose="02040503050406030204" pitchFamily="18" charset="0"/>
                            </a:rPr>
                            <m:t>𝒙</m:t>
                          </m:r>
                        </m:e>
                        <m:sup>
                          <m:r>
                            <a:rPr lang="en-US" sz="3200" b="1" i="1" smtClean="0">
                              <a:solidFill>
                                <a:srgbClr val="FF0000"/>
                              </a:solidFill>
                              <a:latin typeface="Cambria Math" panose="02040503050406030204" pitchFamily="18" charset="0"/>
                            </a:rPr>
                            <m:t>𝟐</m:t>
                          </m:r>
                        </m:sup>
                      </m:sSup>
                    </m:oMath>
                  </m:oMathPara>
                </a14:m>
                <a:endParaRPr lang="en-US" sz="3200" b="1" dirty="0">
                  <a:solidFill>
                    <a:srgbClr val="FF0000"/>
                  </a:solidFill>
                </a:endParaRPr>
              </a:p>
            </p:txBody>
          </p:sp>
        </mc:Choice>
        <mc:Fallback>
          <p:sp>
            <p:nvSpPr>
              <p:cNvPr id="7" name="TextBox 6">
                <a:extLst>
                  <a:ext uri="{FF2B5EF4-FFF2-40B4-BE49-F238E27FC236}">
                    <a16:creationId xmlns:a16="http://schemas.microsoft.com/office/drawing/2014/main" id="{898974E1-59D0-4259-85AE-F0361FDF6FB0}"/>
                  </a:ext>
                </a:extLst>
              </p:cNvPr>
              <p:cNvSpPr txBox="1">
                <a:spLocks noRot="1" noChangeAspect="1" noMove="1" noResize="1" noEditPoints="1" noAdjustHandles="1" noChangeArrowheads="1" noChangeShapeType="1" noTextEdit="1"/>
              </p:cNvSpPr>
              <p:nvPr/>
            </p:nvSpPr>
            <p:spPr>
              <a:xfrm>
                <a:off x="4958714" y="2607847"/>
                <a:ext cx="526811" cy="50359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04064504-F1A4-4AE0-ACAA-7768FEDFF672}"/>
                  </a:ext>
                </a:extLst>
              </p:cNvPr>
              <p:cNvSpPr txBox="1"/>
              <p:nvPr/>
            </p:nvSpPr>
            <p:spPr>
              <a:xfrm rot="21361683">
                <a:off x="5870747" y="2521213"/>
                <a:ext cx="771045"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𝟔</m:t>
                      </m:r>
                      <m:r>
                        <a:rPr lang="en-US" sz="2800" b="1" i="1" smtClean="0">
                          <a:solidFill>
                            <a:srgbClr val="FF0000"/>
                          </a:solidFill>
                          <a:latin typeface="Cambria Math" panose="02040503050406030204" pitchFamily="18" charset="0"/>
                        </a:rPr>
                        <m:t>𝒙</m:t>
                      </m:r>
                    </m:oMath>
                  </m:oMathPara>
                </a14:m>
                <a:endParaRPr lang="en-US" sz="2800" b="1" dirty="0">
                  <a:solidFill>
                    <a:srgbClr val="FF0000"/>
                  </a:solidFill>
                </a:endParaRPr>
              </a:p>
            </p:txBody>
          </p:sp>
        </mc:Choice>
        <mc:Fallback>
          <p:sp>
            <p:nvSpPr>
              <p:cNvPr id="27" name="TextBox 26">
                <a:extLst>
                  <a:ext uri="{FF2B5EF4-FFF2-40B4-BE49-F238E27FC236}">
                    <a16:creationId xmlns:a16="http://schemas.microsoft.com/office/drawing/2014/main" id="{04064504-F1A4-4AE0-ACAA-7768FEDFF672}"/>
                  </a:ext>
                </a:extLst>
              </p:cNvPr>
              <p:cNvSpPr txBox="1">
                <a:spLocks noRot="1" noChangeAspect="1" noMove="1" noResize="1" noEditPoints="1" noAdjustHandles="1" noChangeArrowheads="1" noChangeShapeType="1" noTextEdit="1"/>
              </p:cNvSpPr>
              <p:nvPr/>
            </p:nvSpPr>
            <p:spPr>
              <a:xfrm rot="21361683">
                <a:off x="5870747" y="2521213"/>
                <a:ext cx="771045" cy="43088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BBE9D90A-8F54-42B4-8C93-635CB17A0F09}"/>
                  </a:ext>
                </a:extLst>
              </p:cNvPr>
              <p:cNvSpPr txBox="1"/>
              <p:nvPr/>
            </p:nvSpPr>
            <p:spPr>
              <a:xfrm rot="21361683">
                <a:off x="4789919" y="3541634"/>
                <a:ext cx="771045"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𝟔</m:t>
                      </m:r>
                      <m:r>
                        <a:rPr lang="en-US" sz="2800" b="1" i="1" smtClean="0">
                          <a:solidFill>
                            <a:srgbClr val="FF0000"/>
                          </a:solidFill>
                          <a:latin typeface="Cambria Math" panose="02040503050406030204" pitchFamily="18" charset="0"/>
                        </a:rPr>
                        <m:t>𝒙</m:t>
                      </m:r>
                    </m:oMath>
                  </m:oMathPara>
                </a14:m>
                <a:endParaRPr lang="en-US" sz="2800" b="1" dirty="0">
                  <a:solidFill>
                    <a:srgbClr val="FF0000"/>
                  </a:solidFill>
                </a:endParaRPr>
              </a:p>
            </p:txBody>
          </p:sp>
        </mc:Choice>
        <mc:Fallback>
          <p:sp>
            <p:nvSpPr>
              <p:cNvPr id="28" name="TextBox 27">
                <a:extLst>
                  <a:ext uri="{FF2B5EF4-FFF2-40B4-BE49-F238E27FC236}">
                    <a16:creationId xmlns:a16="http://schemas.microsoft.com/office/drawing/2014/main" id="{BBE9D90A-8F54-42B4-8C93-635CB17A0F09}"/>
                  </a:ext>
                </a:extLst>
              </p:cNvPr>
              <p:cNvSpPr txBox="1">
                <a:spLocks noRot="1" noChangeAspect="1" noMove="1" noResize="1" noEditPoints="1" noAdjustHandles="1" noChangeArrowheads="1" noChangeShapeType="1" noTextEdit="1"/>
              </p:cNvSpPr>
              <p:nvPr/>
            </p:nvSpPr>
            <p:spPr>
              <a:xfrm rot="21361683">
                <a:off x="4789919" y="3541634"/>
                <a:ext cx="771045" cy="430887"/>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DBA1A2AC-856E-4E64-BC36-F792EF6343D9}"/>
                  </a:ext>
                </a:extLst>
              </p:cNvPr>
              <p:cNvSpPr txBox="1"/>
              <p:nvPr/>
            </p:nvSpPr>
            <p:spPr>
              <a:xfrm rot="21361683">
                <a:off x="6097343" y="3388528"/>
                <a:ext cx="511358"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𝟑𝟔</m:t>
                      </m:r>
                    </m:oMath>
                  </m:oMathPara>
                </a14:m>
                <a:endParaRPr lang="en-US" sz="2800" b="1" dirty="0">
                  <a:solidFill>
                    <a:srgbClr val="FF0000"/>
                  </a:solidFill>
                </a:endParaRPr>
              </a:p>
            </p:txBody>
          </p:sp>
        </mc:Choice>
        <mc:Fallback>
          <p:sp>
            <p:nvSpPr>
              <p:cNvPr id="29" name="TextBox 28">
                <a:extLst>
                  <a:ext uri="{FF2B5EF4-FFF2-40B4-BE49-F238E27FC236}">
                    <a16:creationId xmlns:a16="http://schemas.microsoft.com/office/drawing/2014/main" id="{DBA1A2AC-856E-4E64-BC36-F792EF6343D9}"/>
                  </a:ext>
                </a:extLst>
              </p:cNvPr>
              <p:cNvSpPr txBox="1">
                <a:spLocks noRot="1" noChangeAspect="1" noMove="1" noResize="1" noEditPoints="1" noAdjustHandles="1" noChangeArrowheads="1" noChangeShapeType="1" noTextEdit="1"/>
              </p:cNvSpPr>
              <p:nvPr/>
            </p:nvSpPr>
            <p:spPr>
              <a:xfrm rot="21361683">
                <a:off x="6097343" y="3388528"/>
                <a:ext cx="511358" cy="430887"/>
              </a:xfrm>
              <a:prstGeom prst="rect">
                <a:avLst/>
              </a:prstGeom>
              <a:blipFill>
                <a:blip r:embed="rId23"/>
                <a:stretch>
                  <a:fillRect/>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919B1743-1114-4FE1-8AB5-AD7A5A46D561}"/>
              </a:ext>
            </a:extLst>
          </p:cNvPr>
          <p:cNvSpPr/>
          <p:nvPr/>
        </p:nvSpPr>
        <p:spPr>
          <a:xfrm>
            <a:off x="6768674" y="3115916"/>
            <a:ext cx="1891865" cy="369332"/>
          </a:xfrm>
          <a:prstGeom prst="rect">
            <a:avLst/>
          </a:prstGeom>
        </p:spPr>
        <p:txBody>
          <a:bodyPr wrap="none">
            <a:spAutoFit/>
          </a:bodyPr>
          <a:lstStyle/>
          <a:p>
            <a:r>
              <a:rPr lang="en-US" b="1" dirty="0">
                <a:solidFill>
                  <a:srgbClr val="00B0F0"/>
                </a:solidFill>
                <a:latin typeface="Handlee" panose="020B0604020202020204" charset="0"/>
              </a:rPr>
              <a:t>*Add the Diagonal</a:t>
            </a:r>
            <a:endParaRPr lang="en-US" dirty="0">
              <a:solidFill>
                <a:srgbClr val="00B0F0"/>
              </a:solidFill>
            </a:endParaRPr>
          </a:p>
        </p:txBody>
      </p:sp>
      <p:sp>
        <p:nvSpPr>
          <p:cNvPr id="9" name="Rectangle: Rounded Corners 8">
            <a:extLst>
              <a:ext uri="{FF2B5EF4-FFF2-40B4-BE49-F238E27FC236}">
                <a16:creationId xmlns:a16="http://schemas.microsoft.com/office/drawing/2014/main" id="{453F7B98-5902-46DD-9F96-FACE95DDD1AB}"/>
              </a:ext>
            </a:extLst>
          </p:cNvPr>
          <p:cNvSpPr/>
          <p:nvPr/>
        </p:nvSpPr>
        <p:spPr bwMode="auto">
          <a:xfrm rot="19211128">
            <a:off x="4585132" y="3048543"/>
            <a:ext cx="2359719" cy="504077"/>
          </a:xfrm>
          <a:prstGeom prst="roundRect">
            <a:avLst/>
          </a:prstGeom>
          <a:noFill/>
          <a:ln/>
          <a:ex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CDE4999B-9DB6-44C9-8247-8763A336B241}"/>
                  </a:ext>
                </a:extLst>
              </p:cNvPr>
              <p:cNvSpPr txBox="1"/>
              <p:nvPr/>
            </p:nvSpPr>
            <p:spPr>
              <a:xfrm>
                <a:off x="4967231" y="2618880"/>
                <a:ext cx="526811" cy="5035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b="1" i="1" smtClean="0">
                              <a:solidFill>
                                <a:srgbClr val="FF0000"/>
                              </a:solidFill>
                              <a:latin typeface="Cambria Math" panose="02040503050406030204" pitchFamily="18" charset="0"/>
                            </a:rPr>
                          </m:ctrlPr>
                        </m:sSupPr>
                        <m:e>
                          <m:r>
                            <a:rPr lang="en-US" sz="3200" b="1" i="1" smtClean="0">
                              <a:solidFill>
                                <a:srgbClr val="FF0000"/>
                              </a:solidFill>
                              <a:latin typeface="Cambria Math" panose="02040503050406030204" pitchFamily="18" charset="0"/>
                            </a:rPr>
                            <m:t>𝒙</m:t>
                          </m:r>
                        </m:e>
                        <m:sup>
                          <m:r>
                            <a:rPr lang="en-US" sz="3200" b="1" i="1" smtClean="0">
                              <a:solidFill>
                                <a:srgbClr val="FF0000"/>
                              </a:solidFill>
                              <a:latin typeface="Cambria Math" panose="02040503050406030204" pitchFamily="18" charset="0"/>
                            </a:rPr>
                            <m:t>𝟐</m:t>
                          </m:r>
                        </m:sup>
                      </m:sSup>
                    </m:oMath>
                  </m:oMathPara>
                </a14:m>
                <a:endParaRPr lang="en-US" sz="3200" b="1" dirty="0">
                  <a:solidFill>
                    <a:srgbClr val="FF0000"/>
                  </a:solidFill>
                </a:endParaRPr>
              </a:p>
            </p:txBody>
          </p:sp>
        </mc:Choice>
        <mc:Fallback>
          <p:sp>
            <p:nvSpPr>
              <p:cNvPr id="33" name="TextBox 32">
                <a:extLst>
                  <a:ext uri="{FF2B5EF4-FFF2-40B4-BE49-F238E27FC236}">
                    <a16:creationId xmlns:a16="http://schemas.microsoft.com/office/drawing/2014/main" id="{CDE4999B-9DB6-44C9-8247-8763A336B241}"/>
                  </a:ext>
                </a:extLst>
              </p:cNvPr>
              <p:cNvSpPr txBox="1">
                <a:spLocks noRot="1" noChangeAspect="1" noMove="1" noResize="1" noEditPoints="1" noAdjustHandles="1" noChangeArrowheads="1" noChangeShapeType="1" noTextEdit="1"/>
              </p:cNvSpPr>
              <p:nvPr/>
            </p:nvSpPr>
            <p:spPr>
              <a:xfrm>
                <a:off x="4967231" y="2618880"/>
                <a:ext cx="526811" cy="50359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65A276E8-3237-461B-82FD-533E25854F05}"/>
                  </a:ext>
                </a:extLst>
              </p:cNvPr>
              <p:cNvSpPr txBox="1"/>
              <p:nvPr/>
            </p:nvSpPr>
            <p:spPr>
              <a:xfrm>
                <a:off x="3507366" y="4521182"/>
                <a:ext cx="98584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𝟏𝟐</m:t>
                      </m:r>
                      <m:r>
                        <a:rPr lang="en-US" sz="2800" b="1" i="1" smtClean="0">
                          <a:solidFill>
                            <a:srgbClr val="FF0000"/>
                          </a:solidFill>
                          <a:latin typeface="Cambria Math" panose="02040503050406030204" pitchFamily="18" charset="0"/>
                        </a:rPr>
                        <m:t>𝒙</m:t>
                      </m:r>
                    </m:oMath>
                  </m:oMathPara>
                </a14:m>
                <a:endParaRPr lang="en-US" sz="2800" b="1" dirty="0">
                  <a:solidFill>
                    <a:srgbClr val="FF0000"/>
                  </a:solidFill>
                </a:endParaRPr>
              </a:p>
            </p:txBody>
          </p:sp>
        </mc:Choice>
        <mc:Fallback>
          <p:sp>
            <p:nvSpPr>
              <p:cNvPr id="34" name="TextBox 33">
                <a:extLst>
                  <a:ext uri="{FF2B5EF4-FFF2-40B4-BE49-F238E27FC236}">
                    <a16:creationId xmlns:a16="http://schemas.microsoft.com/office/drawing/2014/main" id="{65A276E8-3237-461B-82FD-533E25854F05}"/>
                  </a:ext>
                </a:extLst>
              </p:cNvPr>
              <p:cNvSpPr txBox="1">
                <a:spLocks noRot="1" noChangeAspect="1" noMove="1" noResize="1" noEditPoints="1" noAdjustHandles="1" noChangeArrowheads="1" noChangeShapeType="1" noTextEdit="1"/>
              </p:cNvSpPr>
              <p:nvPr/>
            </p:nvSpPr>
            <p:spPr>
              <a:xfrm>
                <a:off x="3507366" y="4521182"/>
                <a:ext cx="985847" cy="430887"/>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D72A1FCC-8F53-4500-B470-4344C69DB7A3}"/>
                  </a:ext>
                </a:extLst>
              </p:cNvPr>
              <p:cNvSpPr txBox="1"/>
              <p:nvPr/>
            </p:nvSpPr>
            <p:spPr>
              <a:xfrm>
                <a:off x="5823457" y="3393739"/>
                <a:ext cx="77905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𝟑𝟔</m:t>
                      </m:r>
                    </m:oMath>
                  </m:oMathPara>
                </a14:m>
                <a:endParaRPr lang="en-US" sz="2800" b="1" dirty="0">
                  <a:solidFill>
                    <a:srgbClr val="FF0000"/>
                  </a:solidFill>
                </a:endParaRPr>
              </a:p>
            </p:txBody>
          </p:sp>
        </mc:Choice>
        <mc:Fallback>
          <p:sp>
            <p:nvSpPr>
              <p:cNvPr id="35" name="TextBox 34">
                <a:extLst>
                  <a:ext uri="{FF2B5EF4-FFF2-40B4-BE49-F238E27FC236}">
                    <a16:creationId xmlns:a16="http://schemas.microsoft.com/office/drawing/2014/main" id="{D72A1FCC-8F53-4500-B470-4344C69DB7A3}"/>
                  </a:ext>
                </a:extLst>
              </p:cNvPr>
              <p:cNvSpPr txBox="1">
                <a:spLocks noRot="1" noChangeAspect="1" noMove="1" noResize="1" noEditPoints="1" noAdjustHandles="1" noChangeArrowheads="1" noChangeShapeType="1" noTextEdit="1"/>
              </p:cNvSpPr>
              <p:nvPr/>
            </p:nvSpPr>
            <p:spPr>
              <a:xfrm>
                <a:off x="5823457" y="3393739"/>
                <a:ext cx="779059" cy="430887"/>
              </a:xfrm>
              <a:prstGeom prst="rect">
                <a:avLst/>
              </a:prstGeom>
              <a:blipFill>
                <a:blip r:embed="rId26"/>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231179A-33F4-447B-9954-D18ED5C2F313}"/>
              </a:ext>
            </a:extLst>
          </p:cNvPr>
          <p:cNvCxnSpPr>
            <a:cxnSpLocks/>
          </p:cNvCxnSpPr>
          <p:nvPr/>
        </p:nvCxnSpPr>
        <p:spPr>
          <a:xfrm flipH="1">
            <a:off x="4389122" y="4160512"/>
            <a:ext cx="569593" cy="448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57869D0B-995C-4CBA-B389-9807B26C01A8}"/>
              </a:ext>
            </a:extLst>
          </p:cNvPr>
          <p:cNvSpPr/>
          <p:nvPr/>
        </p:nvSpPr>
        <p:spPr>
          <a:xfrm>
            <a:off x="6726047" y="3572411"/>
            <a:ext cx="2488160" cy="369332"/>
          </a:xfrm>
          <a:prstGeom prst="rect">
            <a:avLst/>
          </a:prstGeom>
        </p:spPr>
        <p:txBody>
          <a:bodyPr wrap="square">
            <a:spAutoFit/>
          </a:bodyPr>
          <a:lstStyle/>
          <a:p>
            <a:r>
              <a:rPr lang="en-US" b="1" dirty="0">
                <a:solidFill>
                  <a:srgbClr val="FF0000"/>
                </a:solidFill>
                <a:latin typeface="Handlee" panose="020B0604020202020204" charset="0"/>
              </a:rPr>
              <a:t>*Rewrite as a Trinomial</a:t>
            </a:r>
            <a:endParaRPr lang="en-US" dirty="0">
              <a:solidFill>
                <a:srgbClr val="FF0000"/>
              </a:solidFill>
            </a:endParaRPr>
          </a:p>
        </p:txBody>
      </p:sp>
      <p:cxnSp>
        <p:nvCxnSpPr>
          <p:cNvPr id="14" name="Connector: Curved 13">
            <a:extLst>
              <a:ext uri="{FF2B5EF4-FFF2-40B4-BE49-F238E27FC236}">
                <a16:creationId xmlns:a16="http://schemas.microsoft.com/office/drawing/2014/main" id="{A8B6BEE5-BDA7-4AB5-8BEE-5C88748A7247}"/>
              </a:ext>
            </a:extLst>
          </p:cNvPr>
          <p:cNvCxnSpPr>
            <a:cxnSpLocks/>
            <a:stCxn id="78" idx="2"/>
          </p:cNvCxnSpPr>
          <p:nvPr/>
        </p:nvCxnSpPr>
        <p:spPr>
          <a:xfrm rot="16200000" flipH="1">
            <a:off x="1327359" y="3080835"/>
            <a:ext cx="1670599" cy="1709761"/>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6" name="Group 1">
            <a:extLst>
              <a:ext uri="{FF2B5EF4-FFF2-40B4-BE49-F238E27FC236}">
                <a16:creationId xmlns:a16="http://schemas.microsoft.com/office/drawing/2014/main" id="{E6372E2F-447A-4E00-B563-5F6CAEA62D93}"/>
              </a:ext>
            </a:extLst>
          </p:cNvPr>
          <p:cNvGrpSpPr>
            <a:grpSpLocks/>
          </p:cNvGrpSpPr>
          <p:nvPr/>
        </p:nvGrpSpPr>
        <p:grpSpPr bwMode="auto">
          <a:xfrm>
            <a:off x="2874926" y="5312514"/>
            <a:ext cx="3181330" cy="602658"/>
            <a:chOff x="6750051" y="1057275"/>
            <a:chExt cx="2010766" cy="858449"/>
          </a:xfrm>
        </p:grpSpPr>
        <p:sp>
          <p:nvSpPr>
            <p:cNvPr id="47" name="Rectangle 46">
              <a:extLst>
                <a:ext uri="{FF2B5EF4-FFF2-40B4-BE49-F238E27FC236}">
                  <a16:creationId xmlns:a16="http://schemas.microsoft.com/office/drawing/2014/main" id="{94EA3DC9-8739-4944-B6E3-E405C4E47A16}"/>
                </a:ext>
              </a:extLst>
            </p:cNvPr>
            <p:cNvSpPr/>
            <p:nvPr/>
          </p:nvSpPr>
          <p:spPr bwMode="auto">
            <a:xfrm>
              <a:off x="6750051" y="1065211"/>
              <a:ext cx="2010766" cy="850513"/>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eaLnBrk="0" hangingPunct="0">
                <a:tabLst>
                  <a:tab pos="-57150" algn="l"/>
                  <a:tab pos="1828800" algn="l"/>
                </a:tabLst>
                <a:defRPr/>
              </a:pPr>
              <a:r>
                <a:rPr lang="en-US" sz="1600" b="1" dirty="0">
                  <a:solidFill>
                    <a:schemeClr val="tx1"/>
                  </a:solidFill>
                  <a:latin typeface="Tempus Sans ITC" panose="04020404030D07020202" pitchFamily="82" charset="0"/>
                  <a:ea typeface="Times New Roman" pitchFamily="18" charset="0"/>
                  <a:cs typeface="Arial" charset="0"/>
                </a:rPr>
                <a:t>How did I “</a:t>
              </a:r>
              <a:r>
                <a:rPr lang="en-US" sz="1600" b="1" i="1" dirty="0">
                  <a:solidFill>
                    <a:schemeClr val="tx1"/>
                  </a:solidFill>
                  <a:effectLst>
                    <a:outerShdw blurRad="38100" dist="38100" dir="2700000" algn="tl">
                      <a:srgbClr val="000000">
                        <a:alpha val="43137"/>
                      </a:srgbClr>
                    </a:outerShdw>
                  </a:effectLst>
                  <a:latin typeface="Tempus Sans ITC" panose="04020404030D07020202" pitchFamily="82" charset="0"/>
                  <a:ea typeface="Times New Roman" pitchFamily="18" charset="0"/>
                  <a:cs typeface="Arial" charset="0"/>
                </a:rPr>
                <a:t>expand</a:t>
              </a:r>
              <a:r>
                <a:rPr lang="en-US" sz="1600" b="1" dirty="0">
                  <a:solidFill>
                    <a:schemeClr val="tx1"/>
                  </a:solidFill>
                  <a:latin typeface="Tempus Sans ITC" panose="04020404030D07020202" pitchFamily="82" charset="0"/>
                  <a:ea typeface="Times New Roman" pitchFamily="18" charset="0"/>
                  <a:cs typeface="Arial" charset="0"/>
                </a:rPr>
                <a:t>” the binomial?</a:t>
              </a:r>
            </a:p>
          </p:txBody>
        </p:sp>
        <p:sp>
          <p:nvSpPr>
            <p:cNvPr id="48" name="Rectangle 47">
              <a:extLst>
                <a:ext uri="{FF2B5EF4-FFF2-40B4-BE49-F238E27FC236}">
                  <a16:creationId xmlns:a16="http://schemas.microsoft.com/office/drawing/2014/main" id="{47139227-C3D6-4367-AFBE-6B700ABC7E08}"/>
                </a:ext>
              </a:extLst>
            </p:cNvPr>
            <p:cNvSpPr/>
            <p:nvPr/>
          </p:nvSpPr>
          <p:spPr bwMode="auto">
            <a:xfrm>
              <a:off x="6756400" y="1057275"/>
              <a:ext cx="2004417" cy="279726"/>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prstClr val="white"/>
                  </a:solidFill>
                  <a:effectLst>
                    <a:outerShdw blurRad="38100" dist="38100" dir="2700000" algn="tl">
                      <a:srgbClr val="000000">
                        <a:alpha val="43137"/>
                      </a:srgbClr>
                    </a:outerShdw>
                  </a:effectLst>
                  <a:latin typeface="Kristen ITC" panose="03050502040202030202" pitchFamily="66" charset="0"/>
                </a:rPr>
                <a:t>Pair-Share</a:t>
              </a:r>
            </a:p>
          </p:txBody>
        </p:sp>
      </p:grpSp>
    </p:spTree>
    <p:custDataLst>
      <p:tags r:id="rId1"/>
    </p:custDataLst>
    <p:extLst>
      <p:ext uri="{BB962C8B-B14F-4D97-AF65-F5344CB8AC3E}">
        <p14:creationId xmlns:p14="http://schemas.microsoft.com/office/powerpoint/2010/main" val="12558127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8.33333E-7 2.59259E-6 L 0.00052 0.07708 " pathEditMode="relative" rAng="0" ptsTypes="AA">
                                      <p:cBhvr>
                                        <p:cTn id="11" dur="2000" fill="hold"/>
                                        <p:tgtEl>
                                          <p:spTgt spid="58"/>
                                        </p:tgtEl>
                                        <p:attrNameLst>
                                          <p:attrName>ppt_x</p:attrName>
                                          <p:attrName>ppt_y</p:attrName>
                                        </p:attrNameLst>
                                      </p:cBhvr>
                                      <p:rCtr x="17" y="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2" nodeType="clickEffect">
                                  <p:stCondLst>
                                    <p:cond delay="0"/>
                                  </p:stCondLst>
                                  <p:childTnLst>
                                    <p:animEffect transition="out" filter="fade">
                                      <p:cBhvr>
                                        <p:cTn id="15" dur="500"/>
                                        <p:tgtEl>
                                          <p:spTgt spid="58"/>
                                        </p:tgtEl>
                                      </p:cBhvr>
                                    </p:animEffect>
                                    <p:set>
                                      <p:cBhvr>
                                        <p:cTn id="16" dur="1" fill="hold">
                                          <p:stCondLst>
                                            <p:cond delay="499"/>
                                          </p:stCondLst>
                                        </p:cTn>
                                        <p:tgtEl>
                                          <p:spTgt spid="5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0052 0.0044 L 0.00052 0.00463 C -0.00486 0.00486 -0.01024 0.00532 -0.01563 0.00625 C -0.0224 0.00718 -0.0158 0.00694 -0.02257 0.00926 C -0.02431 0.00995 -0.02639 0.00995 -0.0283 0.01019 C -0.02986 0.01042 -0.03142 0.01088 -0.03281 0.01111 C -0.03438 0.01204 -0.03576 0.01343 -0.0375 0.01412 C -0.0408 0.01551 -0.04792 0.01713 -0.04792 0.01736 C -0.05226 0.02292 -0.04844 0.01736 -0.05122 0.02315 C -0.05191 0.02431 -0.05295 0.02569 -0.05365 0.02708 C -0.05451 0.02917 -0.0559 0.03079 -0.0559 0.03287 L -0.0559 0.03796 L -0.05122 0.0419 L -0.05122 0.04005 L -0.05695 0.03704 L -0.0467 0.06597 " pathEditMode="relative" rAng="0" ptsTypes="AAAAAAAAAAAAAAAA">
                                      <p:cBhvr>
                                        <p:cTn id="30" dur="2000" fill="hold"/>
                                        <p:tgtEl>
                                          <p:spTgt spid="6"/>
                                        </p:tgtEl>
                                        <p:attrNameLst>
                                          <p:attrName>ppt_x</p:attrName>
                                          <p:attrName>ppt_y</p:attrName>
                                        </p:attrNameLst>
                                      </p:cBhvr>
                                      <p:rCtr x="-2882" y="3079"/>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path" presetSubtype="0" accel="50000" decel="50000" fill="hold" grpId="1" nodeType="clickEffect">
                                  <p:stCondLst>
                                    <p:cond delay="0"/>
                                  </p:stCondLst>
                                  <p:childTnLst>
                                    <p:animMotion origin="layout" path="M 1.38889E-6 -1.48148E-6 L 0.02483 -1.48148E-6 C 0.03611 -1.48148E-6 0.05 0.01829 0.05 0.0331 L 0.05 0.06667 " pathEditMode="relative" rAng="0" ptsTypes="AAAA">
                                      <p:cBhvr>
                                        <p:cTn id="39" dur="2000" fill="hold"/>
                                        <p:tgtEl>
                                          <p:spTgt spid="62"/>
                                        </p:tgtEl>
                                        <p:attrNameLst>
                                          <p:attrName>ppt_x</p:attrName>
                                          <p:attrName>ppt_y</p:attrName>
                                        </p:attrNameLst>
                                      </p:cBhvr>
                                      <p:rCtr x="2500" y="3333"/>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2" nodeType="clickEffect">
                                  <p:stCondLst>
                                    <p:cond delay="0"/>
                                  </p:stCondLst>
                                  <p:childTnLst>
                                    <p:animEffect transition="out" filter="fade">
                                      <p:cBhvr>
                                        <p:cTn id="48" dur="500"/>
                                        <p:tgtEl>
                                          <p:spTgt spid="62"/>
                                        </p:tgtEl>
                                      </p:cBhvr>
                                    </p:animEffect>
                                    <p:set>
                                      <p:cBhvr>
                                        <p:cTn id="49" dur="1" fill="hold">
                                          <p:stCondLst>
                                            <p:cond delay="499"/>
                                          </p:stCondLst>
                                        </p:cTn>
                                        <p:tgtEl>
                                          <p:spTgt spid="6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path" presetSubtype="0" accel="50000" decel="50000" fill="hold" grpId="1" nodeType="clickEffect">
                                  <p:stCondLst>
                                    <p:cond delay="0"/>
                                  </p:stCondLst>
                                  <p:childTnLst>
                                    <p:animMotion origin="layout" path="M -0.00504 -0.0088 L 0.1776 -0.0088 C 0.26059 -0.0088 0.36285 -0.04305 0.36285 -0.07083 L 0.36285 -0.13333 " pathEditMode="relative" rAng="0" ptsTypes="AAAA">
                                      <p:cBhvr>
                                        <p:cTn id="63" dur="2000" fill="hold"/>
                                        <p:tgtEl>
                                          <p:spTgt spid="73"/>
                                        </p:tgtEl>
                                        <p:attrNameLst>
                                          <p:attrName>ppt_x</p:attrName>
                                          <p:attrName>ppt_y</p:attrName>
                                        </p:attrNameLst>
                                      </p:cBhvr>
                                      <p:rCtr x="18385" y="-6227"/>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500"/>
                                        <p:tgtEl>
                                          <p:spTgt spid="78"/>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path" presetSubtype="0" accel="50000" decel="50000" fill="hold" grpId="1" nodeType="clickEffect">
                                  <p:stCondLst>
                                    <p:cond delay="0"/>
                                  </p:stCondLst>
                                  <p:childTnLst>
                                    <p:animMotion origin="layout" path="M 2.22222E-6 -2.59259E-6 L 0.14236 -2.59259E-6 C 0.20729 -2.59259E-6 0.28715 0.02037 0.28715 0.03727 L 0.28715 0.07523 " pathEditMode="relative" rAng="0" ptsTypes="AAAA">
                                      <p:cBhvr>
                                        <p:cTn id="72" dur="2000" fill="hold"/>
                                        <p:tgtEl>
                                          <p:spTgt spid="78"/>
                                        </p:tgtEl>
                                        <p:attrNameLst>
                                          <p:attrName>ppt_x</p:attrName>
                                          <p:attrName>ppt_y</p:attrName>
                                        </p:attrNameLst>
                                      </p:cBhvr>
                                      <p:rCtr x="14358" y="3750"/>
                                    </p:animMotion>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500"/>
                                        <p:tgtEl>
                                          <p:spTgt spid="73"/>
                                        </p:tgtEl>
                                      </p:cBhvr>
                                    </p:animEffect>
                                    <p:set>
                                      <p:cBhvr>
                                        <p:cTn id="77" dur="1" fill="hold">
                                          <p:stCondLst>
                                            <p:cond delay="499"/>
                                          </p:stCondLst>
                                        </p:cTn>
                                        <p:tgtEl>
                                          <p:spTgt spid="73"/>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78"/>
                                        </p:tgtEl>
                                      </p:cBhvr>
                                    </p:animEffect>
                                    <p:set>
                                      <p:cBhvr>
                                        <p:cTn id="80" dur="1" fill="hold">
                                          <p:stCondLst>
                                            <p:cond delay="499"/>
                                          </p:stCondLst>
                                        </p:cTn>
                                        <p:tgtEl>
                                          <p:spTgt spid="7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500"/>
                                        <p:tgtEl>
                                          <p:spTgt spid="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50" presetClass="path" presetSubtype="0" accel="50000" decel="50000" fill="hold" grpId="1" nodeType="clickEffect">
                                  <p:stCondLst>
                                    <p:cond delay="0"/>
                                  </p:stCondLst>
                                  <p:childTnLst>
                                    <p:animMotion origin="layout" path="M -1.66667E-6 -2.22222E-6 L 0.02934 -2.22222E-6 C 0.04254 -2.22222E-6 0.05886 -0.00208 0.05886 -0.00347 L 0.05886 -0.00671 " pathEditMode="relative" rAng="0" ptsTypes="AAAA">
                                      <p:cBhvr>
                                        <p:cTn id="106" dur="2000" fill="hold"/>
                                        <p:tgtEl>
                                          <p:spTgt spid="23"/>
                                        </p:tgtEl>
                                        <p:attrNameLst>
                                          <p:attrName>ppt_x</p:attrName>
                                          <p:attrName>ppt_y</p:attrName>
                                        </p:attrNameLst>
                                      </p:cBhvr>
                                      <p:rCtr x="2934" y="-347"/>
                                    </p:animMotion>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5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50" presetClass="path" presetSubtype="0" accel="50000" decel="50000" fill="hold" grpId="1" nodeType="clickEffect">
                                  <p:stCondLst>
                                    <p:cond delay="0"/>
                                  </p:stCondLst>
                                  <p:childTnLst>
                                    <p:animMotion origin="layout" path="M -4.16667E-6 3.7037E-6 L 0.01528 3.7037E-6 C 0.0224 3.7037E-6 0.03125 0.02893 0.03125 0.04838 L 0.03125 0.09421 " pathEditMode="relative" rAng="0" ptsTypes="AAAA">
                                      <p:cBhvr>
                                        <p:cTn id="113" dur="2000" fill="hold"/>
                                        <p:tgtEl>
                                          <p:spTgt spid="24"/>
                                        </p:tgtEl>
                                        <p:attrNameLst>
                                          <p:attrName>ppt_x</p:attrName>
                                          <p:attrName>ppt_y</p:attrName>
                                        </p:attrNameLst>
                                      </p:cBhvr>
                                      <p:rCtr x="1563" y="4699"/>
                                    </p:animMotion>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2" nodeType="clickEffect">
                                  <p:stCondLst>
                                    <p:cond delay="0"/>
                                  </p:stCondLst>
                                  <p:childTnLst>
                                    <p:animEffect transition="out" filter="fade">
                                      <p:cBhvr>
                                        <p:cTn id="117" dur="500"/>
                                        <p:tgtEl>
                                          <p:spTgt spid="23"/>
                                        </p:tgtEl>
                                      </p:cBhvr>
                                    </p:animEffect>
                                    <p:set>
                                      <p:cBhvr>
                                        <p:cTn id="118" dur="1" fill="hold">
                                          <p:stCondLst>
                                            <p:cond delay="499"/>
                                          </p:stCondLst>
                                        </p:cTn>
                                        <p:tgtEl>
                                          <p:spTgt spid="23"/>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24"/>
                                        </p:tgtEl>
                                      </p:cBhvr>
                                    </p:animEffect>
                                    <p:set>
                                      <p:cBhvr>
                                        <p:cTn id="121" dur="1" fill="hold">
                                          <p:stCondLst>
                                            <p:cond delay="499"/>
                                          </p:stCondLst>
                                        </p:cTn>
                                        <p:tgtEl>
                                          <p:spTgt spid="2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fade">
                                      <p:cBhvr>
                                        <p:cTn id="131" dur="500"/>
                                        <p:tgtEl>
                                          <p:spTgt spid="2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fade">
                                      <p:cBhvr>
                                        <p:cTn id="136" dur="500"/>
                                        <p:tgtEl>
                                          <p:spTgt spid="28"/>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500"/>
                                        <p:tgtEl>
                                          <p:spTgt spid="2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9"/>
                                        </p:tgtEl>
                                        <p:attrNameLst>
                                          <p:attrName>style.visibility</p:attrName>
                                        </p:attrNameLst>
                                      </p:cBhvr>
                                      <p:to>
                                        <p:strVal val="visible"/>
                                      </p:to>
                                    </p:set>
                                    <p:animEffect transition="in" filter="fade">
                                      <p:cBhvr>
                                        <p:cTn id="146" dur="500"/>
                                        <p:tgtEl>
                                          <p:spTgt spid="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0"/>
                                        </p:tgtEl>
                                        <p:attrNameLst>
                                          <p:attrName>style.visibility</p:attrName>
                                        </p:attrNameLst>
                                      </p:cBhvr>
                                      <p:to>
                                        <p:strVal val="visible"/>
                                      </p:to>
                                    </p:set>
                                    <p:animEffect transition="in" filter="fade">
                                      <p:cBhvr>
                                        <p:cTn id="149" dur="500"/>
                                        <p:tgtEl>
                                          <p:spTgt spid="30"/>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fade">
                                      <p:cBhvr>
                                        <p:cTn id="154" dur="500"/>
                                        <p:tgtEl>
                                          <p:spTgt spid="33"/>
                                        </p:tgtEl>
                                      </p:cBhvr>
                                    </p:animEffect>
                                  </p:childTnLst>
                                </p:cTn>
                              </p:par>
                            </p:childTnLst>
                          </p:cTn>
                        </p:par>
                      </p:childTnLst>
                    </p:cTn>
                  </p:par>
                  <p:par>
                    <p:cTn id="155" fill="hold">
                      <p:stCondLst>
                        <p:cond delay="indefinite"/>
                      </p:stCondLst>
                      <p:childTnLst>
                        <p:par>
                          <p:cTn id="156" fill="hold">
                            <p:stCondLst>
                              <p:cond delay="0"/>
                            </p:stCondLst>
                            <p:childTnLst>
                              <p:par>
                                <p:cTn id="157" presetID="50" presetClass="path" presetSubtype="0" accel="50000" decel="50000" fill="hold" grpId="1" nodeType="clickEffect">
                                  <p:stCondLst>
                                    <p:cond delay="0"/>
                                  </p:stCondLst>
                                  <p:childTnLst>
                                    <p:animMotion origin="layout" path="M -0.0309 -0.00926 L -0.12552 -0.00926 C -0.16805 -0.00926 -0.22014 0.06828 -0.22014 0.13148 L -0.22014 0.27222 " pathEditMode="relative" rAng="0" ptsTypes="AAAA">
                                      <p:cBhvr>
                                        <p:cTn id="158" dur="2000" fill="hold"/>
                                        <p:tgtEl>
                                          <p:spTgt spid="33"/>
                                        </p:tgtEl>
                                        <p:attrNameLst>
                                          <p:attrName>ppt_x</p:attrName>
                                          <p:attrName>ppt_y</p:attrName>
                                        </p:attrNameLst>
                                      </p:cBhvr>
                                      <p:rCtr x="-9462" y="14074"/>
                                    </p:animMotion>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fade">
                                      <p:cBhvr>
                                        <p:cTn id="163" dur="500"/>
                                        <p:tgtEl>
                                          <p:spTgt spid="11"/>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34"/>
                                        </p:tgtEl>
                                        <p:attrNameLst>
                                          <p:attrName>style.visibility</p:attrName>
                                        </p:attrNameLst>
                                      </p:cBhvr>
                                      <p:to>
                                        <p:strVal val="visible"/>
                                      </p:to>
                                    </p:set>
                                    <p:animEffect transition="in" filter="fade">
                                      <p:cBhvr>
                                        <p:cTn id="168" dur="500"/>
                                        <p:tgtEl>
                                          <p:spTgt spid="34"/>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500"/>
                                        <p:tgtEl>
                                          <p:spTgt spid="35"/>
                                        </p:tgtEl>
                                      </p:cBhvr>
                                    </p:animEffect>
                                  </p:childTnLst>
                                </p:cTn>
                              </p:par>
                            </p:childTnLst>
                          </p:cTn>
                        </p:par>
                      </p:childTnLst>
                    </p:cTn>
                  </p:par>
                  <p:par>
                    <p:cTn id="174" fill="hold">
                      <p:stCondLst>
                        <p:cond delay="indefinite"/>
                      </p:stCondLst>
                      <p:childTnLst>
                        <p:par>
                          <p:cTn id="175" fill="hold">
                            <p:stCondLst>
                              <p:cond delay="0"/>
                            </p:stCondLst>
                            <p:childTnLst>
                              <p:par>
                                <p:cTn id="176" presetID="50" presetClass="path" presetSubtype="0" accel="50000" decel="50000" fill="hold" grpId="1" nodeType="clickEffect">
                                  <p:stCondLst>
                                    <p:cond delay="0"/>
                                  </p:stCondLst>
                                  <p:childTnLst>
                                    <p:animMotion origin="layout" path="M -2.77778E-7 2.59259E-6 L -0.07517 2.59259E-6 C -0.10903 2.59259E-6 -0.15017 0.04444 -0.15017 0.08055 L -0.15017 0.16157 " pathEditMode="relative" rAng="0" ptsTypes="AAAA">
                                      <p:cBhvr>
                                        <p:cTn id="177" dur="2000" fill="hold"/>
                                        <p:tgtEl>
                                          <p:spTgt spid="35"/>
                                        </p:tgtEl>
                                        <p:attrNameLst>
                                          <p:attrName>ppt_x</p:attrName>
                                          <p:attrName>ppt_y</p:attrName>
                                        </p:attrNameLst>
                                      </p:cBhvr>
                                      <p:rCtr x="-7517" y="8079"/>
                                    </p:animMotion>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14"/>
                                        </p:tgtEl>
                                        <p:attrNameLst>
                                          <p:attrName>style.visibility</p:attrName>
                                        </p:attrNameLst>
                                      </p:cBhvr>
                                      <p:to>
                                        <p:strVal val="visible"/>
                                      </p:to>
                                    </p:set>
                                    <p:animEffect transition="in" filter="fade">
                                      <p:cBhvr>
                                        <p:cTn id="182" dur="500"/>
                                        <p:tgtEl>
                                          <p:spTgt spid="1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9"/>
                                        </p:tgtEl>
                                        <p:attrNameLst>
                                          <p:attrName>style.visibility</p:attrName>
                                        </p:attrNameLst>
                                      </p:cBhvr>
                                      <p:to>
                                        <p:strVal val="visible"/>
                                      </p:to>
                                    </p:set>
                                    <p:animEffect transition="in" filter="fade">
                                      <p:cBhvr>
                                        <p:cTn id="185" dur="500"/>
                                        <p:tgtEl>
                                          <p:spTgt spid="39"/>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46"/>
                                        </p:tgtEl>
                                        <p:attrNameLst>
                                          <p:attrName>style.visibility</p:attrName>
                                        </p:attrNameLst>
                                      </p:cBhvr>
                                      <p:to>
                                        <p:strVal val="visible"/>
                                      </p:to>
                                    </p:set>
                                    <p:animEffect transition="in" filter="fade">
                                      <p:cBhvr>
                                        <p:cTn id="19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P spid="58" grpId="2"/>
      <p:bldP spid="59" grpId="0"/>
      <p:bldP spid="60" grpId="0"/>
      <p:bldP spid="6" grpId="0"/>
      <p:bldP spid="6" grpId="1"/>
      <p:bldP spid="6" grpId="2"/>
      <p:bldP spid="62" grpId="0"/>
      <p:bldP spid="62" grpId="1"/>
      <p:bldP spid="62" grpId="2"/>
      <p:bldP spid="73" grpId="0"/>
      <p:bldP spid="73" grpId="1"/>
      <p:bldP spid="73" grpId="2"/>
      <p:bldP spid="78" grpId="0"/>
      <p:bldP spid="78" grpId="1"/>
      <p:bldP spid="78" grpId="2"/>
      <p:bldP spid="18" grpId="0"/>
      <p:bldP spid="19" grpId="0"/>
      <p:bldP spid="20" grpId="0"/>
      <p:bldP spid="21" grpId="0"/>
      <p:bldP spid="4" grpId="0"/>
      <p:bldP spid="23" grpId="0"/>
      <p:bldP spid="23" grpId="1"/>
      <p:bldP spid="23" grpId="2"/>
      <p:bldP spid="24" grpId="0"/>
      <p:bldP spid="24" grpId="1"/>
      <p:bldP spid="24" grpId="2"/>
      <p:bldP spid="7" grpId="0"/>
      <p:bldP spid="27" grpId="0"/>
      <p:bldP spid="28" grpId="0"/>
      <p:bldP spid="29" grpId="0"/>
      <p:bldP spid="30" grpId="0"/>
      <p:bldP spid="9" grpId="0" animBg="1"/>
      <p:bldP spid="33" grpId="0"/>
      <p:bldP spid="33" grpId="1"/>
      <p:bldP spid="34" grpId="0"/>
      <p:bldP spid="35" grpId="0"/>
      <p:bldP spid="35" grpId="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4380E8D-D24D-4036-8893-9D21C421B996}"/>
              </a:ext>
            </a:extLst>
          </p:cNvPr>
          <p:cNvSpPr/>
          <p:nvPr/>
        </p:nvSpPr>
        <p:spPr>
          <a:xfrm>
            <a:off x="912" y="1675474"/>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pic>
        <p:nvPicPr>
          <p:cNvPr id="3" name="Picture 36">
            <a:extLst>
              <a:ext uri="{FF2B5EF4-FFF2-40B4-BE49-F238E27FC236}">
                <a16:creationId xmlns:a16="http://schemas.microsoft.com/office/drawing/2014/main" id="{C11040D8-7F9A-4F6C-A162-2526B520F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46"/>
            <a:ext cx="5943585" cy="144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C364AA80-84D8-4231-A295-165B4158430D}"/>
              </a:ext>
            </a:extLst>
          </p:cNvPr>
          <p:cNvSpPr/>
          <p:nvPr/>
        </p:nvSpPr>
        <p:spPr bwMode="auto">
          <a:xfrm>
            <a:off x="296530" y="567924"/>
            <a:ext cx="1859435" cy="30777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292100">
              <a:defRPr/>
            </a:pPr>
            <a:r>
              <a:rPr lang="en-US" sz="1400" dirty="0">
                <a:solidFill>
                  <a:srgbClr val="000000"/>
                </a:solidFill>
                <a:latin typeface="Arial" charset="0"/>
              </a:rPr>
              <a:t>Make a </a:t>
            </a:r>
            <a:r>
              <a:rPr lang="en-US" sz="1400" i="1" dirty="0">
                <a:solidFill>
                  <a:srgbClr val="FF0000"/>
                </a:solidFill>
                <a:latin typeface="Arial" charset="0"/>
              </a:rPr>
              <a:t>2x2 Box</a:t>
            </a:r>
            <a:r>
              <a:rPr lang="en-US" sz="1400" dirty="0">
                <a:solidFill>
                  <a:srgbClr val="000000"/>
                </a:solidFill>
                <a:latin typeface="Arial" charset="0"/>
              </a:rPr>
              <a:t>.</a:t>
            </a:r>
          </a:p>
        </p:txBody>
      </p:sp>
      <mc:AlternateContent xmlns:mc="http://schemas.openxmlformats.org/markup-compatibility/2006">
        <mc:Choice xmlns:a14="http://schemas.microsoft.com/office/drawing/2010/main" Requires="a14">
          <p:sp>
            <p:nvSpPr>
              <p:cNvPr id="5" name="Rectangle 1112">
                <a:extLst>
                  <a:ext uri="{FF2B5EF4-FFF2-40B4-BE49-F238E27FC236}">
                    <a16:creationId xmlns:a16="http://schemas.microsoft.com/office/drawing/2014/main" id="{D15776E9-FF54-43C7-BA72-A51A029F7B81}"/>
                  </a:ext>
                </a:extLst>
              </p:cNvPr>
              <p:cNvSpPr>
                <a:spLocks noChangeArrowheads="1"/>
              </p:cNvSpPr>
              <p:nvPr/>
            </p:nvSpPr>
            <p:spPr bwMode="auto">
              <a:xfrm>
                <a:off x="129621" y="317068"/>
                <a:ext cx="2400657" cy="312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nchor="ctr">
                <a:spAutoFit/>
              </a:bodyPr>
              <a:lstStyle/>
              <a:p>
                <a:pPr eaLnBrk="0" hangingPunct="0"/>
                <a:r>
                  <a:rPr lang="en-US" altLang="en-US" sz="1400" b="1" dirty="0">
                    <a:latin typeface="Arial" panose="020B0604020202020204" pitchFamily="34" charset="0"/>
                  </a:rPr>
                  <a:t>Steps to </a:t>
                </a:r>
                <a:r>
                  <a:rPr lang="en-US" altLang="en-US" sz="1400" b="1" i="1" dirty="0">
                    <a:latin typeface="Arial" panose="020B0604020202020204" pitchFamily="34" charset="0"/>
                  </a:rPr>
                  <a:t>Expand</a:t>
                </a:r>
                <a:r>
                  <a:rPr lang="en-US" altLang="en-US" sz="1400" b="1" dirty="0">
                    <a:latin typeface="Arial" panose="020B0604020202020204" pitchFamily="34" charset="0"/>
                  </a:rPr>
                  <a:t> </a:t>
                </a:r>
                <a14:m>
                  <m:oMath xmlns:m="http://schemas.openxmlformats.org/officeDocument/2006/math">
                    <m:sSup>
                      <m:sSupPr>
                        <m:ctrlPr>
                          <a:rPr lang="en-US" altLang="en-US" sz="1400" b="1" i="1" smtClean="0">
                            <a:latin typeface="Cambria Math" panose="02040503050406030204" pitchFamily="18" charset="0"/>
                          </a:rPr>
                        </m:ctrlPr>
                      </m:sSupPr>
                      <m:e>
                        <m:r>
                          <a:rPr lang="en-US" altLang="en-US" sz="1400" b="1" i="1" smtClean="0">
                            <a:latin typeface="Cambria Math" panose="02040503050406030204" pitchFamily="18" charset="0"/>
                          </a:rPr>
                          <m:t>(</m:t>
                        </m:r>
                        <m:r>
                          <a:rPr lang="en-US" altLang="en-US" sz="1400" b="1" i="1" smtClean="0">
                            <a:latin typeface="Cambria Math" panose="02040503050406030204" pitchFamily="18" charset="0"/>
                          </a:rPr>
                          <m:t>𝒙</m:t>
                        </m:r>
                        <m:r>
                          <a:rPr lang="en-US" altLang="en-US" sz="1400" b="1" i="1" smtClean="0">
                            <a:latin typeface="Cambria Math" panose="02040503050406030204" pitchFamily="18" charset="0"/>
                          </a:rPr>
                          <m:t>−</m:t>
                        </m:r>
                        <m:r>
                          <a:rPr lang="en-US" altLang="en-US" sz="1400" b="1" i="1" smtClean="0">
                            <a:latin typeface="Cambria Math" panose="02040503050406030204" pitchFamily="18" charset="0"/>
                          </a:rPr>
                          <m:t>𝒉</m:t>
                        </m:r>
                        <m:r>
                          <a:rPr lang="en-US" altLang="en-US" sz="1400" b="1" i="1" smtClean="0">
                            <a:latin typeface="Cambria Math" panose="02040503050406030204" pitchFamily="18" charset="0"/>
                          </a:rPr>
                          <m:t>)</m:t>
                        </m:r>
                      </m:e>
                      <m:sup>
                        <m:r>
                          <a:rPr lang="en-US" altLang="en-US" sz="1400" b="1" i="1" smtClean="0">
                            <a:latin typeface="Cambria Math" panose="02040503050406030204" pitchFamily="18" charset="0"/>
                          </a:rPr>
                          <m:t>𝟐</m:t>
                        </m:r>
                      </m:sup>
                    </m:sSup>
                  </m:oMath>
                </a14:m>
                <a:r>
                  <a:rPr lang="en-US" altLang="en-US" sz="1400" b="1" dirty="0">
                    <a:latin typeface="Arial" panose="020B0604020202020204" pitchFamily="34" charset="0"/>
                  </a:rPr>
                  <a:t>. </a:t>
                </a:r>
              </a:p>
            </p:txBody>
          </p:sp>
        </mc:Choice>
        <mc:Fallback>
          <p:sp>
            <p:nvSpPr>
              <p:cNvPr id="5" name="Rectangle 1112">
                <a:extLst>
                  <a:ext uri="{FF2B5EF4-FFF2-40B4-BE49-F238E27FC236}">
                    <a16:creationId xmlns:a16="http://schemas.microsoft.com/office/drawing/2014/main" id="{D15776E9-FF54-43C7-BA72-A51A029F7B81}"/>
                  </a:ext>
                </a:extLst>
              </p:cNvPr>
              <p:cNvSpPr>
                <a:spLocks noRot="1" noChangeAspect="1" noMove="1" noResize="1" noEditPoints="1" noAdjustHandles="1" noChangeArrowheads="1" noChangeShapeType="1" noTextEdit="1"/>
              </p:cNvSpPr>
              <p:nvPr/>
            </p:nvSpPr>
            <p:spPr bwMode="auto">
              <a:xfrm>
                <a:off x="129621" y="317068"/>
                <a:ext cx="2400657" cy="312586"/>
              </a:xfrm>
              <a:prstGeom prst="rect">
                <a:avLst/>
              </a:prstGeom>
              <a:blipFill>
                <a:blip r:embed="rId3"/>
                <a:stretch>
                  <a:fillRect l="-761" b="-215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Oval 5">
            <a:extLst>
              <a:ext uri="{FF2B5EF4-FFF2-40B4-BE49-F238E27FC236}">
                <a16:creationId xmlns:a16="http://schemas.microsoft.com/office/drawing/2014/main" id="{9B724F6D-ED15-4F72-A2B4-8DEAA7B0741A}"/>
              </a:ext>
            </a:extLst>
          </p:cNvPr>
          <p:cNvSpPr/>
          <p:nvPr/>
        </p:nvSpPr>
        <p:spPr bwMode="auto">
          <a:xfrm>
            <a:off x="179492" y="62802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7" name="Oval 6">
            <a:extLst>
              <a:ext uri="{FF2B5EF4-FFF2-40B4-BE49-F238E27FC236}">
                <a16:creationId xmlns:a16="http://schemas.microsoft.com/office/drawing/2014/main" id="{612670AA-58D4-4A4F-95D8-41EBDB101F70}"/>
              </a:ext>
            </a:extLst>
          </p:cNvPr>
          <p:cNvSpPr/>
          <p:nvPr/>
        </p:nvSpPr>
        <p:spPr bwMode="auto">
          <a:xfrm>
            <a:off x="179492" y="869226"/>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8" name="Oval 7">
            <a:extLst>
              <a:ext uri="{FF2B5EF4-FFF2-40B4-BE49-F238E27FC236}">
                <a16:creationId xmlns:a16="http://schemas.microsoft.com/office/drawing/2014/main" id="{5C011A00-60CA-4002-AF51-62D0012DA9C8}"/>
              </a:ext>
            </a:extLst>
          </p:cNvPr>
          <p:cNvSpPr/>
          <p:nvPr/>
        </p:nvSpPr>
        <p:spPr bwMode="auto">
          <a:xfrm>
            <a:off x="182773" y="1114928"/>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3</a:t>
            </a:r>
          </a:p>
        </p:txBody>
      </p:sp>
      <p:sp>
        <p:nvSpPr>
          <p:cNvPr id="9" name="Oval 8">
            <a:extLst>
              <a:ext uri="{FF2B5EF4-FFF2-40B4-BE49-F238E27FC236}">
                <a16:creationId xmlns:a16="http://schemas.microsoft.com/office/drawing/2014/main" id="{132F93A1-DC9C-465D-BD28-A48EA0778B06}"/>
              </a:ext>
            </a:extLst>
          </p:cNvPr>
          <p:cNvSpPr/>
          <p:nvPr/>
        </p:nvSpPr>
        <p:spPr bwMode="auto">
          <a:xfrm>
            <a:off x="172472" y="136926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4</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BE23F6E-D0E7-4D78-B0ED-478606EF58DF}"/>
                  </a:ext>
                </a:extLst>
              </p:cNvPr>
              <p:cNvSpPr/>
              <p:nvPr/>
            </p:nvSpPr>
            <p:spPr>
              <a:xfrm>
                <a:off x="296530" y="816179"/>
                <a:ext cx="6034999" cy="307777"/>
              </a:xfrm>
              <a:prstGeom prst="rect">
                <a:avLst/>
              </a:prstGeom>
            </p:spPr>
            <p:txBody>
              <a:bodyPr wrap="square">
                <a:spAutoFit/>
              </a:bodyPr>
              <a:lstStyle/>
              <a:p>
                <a:pPr defTabSz="292100">
                  <a:defRPr/>
                </a:pPr>
                <a:r>
                  <a:rPr lang="en-US" sz="1400" dirty="0">
                    <a:solidFill>
                      <a:srgbClr val="000000"/>
                    </a:solidFill>
                    <a:latin typeface="Arial" charset="0"/>
                  </a:rPr>
                  <a:t>Write </a:t>
                </a:r>
                <a14:m>
                  <m:oMath xmlns:m="http://schemas.openxmlformats.org/officeDocument/2006/math">
                    <m:d>
                      <m:dPr>
                        <m:ctrlPr>
                          <a:rPr lang="en-US" sz="1400" i="1" smtClean="0">
                            <a:solidFill>
                              <a:srgbClr val="00B050"/>
                            </a:solidFill>
                            <a:effectLst>
                              <a:outerShdw blurRad="38100" dist="38100" dir="2700000" algn="tl">
                                <a:srgbClr val="000000">
                                  <a:alpha val="43137"/>
                                </a:srgbClr>
                              </a:outerShdw>
                            </a:effectLst>
                            <a:latin typeface="Cambria Math" panose="02040503050406030204" pitchFamily="18" charset="0"/>
                          </a:rPr>
                        </m:ctrlPr>
                      </m:dPr>
                      <m:e>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𝑥</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h</m:t>
                        </m:r>
                      </m:e>
                    </m:d>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𝑜𝑛</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𝑡h𝑒</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𝑇𝑜𝑝</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oMath>
                </a14:m>
                <a:r>
                  <a:rPr lang="en-US" sz="1400" dirty="0">
                    <a:solidFill>
                      <a:srgbClr val="000000"/>
                    </a:solidFill>
                    <a:latin typeface="Arial" charset="0"/>
                  </a:rPr>
                  <a:t>and </a:t>
                </a:r>
                <a14:m>
                  <m:oMath xmlns:m="http://schemas.openxmlformats.org/officeDocument/2006/math">
                    <m:d>
                      <m:dPr>
                        <m:ctrlPr>
                          <a:rPr lang="en-US" sz="1400" i="1" smtClean="0">
                            <a:solidFill>
                              <a:srgbClr val="00B050"/>
                            </a:solidFill>
                            <a:effectLst>
                              <a:outerShdw blurRad="38100" dist="38100" dir="2700000" algn="tl">
                                <a:srgbClr val="000000">
                                  <a:alpha val="43137"/>
                                </a:srgbClr>
                              </a:outerShdw>
                            </a:effectLst>
                            <a:latin typeface="Cambria Math" panose="02040503050406030204" pitchFamily="18" charset="0"/>
                          </a:rPr>
                        </m:ctrlPr>
                      </m:dPr>
                      <m:e>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𝑥</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h</m:t>
                        </m:r>
                      </m:e>
                    </m:d>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𝑜𝑛</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𝑡h𝑒</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𝑆𝑖𝑑𝑒</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m:t>
                    </m:r>
                  </m:oMath>
                </a14:m>
                <a:endParaRPr lang="en-US" sz="1400" dirty="0">
                  <a:solidFill>
                    <a:srgbClr val="000000"/>
                  </a:solidFill>
                  <a:latin typeface="Arial" charset="0"/>
                </a:endParaRPr>
              </a:p>
            </p:txBody>
          </p:sp>
        </mc:Choice>
        <mc:Fallback>
          <p:sp>
            <p:nvSpPr>
              <p:cNvPr id="10" name="Rectangle 9">
                <a:extLst>
                  <a:ext uri="{FF2B5EF4-FFF2-40B4-BE49-F238E27FC236}">
                    <a16:creationId xmlns:a16="http://schemas.microsoft.com/office/drawing/2014/main" id="{3BE23F6E-D0E7-4D78-B0ED-478606EF58DF}"/>
                  </a:ext>
                </a:extLst>
              </p:cNvPr>
              <p:cNvSpPr>
                <a:spLocks noRot="1" noChangeAspect="1" noMove="1" noResize="1" noEditPoints="1" noAdjustHandles="1" noChangeArrowheads="1" noChangeShapeType="1" noTextEdit="1"/>
              </p:cNvSpPr>
              <p:nvPr/>
            </p:nvSpPr>
            <p:spPr>
              <a:xfrm>
                <a:off x="296530" y="816179"/>
                <a:ext cx="6034999" cy="307777"/>
              </a:xfrm>
              <a:prstGeom prst="rect">
                <a:avLst/>
              </a:prstGeom>
              <a:blipFill>
                <a:blip r:embed="rId4"/>
                <a:stretch>
                  <a:fillRect l="-303" t="-4000" b="-200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8DA05AD-AF29-4070-B233-143CE16BBA00}"/>
              </a:ext>
            </a:extLst>
          </p:cNvPr>
          <p:cNvSpPr/>
          <p:nvPr/>
        </p:nvSpPr>
        <p:spPr>
          <a:xfrm>
            <a:off x="300342" y="1063894"/>
            <a:ext cx="6396525" cy="307777"/>
          </a:xfrm>
          <a:prstGeom prst="rect">
            <a:avLst/>
          </a:prstGeom>
        </p:spPr>
        <p:txBody>
          <a:bodyPr wrap="square">
            <a:spAutoFit/>
          </a:bodyPr>
          <a:lstStyle/>
          <a:p>
            <a:pPr defTabSz="292100">
              <a:defRPr/>
            </a:pPr>
            <a:r>
              <a:rPr lang="en-US" sz="1400" i="1" dirty="0">
                <a:solidFill>
                  <a:srgbClr val="7030A0"/>
                </a:solidFill>
                <a:effectLst>
                  <a:outerShdw blurRad="38100" dist="38100" dir="2700000" algn="tl">
                    <a:srgbClr val="000000">
                      <a:alpha val="43137"/>
                    </a:srgbClr>
                  </a:outerShdw>
                </a:effectLst>
                <a:latin typeface="Arial" charset="0"/>
              </a:rPr>
              <a:t>Multiple</a:t>
            </a:r>
            <a:r>
              <a:rPr lang="en-US" sz="1400" dirty="0">
                <a:solidFill>
                  <a:srgbClr val="000000"/>
                </a:solidFill>
                <a:latin typeface="Arial" charset="0"/>
              </a:rPr>
              <a:t> the edges to fill in the box.</a:t>
            </a:r>
          </a:p>
        </p:txBody>
      </p:sp>
      <p:sp>
        <p:nvSpPr>
          <p:cNvPr id="12" name="Rectangle 11">
            <a:extLst>
              <a:ext uri="{FF2B5EF4-FFF2-40B4-BE49-F238E27FC236}">
                <a16:creationId xmlns:a16="http://schemas.microsoft.com/office/drawing/2014/main" id="{3E56D880-38E5-4CA0-97D1-5CCD8075CF44}"/>
              </a:ext>
            </a:extLst>
          </p:cNvPr>
          <p:cNvSpPr/>
          <p:nvPr/>
        </p:nvSpPr>
        <p:spPr>
          <a:xfrm>
            <a:off x="330309" y="1336978"/>
            <a:ext cx="5852121" cy="307777"/>
          </a:xfrm>
          <a:prstGeom prst="rect">
            <a:avLst/>
          </a:prstGeom>
        </p:spPr>
        <p:txBody>
          <a:bodyPr wrap="square">
            <a:spAutoFit/>
          </a:bodyPr>
          <a:lstStyle/>
          <a:p>
            <a:pPr defTabSz="292100">
              <a:defRPr/>
            </a:pPr>
            <a:r>
              <a:rPr lang="en-US" sz="1400" dirty="0">
                <a:solidFill>
                  <a:srgbClr val="000000"/>
                </a:solidFill>
                <a:latin typeface="Arial" charset="0"/>
              </a:rPr>
              <a:t>Write as a </a:t>
            </a:r>
            <a:r>
              <a:rPr lang="en-US" sz="1400" i="1" dirty="0">
                <a:solidFill>
                  <a:srgbClr val="08749A"/>
                </a:solidFill>
                <a:effectLst>
                  <a:outerShdw blurRad="38100" dist="38100" dir="2700000" algn="tl">
                    <a:srgbClr val="000000">
                      <a:alpha val="43137"/>
                    </a:srgbClr>
                  </a:outerShdw>
                </a:effectLst>
                <a:latin typeface="Arial" charset="0"/>
              </a:rPr>
              <a:t>trinomial</a:t>
            </a:r>
            <a:r>
              <a:rPr lang="en-US" sz="1400" dirty="0">
                <a:solidFill>
                  <a:srgbClr val="000000"/>
                </a:solidFill>
                <a:latin typeface="Arial" charset="0"/>
              </a:rPr>
              <a:t> by adding the </a:t>
            </a:r>
            <a:r>
              <a:rPr lang="en-US" sz="1400" b="1" i="1" dirty="0">
                <a:solidFill>
                  <a:srgbClr val="00B0F0"/>
                </a:solidFill>
                <a:effectLst>
                  <a:outerShdw blurRad="38100" dist="38100" dir="2700000" algn="tl">
                    <a:srgbClr val="000000">
                      <a:alpha val="43137"/>
                    </a:srgbClr>
                  </a:outerShdw>
                </a:effectLst>
                <a:latin typeface="Handlee" panose="020B0604020202020204" charset="0"/>
              </a:rPr>
              <a:t>Diagonal terms</a:t>
            </a:r>
            <a:r>
              <a:rPr lang="en-US" sz="1400" b="1" dirty="0">
                <a:solidFill>
                  <a:srgbClr val="00B0F0"/>
                </a:solidFill>
                <a:latin typeface="Handlee" panose="020B0604020202020204" charset="0"/>
              </a:rPr>
              <a:t>. </a:t>
            </a:r>
            <a:endParaRPr lang="en-US" sz="1400" dirty="0">
              <a:latin typeface="Arial" charset="0"/>
            </a:endParaRPr>
          </a:p>
        </p:txBody>
      </p:sp>
      <p:pic>
        <p:nvPicPr>
          <p:cNvPr id="41" name="Picture 40">
            <a:extLst>
              <a:ext uri="{FF2B5EF4-FFF2-40B4-BE49-F238E27FC236}">
                <a16:creationId xmlns:a16="http://schemas.microsoft.com/office/drawing/2014/main" id="{F6154F62-FA2A-4D63-9435-8930AB301035}"/>
              </a:ext>
            </a:extLst>
          </p:cNvPr>
          <p:cNvPicPr>
            <a:picLocks noChangeAspect="1"/>
          </p:cNvPicPr>
          <p:nvPr/>
        </p:nvPicPr>
        <p:blipFill>
          <a:blip r:embed="rId5">
            <a:duotone>
              <a:prstClr val="black"/>
              <a:schemeClr val="accent4">
                <a:tint val="45000"/>
                <a:satMod val="400000"/>
              </a:schemeClr>
            </a:duotone>
          </a:blip>
          <a:stretch>
            <a:fillRect/>
          </a:stretch>
        </p:blipFill>
        <p:spPr>
          <a:xfrm>
            <a:off x="7551604" y="416124"/>
            <a:ext cx="1144717" cy="11290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9" name="Group 48">
            <a:extLst>
              <a:ext uri="{FF2B5EF4-FFF2-40B4-BE49-F238E27FC236}">
                <a16:creationId xmlns:a16="http://schemas.microsoft.com/office/drawing/2014/main" id="{F2009C33-8E1A-422A-8D88-C049F15C5F16}"/>
              </a:ext>
            </a:extLst>
          </p:cNvPr>
          <p:cNvGrpSpPr/>
          <p:nvPr/>
        </p:nvGrpSpPr>
        <p:grpSpPr>
          <a:xfrm>
            <a:off x="4673002" y="490419"/>
            <a:ext cx="2490658" cy="1027974"/>
            <a:chOff x="4397998" y="320074"/>
            <a:chExt cx="2490658" cy="1027974"/>
          </a:xfrm>
        </p:grpSpPr>
        <p:sp>
          <p:nvSpPr>
            <p:cNvPr id="44" name="Rectangle 43">
              <a:extLst>
                <a:ext uri="{FF2B5EF4-FFF2-40B4-BE49-F238E27FC236}">
                  <a16:creationId xmlns:a16="http://schemas.microsoft.com/office/drawing/2014/main" id="{2075076E-2E28-4DD7-98A9-1C6541158B7A}"/>
                </a:ext>
              </a:extLst>
            </p:cNvPr>
            <p:cNvSpPr/>
            <p:nvPr/>
          </p:nvSpPr>
          <p:spPr bwMode="auto">
            <a:xfrm>
              <a:off x="4397998" y="320074"/>
              <a:ext cx="2490658" cy="1027974"/>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defRPr/>
              </a:pPr>
              <a:r>
                <a:rPr lang="en-US" sz="1000" dirty="0">
                  <a:solidFill>
                    <a:schemeClr val="tx1">
                      <a:lumMod val="50000"/>
                      <a:lumOff val="50000"/>
                    </a:schemeClr>
                  </a:solidFill>
                  <a:latin typeface="Verdana" pitchFamily="34" charset="0"/>
                </a:rPr>
                <a:t>What you write on the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Top/Side</a:t>
              </a:r>
              <a:r>
                <a:rPr lang="en-US" sz="1000" dirty="0">
                  <a:solidFill>
                    <a:schemeClr val="tx1">
                      <a:lumMod val="50000"/>
                      <a:lumOff val="50000"/>
                    </a:schemeClr>
                  </a:solidFill>
                  <a:latin typeface="Verdana" pitchFamily="34" charset="0"/>
                </a:rPr>
                <a:t>?</a:t>
              </a:r>
            </a:p>
            <a:p>
              <a:pPr>
                <a:defRPr/>
              </a:pPr>
              <a:endParaRPr lang="en-US" sz="5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do you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Multiple</a:t>
              </a:r>
              <a:r>
                <a:rPr lang="en-US" sz="1000" dirty="0">
                  <a:solidFill>
                    <a:schemeClr val="tx1">
                      <a:lumMod val="50000"/>
                      <a:lumOff val="50000"/>
                    </a:schemeClr>
                  </a:solidFill>
                  <a:latin typeface="Verdana" pitchFamily="34" charset="0"/>
                </a:rPr>
                <a:t>?</a:t>
              </a:r>
            </a:p>
            <a:p>
              <a:pPr>
                <a:defRPr/>
              </a:pPr>
              <a:endParaRPr lang="en-US" sz="7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do you write as a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Trinomial</a:t>
              </a:r>
              <a:r>
                <a:rPr lang="en-US" sz="1000" dirty="0">
                  <a:solidFill>
                    <a:schemeClr val="tx1">
                      <a:lumMod val="50000"/>
                      <a:lumOff val="50000"/>
                    </a:schemeClr>
                  </a:solidFill>
                  <a:latin typeface="Verdana" pitchFamily="34" charset="0"/>
                </a:rPr>
                <a:t>?</a:t>
              </a:r>
            </a:p>
          </p:txBody>
        </p:sp>
        <p:sp>
          <p:nvSpPr>
            <p:cNvPr id="45" name="Rectangle 44">
              <a:extLst>
                <a:ext uri="{FF2B5EF4-FFF2-40B4-BE49-F238E27FC236}">
                  <a16:creationId xmlns:a16="http://schemas.microsoft.com/office/drawing/2014/main" id="{E68234B2-441A-4E2E-9E1B-C4E1C71E7A07}"/>
                </a:ext>
              </a:extLst>
            </p:cNvPr>
            <p:cNvSpPr/>
            <p:nvPr/>
          </p:nvSpPr>
          <p:spPr bwMode="auto">
            <a:xfrm>
              <a:off x="4405614" y="329587"/>
              <a:ext cx="2483041" cy="231775"/>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46" name="Oval 45">
              <a:extLst>
                <a:ext uri="{FF2B5EF4-FFF2-40B4-BE49-F238E27FC236}">
                  <a16:creationId xmlns:a16="http://schemas.microsoft.com/office/drawing/2014/main" id="{B742600F-2623-477C-9045-F948EB1C19BF}"/>
                </a:ext>
              </a:extLst>
            </p:cNvPr>
            <p:cNvSpPr/>
            <p:nvPr/>
          </p:nvSpPr>
          <p:spPr bwMode="auto">
            <a:xfrm>
              <a:off x="4420219" y="591086"/>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47" name="Oval 46">
              <a:extLst>
                <a:ext uri="{FF2B5EF4-FFF2-40B4-BE49-F238E27FC236}">
                  <a16:creationId xmlns:a16="http://schemas.microsoft.com/office/drawing/2014/main" id="{79A64164-9941-4930-9868-B1412E4D53D1}"/>
                </a:ext>
              </a:extLst>
            </p:cNvPr>
            <p:cNvSpPr/>
            <p:nvPr/>
          </p:nvSpPr>
          <p:spPr bwMode="auto">
            <a:xfrm>
              <a:off x="4420218" y="846735"/>
              <a:ext cx="173037" cy="17145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sp>
          <p:nvSpPr>
            <p:cNvPr id="48" name="Oval 47">
              <a:extLst>
                <a:ext uri="{FF2B5EF4-FFF2-40B4-BE49-F238E27FC236}">
                  <a16:creationId xmlns:a16="http://schemas.microsoft.com/office/drawing/2014/main" id="{034C5AE2-D2A4-4EDD-A09C-804ECF196F1F}"/>
                </a:ext>
              </a:extLst>
            </p:cNvPr>
            <p:cNvSpPr/>
            <p:nvPr/>
          </p:nvSpPr>
          <p:spPr bwMode="auto">
            <a:xfrm>
              <a:off x="4430043" y="1112281"/>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4</a:t>
              </a:r>
            </a:p>
          </p:txBody>
        </p:sp>
      </p:grpSp>
      <p:sp>
        <p:nvSpPr>
          <p:cNvPr id="50" name="Heading">
            <a:extLst>
              <a:ext uri="{FF2B5EF4-FFF2-40B4-BE49-F238E27FC236}">
                <a16:creationId xmlns:a16="http://schemas.microsoft.com/office/drawing/2014/main" id="{CC6377D9-FF67-4127-9AAA-BDA4082605C6}"/>
              </a:ext>
            </a:extLst>
          </p:cNvPr>
          <p:cNvSpPr/>
          <p:nvPr/>
        </p:nvSpPr>
        <p:spPr bwMode="auto">
          <a:xfrm>
            <a:off x="7211913" y="76300"/>
            <a:ext cx="1828779" cy="189319"/>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Skill Development</a:t>
            </a:r>
          </a:p>
        </p:txBody>
      </p:sp>
      <p:pic>
        <p:nvPicPr>
          <p:cNvPr id="51" name="Picture 50">
            <a:extLst>
              <a:ext uri="{FF2B5EF4-FFF2-40B4-BE49-F238E27FC236}">
                <a16:creationId xmlns:a16="http://schemas.microsoft.com/office/drawing/2014/main" id="{C4E66DAD-88A7-4EC7-BC4C-CFBFC45BEFD7}"/>
              </a:ext>
            </a:extLst>
          </p:cNvPr>
          <p:cNvPicPr>
            <a:picLocks noChangeAspect="1"/>
          </p:cNvPicPr>
          <p:nvPr/>
        </p:nvPicPr>
        <p:blipFill>
          <a:blip r:embed="rId6">
            <a:clrChange>
              <a:clrFrom>
                <a:srgbClr val="FDFDFD"/>
              </a:clrFrom>
              <a:clrTo>
                <a:srgbClr val="FDFDFD">
                  <a:alpha val="0"/>
                </a:srgbClr>
              </a:clrTo>
            </a:clrChange>
          </a:blip>
          <a:stretch>
            <a:fillRect/>
          </a:stretch>
        </p:blipFill>
        <p:spPr>
          <a:xfrm>
            <a:off x="4518900" y="3124809"/>
            <a:ext cx="2062819" cy="1814759"/>
          </a:xfrm>
          <a:prstGeom prst="rect">
            <a:avLst/>
          </a:prstGeom>
        </p:spPr>
      </p:pic>
      <p:pic>
        <p:nvPicPr>
          <p:cNvPr id="52" name="Picture 51">
            <a:extLst>
              <a:ext uri="{FF2B5EF4-FFF2-40B4-BE49-F238E27FC236}">
                <a16:creationId xmlns:a16="http://schemas.microsoft.com/office/drawing/2014/main" id="{50AC942A-1379-469F-8B9A-2FB334736178}"/>
              </a:ext>
            </a:extLst>
          </p:cNvPr>
          <p:cNvPicPr>
            <a:picLocks noChangeAspect="1"/>
          </p:cNvPicPr>
          <p:nvPr/>
        </p:nvPicPr>
        <p:blipFill>
          <a:blip r:embed="rId7"/>
          <a:stretch>
            <a:fillRect/>
          </a:stretch>
        </p:blipFill>
        <p:spPr>
          <a:xfrm>
            <a:off x="139865" y="1727370"/>
            <a:ext cx="8595316" cy="554536"/>
          </a:xfrm>
          <a:prstGeom prst="rect">
            <a:avLst/>
          </a:prstGeom>
        </p:spPr>
      </p:pic>
      <p:pic>
        <p:nvPicPr>
          <p:cNvPr id="53" name="Picture 52">
            <a:extLst>
              <a:ext uri="{FF2B5EF4-FFF2-40B4-BE49-F238E27FC236}">
                <a16:creationId xmlns:a16="http://schemas.microsoft.com/office/drawing/2014/main" id="{62D6FCFD-EA7E-4A2D-8C0D-D05DE33DCF20}"/>
              </a:ext>
            </a:extLst>
          </p:cNvPr>
          <p:cNvPicPr>
            <a:picLocks noChangeAspect="1"/>
          </p:cNvPicPr>
          <p:nvPr/>
        </p:nvPicPr>
        <p:blipFill>
          <a:blip r:embed="rId8"/>
          <a:stretch>
            <a:fillRect/>
          </a:stretch>
        </p:blipFill>
        <p:spPr>
          <a:xfrm>
            <a:off x="139865" y="2347981"/>
            <a:ext cx="2511916" cy="453108"/>
          </a:xfrm>
          <a:prstGeom prst="rect">
            <a:avLst/>
          </a:prstGeom>
        </p:spPr>
      </p:pic>
      <p:sp>
        <p:nvSpPr>
          <p:cNvPr id="54" name="Rectangle 53">
            <a:extLst>
              <a:ext uri="{FF2B5EF4-FFF2-40B4-BE49-F238E27FC236}">
                <a16:creationId xmlns:a16="http://schemas.microsoft.com/office/drawing/2014/main" id="{52D269EC-B909-46AD-98DE-C6A6CDDDCC3C}"/>
              </a:ext>
            </a:extLst>
          </p:cNvPr>
          <p:cNvSpPr/>
          <p:nvPr/>
        </p:nvSpPr>
        <p:spPr bwMode="auto">
          <a:xfrm>
            <a:off x="1097318" y="2368080"/>
            <a:ext cx="1005829" cy="433010"/>
          </a:xfrm>
          <a:prstGeom prst="rect">
            <a:avLst/>
          </a:prstGeom>
          <a:solidFill>
            <a:schemeClr val="accent4">
              <a:alpha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spTree>
    <p:extLst>
      <p:ext uri="{BB962C8B-B14F-4D97-AF65-F5344CB8AC3E}">
        <p14:creationId xmlns:p14="http://schemas.microsoft.com/office/powerpoint/2010/main" val="7876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4380E8D-D24D-4036-8893-9D21C421B996}"/>
              </a:ext>
            </a:extLst>
          </p:cNvPr>
          <p:cNvSpPr/>
          <p:nvPr/>
        </p:nvSpPr>
        <p:spPr>
          <a:xfrm>
            <a:off x="912" y="1675474"/>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pic>
        <p:nvPicPr>
          <p:cNvPr id="3" name="Picture 36">
            <a:extLst>
              <a:ext uri="{FF2B5EF4-FFF2-40B4-BE49-F238E27FC236}">
                <a16:creationId xmlns:a16="http://schemas.microsoft.com/office/drawing/2014/main" id="{C11040D8-7F9A-4F6C-A162-2526B520F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46"/>
            <a:ext cx="5943585" cy="144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C364AA80-84D8-4231-A295-165B4158430D}"/>
              </a:ext>
            </a:extLst>
          </p:cNvPr>
          <p:cNvSpPr/>
          <p:nvPr/>
        </p:nvSpPr>
        <p:spPr bwMode="auto">
          <a:xfrm>
            <a:off x="296530" y="567924"/>
            <a:ext cx="1859435" cy="30777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292100">
              <a:defRPr/>
            </a:pPr>
            <a:r>
              <a:rPr lang="en-US" sz="1400" dirty="0">
                <a:solidFill>
                  <a:srgbClr val="000000"/>
                </a:solidFill>
                <a:latin typeface="Arial" charset="0"/>
              </a:rPr>
              <a:t>Make a </a:t>
            </a:r>
            <a:r>
              <a:rPr lang="en-US" sz="1400" i="1" dirty="0">
                <a:solidFill>
                  <a:srgbClr val="FF0000"/>
                </a:solidFill>
                <a:latin typeface="Arial" charset="0"/>
              </a:rPr>
              <a:t>2x2 Box</a:t>
            </a:r>
            <a:r>
              <a:rPr lang="en-US" sz="1400" dirty="0">
                <a:solidFill>
                  <a:srgbClr val="000000"/>
                </a:solidFill>
                <a:latin typeface="Arial" charset="0"/>
              </a:rPr>
              <a:t>.</a:t>
            </a:r>
          </a:p>
        </p:txBody>
      </p:sp>
      <mc:AlternateContent xmlns:mc="http://schemas.openxmlformats.org/markup-compatibility/2006">
        <mc:Choice xmlns:a14="http://schemas.microsoft.com/office/drawing/2010/main" Requires="a14">
          <p:sp>
            <p:nvSpPr>
              <p:cNvPr id="5" name="Rectangle 1112">
                <a:extLst>
                  <a:ext uri="{FF2B5EF4-FFF2-40B4-BE49-F238E27FC236}">
                    <a16:creationId xmlns:a16="http://schemas.microsoft.com/office/drawing/2014/main" id="{D15776E9-FF54-43C7-BA72-A51A029F7B81}"/>
                  </a:ext>
                </a:extLst>
              </p:cNvPr>
              <p:cNvSpPr>
                <a:spLocks noChangeArrowheads="1"/>
              </p:cNvSpPr>
              <p:nvPr/>
            </p:nvSpPr>
            <p:spPr bwMode="auto">
              <a:xfrm>
                <a:off x="129621" y="317068"/>
                <a:ext cx="2400657" cy="312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nchor="ctr">
                <a:spAutoFit/>
              </a:bodyPr>
              <a:lstStyle/>
              <a:p>
                <a:pPr eaLnBrk="0" hangingPunct="0"/>
                <a:r>
                  <a:rPr lang="en-US" altLang="en-US" sz="1400" b="1" dirty="0">
                    <a:latin typeface="Arial" panose="020B0604020202020204" pitchFamily="34" charset="0"/>
                  </a:rPr>
                  <a:t>Steps to </a:t>
                </a:r>
                <a:r>
                  <a:rPr lang="en-US" altLang="en-US" sz="1400" b="1" i="1" dirty="0">
                    <a:latin typeface="Arial" panose="020B0604020202020204" pitchFamily="34" charset="0"/>
                  </a:rPr>
                  <a:t>Expand</a:t>
                </a:r>
                <a:r>
                  <a:rPr lang="en-US" altLang="en-US" sz="1400" b="1" dirty="0">
                    <a:latin typeface="Arial" panose="020B0604020202020204" pitchFamily="34" charset="0"/>
                  </a:rPr>
                  <a:t> </a:t>
                </a:r>
                <a14:m>
                  <m:oMath xmlns:m="http://schemas.openxmlformats.org/officeDocument/2006/math">
                    <m:sSup>
                      <m:sSupPr>
                        <m:ctrlPr>
                          <a:rPr lang="en-US" altLang="en-US" sz="1400" b="1" i="1" smtClean="0">
                            <a:latin typeface="Cambria Math" panose="02040503050406030204" pitchFamily="18" charset="0"/>
                          </a:rPr>
                        </m:ctrlPr>
                      </m:sSupPr>
                      <m:e>
                        <m:r>
                          <a:rPr lang="en-US" altLang="en-US" sz="1400" b="1" i="1" smtClean="0">
                            <a:latin typeface="Cambria Math" panose="02040503050406030204" pitchFamily="18" charset="0"/>
                          </a:rPr>
                          <m:t>(</m:t>
                        </m:r>
                        <m:r>
                          <a:rPr lang="en-US" altLang="en-US" sz="1400" b="1" i="1" smtClean="0">
                            <a:latin typeface="Cambria Math" panose="02040503050406030204" pitchFamily="18" charset="0"/>
                          </a:rPr>
                          <m:t>𝒙</m:t>
                        </m:r>
                        <m:r>
                          <a:rPr lang="en-US" altLang="en-US" sz="1400" b="1" i="1" smtClean="0">
                            <a:latin typeface="Cambria Math" panose="02040503050406030204" pitchFamily="18" charset="0"/>
                          </a:rPr>
                          <m:t>−</m:t>
                        </m:r>
                        <m:r>
                          <a:rPr lang="en-US" altLang="en-US" sz="1400" b="1" i="1" smtClean="0">
                            <a:latin typeface="Cambria Math" panose="02040503050406030204" pitchFamily="18" charset="0"/>
                          </a:rPr>
                          <m:t>𝒉</m:t>
                        </m:r>
                        <m:r>
                          <a:rPr lang="en-US" altLang="en-US" sz="1400" b="1" i="1" smtClean="0">
                            <a:latin typeface="Cambria Math" panose="02040503050406030204" pitchFamily="18" charset="0"/>
                          </a:rPr>
                          <m:t>)</m:t>
                        </m:r>
                      </m:e>
                      <m:sup>
                        <m:r>
                          <a:rPr lang="en-US" altLang="en-US" sz="1400" b="1" i="1" smtClean="0">
                            <a:latin typeface="Cambria Math" panose="02040503050406030204" pitchFamily="18" charset="0"/>
                          </a:rPr>
                          <m:t>𝟐</m:t>
                        </m:r>
                      </m:sup>
                    </m:sSup>
                  </m:oMath>
                </a14:m>
                <a:r>
                  <a:rPr lang="en-US" altLang="en-US" sz="1400" b="1" dirty="0">
                    <a:latin typeface="Arial" panose="020B0604020202020204" pitchFamily="34" charset="0"/>
                  </a:rPr>
                  <a:t>. </a:t>
                </a:r>
              </a:p>
            </p:txBody>
          </p:sp>
        </mc:Choice>
        <mc:Fallback>
          <p:sp>
            <p:nvSpPr>
              <p:cNvPr id="5" name="Rectangle 1112">
                <a:extLst>
                  <a:ext uri="{FF2B5EF4-FFF2-40B4-BE49-F238E27FC236}">
                    <a16:creationId xmlns:a16="http://schemas.microsoft.com/office/drawing/2014/main" id="{D15776E9-FF54-43C7-BA72-A51A029F7B81}"/>
                  </a:ext>
                </a:extLst>
              </p:cNvPr>
              <p:cNvSpPr>
                <a:spLocks noRot="1" noChangeAspect="1" noMove="1" noResize="1" noEditPoints="1" noAdjustHandles="1" noChangeArrowheads="1" noChangeShapeType="1" noTextEdit="1"/>
              </p:cNvSpPr>
              <p:nvPr/>
            </p:nvSpPr>
            <p:spPr bwMode="auto">
              <a:xfrm>
                <a:off x="129621" y="317068"/>
                <a:ext cx="2400657" cy="312586"/>
              </a:xfrm>
              <a:prstGeom prst="rect">
                <a:avLst/>
              </a:prstGeom>
              <a:blipFill>
                <a:blip r:embed="rId3"/>
                <a:stretch>
                  <a:fillRect l="-761" b="-215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Oval 5">
            <a:extLst>
              <a:ext uri="{FF2B5EF4-FFF2-40B4-BE49-F238E27FC236}">
                <a16:creationId xmlns:a16="http://schemas.microsoft.com/office/drawing/2014/main" id="{9B724F6D-ED15-4F72-A2B4-8DEAA7B0741A}"/>
              </a:ext>
            </a:extLst>
          </p:cNvPr>
          <p:cNvSpPr/>
          <p:nvPr/>
        </p:nvSpPr>
        <p:spPr bwMode="auto">
          <a:xfrm>
            <a:off x="179492" y="62802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7" name="Oval 6">
            <a:extLst>
              <a:ext uri="{FF2B5EF4-FFF2-40B4-BE49-F238E27FC236}">
                <a16:creationId xmlns:a16="http://schemas.microsoft.com/office/drawing/2014/main" id="{612670AA-58D4-4A4F-95D8-41EBDB101F70}"/>
              </a:ext>
            </a:extLst>
          </p:cNvPr>
          <p:cNvSpPr/>
          <p:nvPr/>
        </p:nvSpPr>
        <p:spPr bwMode="auto">
          <a:xfrm>
            <a:off x="179492" y="869226"/>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8" name="Oval 7">
            <a:extLst>
              <a:ext uri="{FF2B5EF4-FFF2-40B4-BE49-F238E27FC236}">
                <a16:creationId xmlns:a16="http://schemas.microsoft.com/office/drawing/2014/main" id="{5C011A00-60CA-4002-AF51-62D0012DA9C8}"/>
              </a:ext>
            </a:extLst>
          </p:cNvPr>
          <p:cNvSpPr/>
          <p:nvPr/>
        </p:nvSpPr>
        <p:spPr bwMode="auto">
          <a:xfrm>
            <a:off x="182773" y="1114928"/>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3</a:t>
            </a:r>
          </a:p>
        </p:txBody>
      </p:sp>
      <p:sp>
        <p:nvSpPr>
          <p:cNvPr id="9" name="Oval 8">
            <a:extLst>
              <a:ext uri="{FF2B5EF4-FFF2-40B4-BE49-F238E27FC236}">
                <a16:creationId xmlns:a16="http://schemas.microsoft.com/office/drawing/2014/main" id="{132F93A1-DC9C-465D-BD28-A48EA0778B06}"/>
              </a:ext>
            </a:extLst>
          </p:cNvPr>
          <p:cNvSpPr/>
          <p:nvPr/>
        </p:nvSpPr>
        <p:spPr bwMode="auto">
          <a:xfrm>
            <a:off x="172472" y="136926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4</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BE23F6E-D0E7-4D78-B0ED-478606EF58DF}"/>
                  </a:ext>
                </a:extLst>
              </p:cNvPr>
              <p:cNvSpPr/>
              <p:nvPr/>
            </p:nvSpPr>
            <p:spPr>
              <a:xfrm>
                <a:off x="296530" y="816179"/>
                <a:ext cx="6034999" cy="307777"/>
              </a:xfrm>
              <a:prstGeom prst="rect">
                <a:avLst/>
              </a:prstGeom>
            </p:spPr>
            <p:txBody>
              <a:bodyPr wrap="square">
                <a:spAutoFit/>
              </a:bodyPr>
              <a:lstStyle/>
              <a:p>
                <a:pPr defTabSz="292100">
                  <a:defRPr/>
                </a:pPr>
                <a:r>
                  <a:rPr lang="en-US" sz="1400" dirty="0">
                    <a:solidFill>
                      <a:srgbClr val="000000"/>
                    </a:solidFill>
                    <a:latin typeface="Arial" charset="0"/>
                  </a:rPr>
                  <a:t>Write </a:t>
                </a:r>
                <a14:m>
                  <m:oMath xmlns:m="http://schemas.openxmlformats.org/officeDocument/2006/math">
                    <m:d>
                      <m:dPr>
                        <m:ctrlPr>
                          <a:rPr lang="en-US" sz="1400" i="1" smtClean="0">
                            <a:solidFill>
                              <a:srgbClr val="00B050"/>
                            </a:solidFill>
                            <a:effectLst>
                              <a:outerShdw blurRad="38100" dist="38100" dir="2700000" algn="tl">
                                <a:srgbClr val="000000">
                                  <a:alpha val="43137"/>
                                </a:srgbClr>
                              </a:outerShdw>
                            </a:effectLst>
                            <a:latin typeface="Cambria Math" panose="02040503050406030204" pitchFamily="18" charset="0"/>
                          </a:rPr>
                        </m:ctrlPr>
                      </m:dPr>
                      <m:e>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𝑥</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h</m:t>
                        </m:r>
                      </m:e>
                    </m:d>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𝑜𝑛</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𝑡h𝑒</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𝑇𝑜𝑝</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oMath>
                </a14:m>
                <a:r>
                  <a:rPr lang="en-US" sz="1400" dirty="0">
                    <a:solidFill>
                      <a:srgbClr val="000000"/>
                    </a:solidFill>
                    <a:latin typeface="Arial" charset="0"/>
                  </a:rPr>
                  <a:t>and </a:t>
                </a:r>
                <a14:m>
                  <m:oMath xmlns:m="http://schemas.openxmlformats.org/officeDocument/2006/math">
                    <m:d>
                      <m:dPr>
                        <m:ctrlPr>
                          <a:rPr lang="en-US" sz="1400" i="1" smtClean="0">
                            <a:solidFill>
                              <a:srgbClr val="00B050"/>
                            </a:solidFill>
                            <a:effectLst>
                              <a:outerShdw blurRad="38100" dist="38100" dir="2700000" algn="tl">
                                <a:srgbClr val="000000">
                                  <a:alpha val="43137"/>
                                </a:srgbClr>
                              </a:outerShdw>
                            </a:effectLst>
                            <a:latin typeface="Cambria Math" panose="02040503050406030204" pitchFamily="18" charset="0"/>
                          </a:rPr>
                        </m:ctrlPr>
                      </m:dPr>
                      <m:e>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𝑥</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h</m:t>
                        </m:r>
                      </m:e>
                    </m:d>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𝑜𝑛</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𝑡h𝑒</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𝑆𝑖𝑑𝑒</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m:t>
                    </m:r>
                  </m:oMath>
                </a14:m>
                <a:endParaRPr lang="en-US" sz="1400" dirty="0">
                  <a:solidFill>
                    <a:srgbClr val="000000"/>
                  </a:solidFill>
                  <a:latin typeface="Arial" charset="0"/>
                </a:endParaRPr>
              </a:p>
            </p:txBody>
          </p:sp>
        </mc:Choice>
        <mc:Fallback>
          <p:sp>
            <p:nvSpPr>
              <p:cNvPr id="10" name="Rectangle 9">
                <a:extLst>
                  <a:ext uri="{FF2B5EF4-FFF2-40B4-BE49-F238E27FC236}">
                    <a16:creationId xmlns:a16="http://schemas.microsoft.com/office/drawing/2014/main" id="{3BE23F6E-D0E7-4D78-B0ED-478606EF58DF}"/>
                  </a:ext>
                </a:extLst>
              </p:cNvPr>
              <p:cNvSpPr>
                <a:spLocks noRot="1" noChangeAspect="1" noMove="1" noResize="1" noEditPoints="1" noAdjustHandles="1" noChangeArrowheads="1" noChangeShapeType="1" noTextEdit="1"/>
              </p:cNvSpPr>
              <p:nvPr/>
            </p:nvSpPr>
            <p:spPr>
              <a:xfrm>
                <a:off x="296530" y="816179"/>
                <a:ext cx="6034999" cy="307777"/>
              </a:xfrm>
              <a:prstGeom prst="rect">
                <a:avLst/>
              </a:prstGeom>
              <a:blipFill>
                <a:blip r:embed="rId4"/>
                <a:stretch>
                  <a:fillRect l="-303" t="-4000" b="-200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8DA05AD-AF29-4070-B233-143CE16BBA00}"/>
              </a:ext>
            </a:extLst>
          </p:cNvPr>
          <p:cNvSpPr/>
          <p:nvPr/>
        </p:nvSpPr>
        <p:spPr>
          <a:xfrm>
            <a:off x="300342" y="1063894"/>
            <a:ext cx="6396525" cy="307777"/>
          </a:xfrm>
          <a:prstGeom prst="rect">
            <a:avLst/>
          </a:prstGeom>
        </p:spPr>
        <p:txBody>
          <a:bodyPr wrap="square">
            <a:spAutoFit/>
          </a:bodyPr>
          <a:lstStyle/>
          <a:p>
            <a:pPr defTabSz="292100">
              <a:defRPr/>
            </a:pPr>
            <a:r>
              <a:rPr lang="en-US" sz="1400" i="1" dirty="0">
                <a:solidFill>
                  <a:srgbClr val="7030A0"/>
                </a:solidFill>
                <a:effectLst>
                  <a:outerShdw blurRad="38100" dist="38100" dir="2700000" algn="tl">
                    <a:srgbClr val="000000">
                      <a:alpha val="43137"/>
                    </a:srgbClr>
                  </a:outerShdw>
                </a:effectLst>
                <a:latin typeface="Arial" charset="0"/>
              </a:rPr>
              <a:t>Multiple</a:t>
            </a:r>
            <a:r>
              <a:rPr lang="en-US" sz="1400" dirty="0">
                <a:solidFill>
                  <a:srgbClr val="000000"/>
                </a:solidFill>
                <a:latin typeface="Arial" charset="0"/>
              </a:rPr>
              <a:t> the edges to fill in the box.</a:t>
            </a:r>
          </a:p>
        </p:txBody>
      </p:sp>
      <p:sp>
        <p:nvSpPr>
          <p:cNvPr id="12" name="Rectangle 11">
            <a:extLst>
              <a:ext uri="{FF2B5EF4-FFF2-40B4-BE49-F238E27FC236}">
                <a16:creationId xmlns:a16="http://schemas.microsoft.com/office/drawing/2014/main" id="{3E56D880-38E5-4CA0-97D1-5CCD8075CF44}"/>
              </a:ext>
            </a:extLst>
          </p:cNvPr>
          <p:cNvSpPr/>
          <p:nvPr/>
        </p:nvSpPr>
        <p:spPr>
          <a:xfrm>
            <a:off x="330309" y="1336978"/>
            <a:ext cx="5852121" cy="307777"/>
          </a:xfrm>
          <a:prstGeom prst="rect">
            <a:avLst/>
          </a:prstGeom>
        </p:spPr>
        <p:txBody>
          <a:bodyPr wrap="square">
            <a:spAutoFit/>
          </a:bodyPr>
          <a:lstStyle/>
          <a:p>
            <a:pPr defTabSz="292100">
              <a:defRPr/>
            </a:pPr>
            <a:r>
              <a:rPr lang="en-US" sz="1400" dirty="0">
                <a:solidFill>
                  <a:srgbClr val="000000"/>
                </a:solidFill>
                <a:latin typeface="Arial" charset="0"/>
              </a:rPr>
              <a:t>Write as a </a:t>
            </a:r>
            <a:r>
              <a:rPr lang="en-US" sz="1400" i="1" dirty="0">
                <a:solidFill>
                  <a:srgbClr val="08749A"/>
                </a:solidFill>
                <a:effectLst>
                  <a:outerShdw blurRad="38100" dist="38100" dir="2700000" algn="tl">
                    <a:srgbClr val="000000">
                      <a:alpha val="43137"/>
                    </a:srgbClr>
                  </a:outerShdw>
                </a:effectLst>
                <a:latin typeface="Arial" charset="0"/>
              </a:rPr>
              <a:t>trinomial</a:t>
            </a:r>
            <a:r>
              <a:rPr lang="en-US" sz="1400" dirty="0">
                <a:solidFill>
                  <a:srgbClr val="000000"/>
                </a:solidFill>
                <a:latin typeface="Arial" charset="0"/>
              </a:rPr>
              <a:t> by adding the </a:t>
            </a:r>
            <a:r>
              <a:rPr lang="en-US" sz="1400" b="1" i="1" dirty="0">
                <a:solidFill>
                  <a:srgbClr val="00B0F0"/>
                </a:solidFill>
                <a:effectLst>
                  <a:outerShdw blurRad="38100" dist="38100" dir="2700000" algn="tl">
                    <a:srgbClr val="000000">
                      <a:alpha val="43137"/>
                    </a:srgbClr>
                  </a:outerShdw>
                </a:effectLst>
                <a:latin typeface="Handlee" panose="020B0604020202020204" charset="0"/>
              </a:rPr>
              <a:t>Diagonal terms</a:t>
            </a:r>
            <a:r>
              <a:rPr lang="en-US" sz="1400" b="1" dirty="0">
                <a:solidFill>
                  <a:srgbClr val="00B0F0"/>
                </a:solidFill>
                <a:latin typeface="Handlee" panose="020B0604020202020204" charset="0"/>
              </a:rPr>
              <a:t>. </a:t>
            </a:r>
            <a:endParaRPr lang="en-US" sz="1400" dirty="0">
              <a:latin typeface="Arial" charset="0"/>
            </a:endParaRPr>
          </a:p>
        </p:txBody>
      </p:sp>
      <p:pic>
        <p:nvPicPr>
          <p:cNvPr id="41" name="Picture 40">
            <a:extLst>
              <a:ext uri="{FF2B5EF4-FFF2-40B4-BE49-F238E27FC236}">
                <a16:creationId xmlns:a16="http://schemas.microsoft.com/office/drawing/2014/main" id="{F6154F62-FA2A-4D63-9435-8930AB301035}"/>
              </a:ext>
            </a:extLst>
          </p:cNvPr>
          <p:cNvPicPr>
            <a:picLocks noChangeAspect="1"/>
          </p:cNvPicPr>
          <p:nvPr/>
        </p:nvPicPr>
        <p:blipFill>
          <a:blip r:embed="rId5">
            <a:duotone>
              <a:prstClr val="black"/>
              <a:schemeClr val="accent4">
                <a:tint val="45000"/>
                <a:satMod val="400000"/>
              </a:schemeClr>
            </a:duotone>
          </a:blip>
          <a:stretch>
            <a:fillRect/>
          </a:stretch>
        </p:blipFill>
        <p:spPr>
          <a:xfrm>
            <a:off x="7551604" y="416124"/>
            <a:ext cx="1144717" cy="11290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9" name="Group 48">
            <a:extLst>
              <a:ext uri="{FF2B5EF4-FFF2-40B4-BE49-F238E27FC236}">
                <a16:creationId xmlns:a16="http://schemas.microsoft.com/office/drawing/2014/main" id="{F2009C33-8E1A-422A-8D88-C049F15C5F16}"/>
              </a:ext>
            </a:extLst>
          </p:cNvPr>
          <p:cNvGrpSpPr/>
          <p:nvPr/>
        </p:nvGrpSpPr>
        <p:grpSpPr>
          <a:xfrm>
            <a:off x="4673002" y="490419"/>
            <a:ext cx="2490658" cy="1027974"/>
            <a:chOff x="4397998" y="320074"/>
            <a:chExt cx="2490658" cy="1027974"/>
          </a:xfrm>
        </p:grpSpPr>
        <p:sp>
          <p:nvSpPr>
            <p:cNvPr id="44" name="Rectangle 43">
              <a:extLst>
                <a:ext uri="{FF2B5EF4-FFF2-40B4-BE49-F238E27FC236}">
                  <a16:creationId xmlns:a16="http://schemas.microsoft.com/office/drawing/2014/main" id="{2075076E-2E28-4DD7-98A9-1C6541158B7A}"/>
                </a:ext>
              </a:extLst>
            </p:cNvPr>
            <p:cNvSpPr/>
            <p:nvPr/>
          </p:nvSpPr>
          <p:spPr bwMode="auto">
            <a:xfrm>
              <a:off x="4397998" y="320074"/>
              <a:ext cx="2490658" cy="1027974"/>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defRPr/>
              </a:pPr>
              <a:r>
                <a:rPr lang="en-US" sz="1000" dirty="0">
                  <a:solidFill>
                    <a:schemeClr val="tx1">
                      <a:lumMod val="50000"/>
                      <a:lumOff val="50000"/>
                    </a:schemeClr>
                  </a:solidFill>
                  <a:latin typeface="Verdana" pitchFamily="34" charset="0"/>
                </a:rPr>
                <a:t>What you write on the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Top/Side</a:t>
              </a:r>
              <a:r>
                <a:rPr lang="en-US" sz="1000" dirty="0">
                  <a:solidFill>
                    <a:schemeClr val="tx1">
                      <a:lumMod val="50000"/>
                      <a:lumOff val="50000"/>
                    </a:schemeClr>
                  </a:solidFill>
                  <a:latin typeface="Verdana" pitchFamily="34" charset="0"/>
                </a:rPr>
                <a:t>?</a:t>
              </a:r>
            </a:p>
            <a:p>
              <a:pPr>
                <a:defRPr/>
              </a:pPr>
              <a:endParaRPr lang="en-US" sz="5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do you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Multiple</a:t>
              </a:r>
              <a:r>
                <a:rPr lang="en-US" sz="1000" dirty="0">
                  <a:solidFill>
                    <a:schemeClr val="tx1">
                      <a:lumMod val="50000"/>
                      <a:lumOff val="50000"/>
                    </a:schemeClr>
                  </a:solidFill>
                  <a:latin typeface="Verdana" pitchFamily="34" charset="0"/>
                </a:rPr>
                <a:t>?</a:t>
              </a:r>
            </a:p>
            <a:p>
              <a:pPr>
                <a:defRPr/>
              </a:pPr>
              <a:endParaRPr lang="en-US" sz="7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do you write as a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Trinomial</a:t>
              </a:r>
              <a:r>
                <a:rPr lang="en-US" sz="1000" dirty="0">
                  <a:solidFill>
                    <a:schemeClr val="tx1">
                      <a:lumMod val="50000"/>
                      <a:lumOff val="50000"/>
                    </a:schemeClr>
                  </a:solidFill>
                  <a:latin typeface="Verdana" pitchFamily="34" charset="0"/>
                </a:rPr>
                <a:t>?</a:t>
              </a:r>
            </a:p>
          </p:txBody>
        </p:sp>
        <p:sp>
          <p:nvSpPr>
            <p:cNvPr id="45" name="Rectangle 44">
              <a:extLst>
                <a:ext uri="{FF2B5EF4-FFF2-40B4-BE49-F238E27FC236}">
                  <a16:creationId xmlns:a16="http://schemas.microsoft.com/office/drawing/2014/main" id="{E68234B2-441A-4E2E-9E1B-C4E1C71E7A07}"/>
                </a:ext>
              </a:extLst>
            </p:cNvPr>
            <p:cNvSpPr/>
            <p:nvPr/>
          </p:nvSpPr>
          <p:spPr bwMode="auto">
            <a:xfrm>
              <a:off x="4405614" y="329587"/>
              <a:ext cx="2483041" cy="231775"/>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46" name="Oval 45">
              <a:extLst>
                <a:ext uri="{FF2B5EF4-FFF2-40B4-BE49-F238E27FC236}">
                  <a16:creationId xmlns:a16="http://schemas.microsoft.com/office/drawing/2014/main" id="{B742600F-2623-477C-9045-F948EB1C19BF}"/>
                </a:ext>
              </a:extLst>
            </p:cNvPr>
            <p:cNvSpPr/>
            <p:nvPr/>
          </p:nvSpPr>
          <p:spPr bwMode="auto">
            <a:xfrm>
              <a:off x="4420219" y="591086"/>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47" name="Oval 46">
              <a:extLst>
                <a:ext uri="{FF2B5EF4-FFF2-40B4-BE49-F238E27FC236}">
                  <a16:creationId xmlns:a16="http://schemas.microsoft.com/office/drawing/2014/main" id="{79A64164-9941-4930-9868-B1412E4D53D1}"/>
                </a:ext>
              </a:extLst>
            </p:cNvPr>
            <p:cNvSpPr/>
            <p:nvPr/>
          </p:nvSpPr>
          <p:spPr bwMode="auto">
            <a:xfrm>
              <a:off x="4420218" y="846735"/>
              <a:ext cx="173037" cy="17145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sp>
          <p:nvSpPr>
            <p:cNvPr id="48" name="Oval 47">
              <a:extLst>
                <a:ext uri="{FF2B5EF4-FFF2-40B4-BE49-F238E27FC236}">
                  <a16:creationId xmlns:a16="http://schemas.microsoft.com/office/drawing/2014/main" id="{034C5AE2-D2A4-4EDD-A09C-804ECF196F1F}"/>
                </a:ext>
              </a:extLst>
            </p:cNvPr>
            <p:cNvSpPr/>
            <p:nvPr/>
          </p:nvSpPr>
          <p:spPr bwMode="auto">
            <a:xfrm>
              <a:off x="4430043" y="1112281"/>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4</a:t>
              </a:r>
            </a:p>
          </p:txBody>
        </p:sp>
      </p:grpSp>
      <p:sp>
        <p:nvSpPr>
          <p:cNvPr id="50" name="Heading">
            <a:extLst>
              <a:ext uri="{FF2B5EF4-FFF2-40B4-BE49-F238E27FC236}">
                <a16:creationId xmlns:a16="http://schemas.microsoft.com/office/drawing/2014/main" id="{CC6377D9-FF67-4127-9AAA-BDA4082605C6}"/>
              </a:ext>
            </a:extLst>
          </p:cNvPr>
          <p:cNvSpPr/>
          <p:nvPr/>
        </p:nvSpPr>
        <p:spPr bwMode="auto">
          <a:xfrm>
            <a:off x="5943585" y="76301"/>
            <a:ext cx="3097108" cy="209550"/>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000" b="1" dirty="0">
                <a:solidFill>
                  <a:schemeClr val="bg1"/>
                </a:solidFill>
                <a:latin typeface="Gill Sans MT" pitchFamily="34" charset="0"/>
              </a:rPr>
              <a:t>Skill Development/Guided Practice (continued)</a:t>
            </a:r>
          </a:p>
        </p:txBody>
      </p:sp>
      <p:pic>
        <p:nvPicPr>
          <p:cNvPr id="51" name="Picture 50">
            <a:extLst>
              <a:ext uri="{FF2B5EF4-FFF2-40B4-BE49-F238E27FC236}">
                <a16:creationId xmlns:a16="http://schemas.microsoft.com/office/drawing/2014/main" id="{C4E66DAD-88A7-4EC7-BC4C-CFBFC45BEFD7}"/>
              </a:ext>
            </a:extLst>
          </p:cNvPr>
          <p:cNvPicPr>
            <a:picLocks noChangeAspect="1"/>
          </p:cNvPicPr>
          <p:nvPr/>
        </p:nvPicPr>
        <p:blipFill>
          <a:blip r:embed="rId6">
            <a:clrChange>
              <a:clrFrom>
                <a:srgbClr val="FDFDFD"/>
              </a:clrFrom>
              <a:clrTo>
                <a:srgbClr val="FDFDFD">
                  <a:alpha val="0"/>
                </a:srgbClr>
              </a:clrTo>
            </a:clrChange>
          </a:blip>
          <a:stretch>
            <a:fillRect/>
          </a:stretch>
        </p:blipFill>
        <p:spPr>
          <a:xfrm>
            <a:off x="4518900" y="3124809"/>
            <a:ext cx="2062819" cy="1814759"/>
          </a:xfrm>
          <a:prstGeom prst="rect">
            <a:avLst/>
          </a:prstGeom>
        </p:spPr>
      </p:pic>
      <p:sp>
        <p:nvSpPr>
          <p:cNvPr id="54" name="Rectangle 53">
            <a:extLst>
              <a:ext uri="{FF2B5EF4-FFF2-40B4-BE49-F238E27FC236}">
                <a16:creationId xmlns:a16="http://schemas.microsoft.com/office/drawing/2014/main" id="{52D269EC-B909-46AD-98DE-C6A6CDDDCC3C}"/>
              </a:ext>
            </a:extLst>
          </p:cNvPr>
          <p:cNvSpPr/>
          <p:nvPr/>
        </p:nvSpPr>
        <p:spPr bwMode="auto">
          <a:xfrm>
            <a:off x="1097318" y="2368080"/>
            <a:ext cx="1005829" cy="433010"/>
          </a:xfrm>
          <a:prstGeom prst="rect">
            <a:avLst/>
          </a:prstGeom>
          <a:solidFill>
            <a:schemeClr val="accent4">
              <a:alpha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pic>
        <p:nvPicPr>
          <p:cNvPr id="2" name="Picture 1">
            <a:extLst>
              <a:ext uri="{FF2B5EF4-FFF2-40B4-BE49-F238E27FC236}">
                <a16:creationId xmlns:a16="http://schemas.microsoft.com/office/drawing/2014/main" id="{D1D2A08F-A665-42D7-9763-52C25F6291A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4640" y="2315221"/>
            <a:ext cx="2547399" cy="554536"/>
          </a:xfrm>
          <a:prstGeom prst="rect">
            <a:avLst/>
          </a:prstGeom>
        </p:spPr>
      </p:pic>
      <p:pic>
        <p:nvPicPr>
          <p:cNvPr id="13" name="Picture 12">
            <a:extLst>
              <a:ext uri="{FF2B5EF4-FFF2-40B4-BE49-F238E27FC236}">
                <a16:creationId xmlns:a16="http://schemas.microsoft.com/office/drawing/2014/main" id="{9C21F97C-F701-4404-BECB-78ABD9ADEAA8}"/>
              </a:ext>
            </a:extLst>
          </p:cNvPr>
          <p:cNvPicPr>
            <a:picLocks noChangeAspect="1"/>
          </p:cNvPicPr>
          <p:nvPr/>
        </p:nvPicPr>
        <p:blipFill>
          <a:blip r:embed="rId8"/>
          <a:stretch>
            <a:fillRect/>
          </a:stretch>
        </p:blipFill>
        <p:spPr>
          <a:xfrm>
            <a:off x="59777" y="1785605"/>
            <a:ext cx="8901295" cy="511860"/>
          </a:xfrm>
          <a:prstGeom prst="rect">
            <a:avLst/>
          </a:prstGeom>
        </p:spPr>
      </p:pic>
    </p:spTree>
    <p:extLst>
      <p:ext uri="{BB962C8B-B14F-4D97-AF65-F5344CB8AC3E}">
        <p14:creationId xmlns:p14="http://schemas.microsoft.com/office/powerpoint/2010/main" val="34069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4380E8D-D24D-4036-8893-9D21C421B996}"/>
              </a:ext>
            </a:extLst>
          </p:cNvPr>
          <p:cNvSpPr/>
          <p:nvPr/>
        </p:nvSpPr>
        <p:spPr>
          <a:xfrm>
            <a:off x="912" y="1675474"/>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pic>
        <p:nvPicPr>
          <p:cNvPr id="3" name="Picture 36">
            <a:extLst>
              <a:ext uri="{FF2B5EF4-FFF2-40B4-BE49-F238E27FC236}">
                <a16:creationId xmlns:a16="http://schemas.microsoft.com/office/drawing/2014/main" id="{C11040D8-7F9A-4F6C-A162-2526B520F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46"/>
            <a:ext cx="5943585" cy="144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C364AA80-84D8-4231-A295-165B4158430D}"/>
              </a:ext>
            </a:extLst>
          </p:cNvPr>
          <p:cNvSpPr/>
          <p:nvPr/>
        </p:nvSpPr>
        <p:spPr bwMode="auto">
          <a:xfrm>
            <a:off x="296530" y="567924"/>
            <a:ext cx="1859435" cy="30777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292100">
              <a:defRPr/>
            </a:pPr>
            <a:r>
              <a:rPr lang="en-US" sz="1400" dirty="0">
                <a:solidFill>
                  <a:srgbClr val="000000"/>
                </a:solidFill>
                <a:latin typeface="Arial" charset="0"/>
              </a:rPr>
              <a:t>Make a </a:t>
            </a:r>
            <a:r>
              <a:rPr lang="en-US" sz="1400" i="1" dirty="0">
                <a:solidFill>
                  <a:srgbClr val="FF0000"/>
                </a:solidFill>
                <a:latin typeface="Arial" charset="0"/>
              </a:rPr>
              <a:t>2x2 Box</a:t>
            </a:r>
            <a:r>
              <a:rPr lang="en-US" sz="1400" dirty="0">
                <a:solidFill>
                  <a:srgbClr val="000000"/>
                </a:solidFill>
                <a:latin typeface="Arial" charset="0"/>
              </a:rPr>
              <a:t>.</a:t>
            </a:r>
          </a:p>
        </p:txBody>
      </p:sp>
      <mc:AlternateContent xmlns:mc="http://schemas.openxmlformats.org/markup-compatibility/2006">
        <mc:Choice xmlns:a14="http://schemas.microsoft.com/office/drawing/2010/main" Requires="a14">
          <p:sp>
            <p:nvSpPr>
              <p:cNvPr id="5" name="Rectangle 1112">
                <a:extLst>
                  <a:ext uri="{FF2B5EF4-FFF2-40B4-BE49-F238E27FC236}">
                    <a16:creationId xmlns:a16="http://schemas.microsoft.com/office/drawing/2014/main" id="{D15776E9-FF54-43C7-BA72-A51A029F7B81}"/>
                  </a:ext>
                </a:extLst>
              </p:cNvPr>
              <p:cNvSpPr>
                <a:spLocks noChangeArrowheads="1"/>
              </p:cNvSpPr>
              <p:nvPr/>
            </p:nvSpPr>
            <p:spPr bwMode="auto">
              <a:xfrm>
                <a:off x="129621" y="317068"/>
                <a:ext cx="2400657" cy="312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nchor="ctr">
                <a:spAutoFit/>
              </a:bodyPr>
              <a:lstStyle/>
              <a:p>
                <a:pPr eaLnBrk="0" hangingPunct="0"/>
                <a:r>
                  <a:rPr lang="en-US" altLang="en-US" sz="1400" b="1" dirty="0">
                    <a:latin typeface="Arial" panose="020B0604020202020204" pitchFamily="34" charset="0"/>
                  </a:rPr>
                  <a:t>Steps to </a:t>
                </a:r>
                <a:r>
                  <a:rPr lang="en-US" altLang="en-US" sz="1400" b="1" i="1" dirty="0">
                    <a:latin typeface="Arial" panose="020B0604020202020204" pitchFamily="34" charset="0"/>
                  </a:rPr>
                  <a:t>Expand</a:t>
                </a:r>
                <a:r>
                  <a:rPr lang="en-US" altLang="en-US" sz="1400" b="1" dirty="0">
                    <a:latin typeface="Arial" panose="020B0604020202020204" pitchFamily="34" charset="0"/>
                  </a:rPr>
                  <a:t> </a:t>
                </a:r>
                <a14:m>
                  <m:oMath xmlns:m="http://schemas.openxmlformats.org/officeDocument/2006/math">
                    <m:sSup>
                      <m:sSupPr>
                        <m:ctrlPr>
                          <a:rPr lang="en-US" altLang="en-US" sz="1400" b="1" i="1" smtClean="0">
                            <a:latin typeface="Cambria Math" panose="02040503050406030204" pitchFamily="18" charset="0"/>
                          </a:rPr>
                        </m:ctrlPr>
                      </m:sSupPr>
                      <m:e>
                        <m:r>
                          <a:rPr lang="en-US" altLang="en-US" sz="1400" b="1" i="1" smtClean="0">
                            <a:latin typeface="Cambria Math" panose="02040503050406030204" pitchFamily="18" charset="0"/>
                          </a:rPr>
                          <m:t>(</m:t>
                        </m:r>
                        <m:r>
                          <a:rPr lang="en-US" altLang="en-US" sz="1400" b="1" i="1" smtClean="0">
                            <a:latin typeface="Cambria Math" panose="02040503050406030204" pitchFamily="18" charset="0"/>
                          </a:rPr>
                          <m:t>𝒙</m:t>
                        </m:r>
                        <m:r>
                          <a:rPr lang="en-US" altLang="en-US" sz="1400" b="1" i="1" smtClean="0">
                            <a:latin typeface="Cambria Math" panose="02040503050406030204" pitchFamily="18" charset="0"/>
                          </a:rPr>
                          <m:t>−</m:t>
                        </m:r>
                        <m:r>
                          <a:rPr lang="en-US" altLang="en-US" sz="1400" b="1" i="1" smtClean="0">
                            <a:latin typeface="Cambria Math" panose="02040503050406030204" pitchFamily="18" charset="0"/>
                          </a:rPr>
                          <m:t>𝒉</m:t>
                        </m:r>
                        <m:r>
                          <a:rPr lang="en-US" altLang="en-US" sz="1400" b="1" i="1" smtClean="0">
                            <a:latin typeface="Cambria Math" panose="02040503050406030204" pitchFamily="18" charset="0"/>
                          </a:rPr>
                          <m:t>)</m:t>
                        </m:r>
                      </m:e>
                      <m:sup>
                        <m:r>
                          <a:rPr lang="en-US" altLang="en-US" sz="1400" b="1" i="1" smtClean="0">
                            <a:latin typeface="Cambria Math" panose="02040503050406030204" pitchFamily="18" charset="0"/>
                          </a:rPr>
                          <m:t>𝟐</m:t>
                        </m:r>
                      </m:sup>
                    </m:sSup>
                  </m:oMath>
                </a14:m>
                <a:r>
                  <a:rPr lang="en-US" altLang="en-US" sz="1400" b="1" dirty="0">
                    <a:latin typeface="Arial" panose="020B0604020202020204" pitchFamily="34" charset="0"/>
                  </a:rPr>
                  <a:t>. </a:t>
                </a:r>
              </a:p>
            </p:txBody>
          </p:sp>
        </mc:Choice>
        <mc:Fallback>
          <p:sp>
            <p:nvSpPr>
              <p:cNvPr id="5" name="Rectangle 1112">
                <a:extLst>
                  <a:ext uri="{FF2B5EF4-FFF2-40B4-BE49-F238E27FC236}">
                    <a16:creationId xmlns:a16="http://schemas.microsoft.com/office/drawing/2014/main" id="{D15776E9-FF54-43C7-BA72-A51A029F7B81}"/>
                  </a:ext>
                </a:extLst>
              </p:cNvPr>
              <p:cNvSpPr>
                <a:spLocks noRot="1" noChangeAspect="1" noMove="1" noResize="1" noEditPoints="1" noAdjustHandles="1" noChangeArrowheads="1" noChangeShapeType="1" noTextEdit="1"/>
              </p:cNvSpPr>
              <p:nvPr/>
            </p:nvSpPr>
            <p:spPr bwMode="auto">
              <a:xfrm>
                <a:off x="129621" y="317068"/>
                <a:ext cx="2400657" cy="312586"/>
              </a:xfrm>
              <a:prstGeom prst="rect">
                <a:avLst/>
              </a:prstGeom>
              <a:blipFill>
                <a:blip r:embed="rId3"/>
                <a:stretch>
                  <a:fillRect l="-761" b="-215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Oval 5">
            <a:extLst>
              <a:ext uri="{FF2B5EF4-FFF2-40B4-BE49-F238E27FC236}">
                <a16:creationId xmlns:a16="http://schemas.microsoft.com/office/drawing/2014/main" id="{9B724F6D-ED15-4F72-A2B4-8DEAA7B0741A}"/>
              </a:ext>
            </a:extLst>
          </p:cNvPr>
          <p:cNvSpPr/>
          <p:nvPr/>
        </p:nvSpPr>
        <p:spPr bwMode="auto">
          <a:xfrm>
            <a:off x="179492" y="62802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7" name="Oval 6">
            <a:extLst>
              <a:ext uri="{FF2B5EF4-FFF2-40B4-BE49-F238E27FC236}">
                <a16:creationId xmlns:a16="http://schemas.microsoft.com/office/drawing/2014/main" id="{612670AA-58D4-4A4F-95D8-41EBDB101F70}"/>
              </a:ext>
            </a:extLst>
          </p:cNvPr>
          <p:cNvSpPr/>
          <p:nvPr/>
        </p:nvSpPr>
        <p:spPr bwMode="auto">
          <a:xfrm>
            <a:off x="179492" y="869226"/>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8" name="Oval 7">
            <a:extLst>
              <a:ext uri="{FF2B5EF4-FFF2-40B4-BE49-F238E27FC236}">
                <a16:creationId xmlns:a16="http://schemas.microsoft.com/office/drawing/2014/main" id="{5C011A00-60CA-4002-AF51-62D0012DA9C8}"/>
              </a:ext>
            </a:extLst>
          </p:cNvPr>
          <p:cNvSpPr/>
          <p:nvPr/>
        </p:nvSpPr>
        <p:spPr bwMode="auto">
          <a:xfrm>
            <a:off x="182773" y="1114928"/>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3</a:t>
            </a:r>
          </a:p>
        </p:txBody>
      </p:sp>
      <p:sp>
        <p:nvSpPr>
          <p:cNvPr id="9" name="Oval 8">
            <a:extLst>
              <a:ext uri="{FF2B5EF4-FFF2-40B4-BE49-F238E27FC236}">
                <a16:creationId xmlns:a16="http://schemas.microsoft.com/office/drawing/2014/main" id="{132F93A1-DC9C-465D-BD28-A48EA0778B06}"/>
              </a:ext>
            </a:extLst>
          </p:cNvPr>
          <p:cNvSpPr/>
          <p:nvPr/>
        </p:nvSpPr>
        <p:spPr bwMode="auto">
          <a:xfrm>
            <a:off x="172472" y="136926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4</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BE23F6E-D0E7-4D78-B0ED-478606EF58DF}"/>
                  </a:ext>
                </a:extLst>
              </p:cNvPr>
              <p:cNvSpPr/>
              <p:nvPr/>
            </p:nvSpPr>
            <p:spPr>
              <a:xfrm>
                <a:off x="296530" y="816179"/>
                <a:ext cx="6034999" cy="307777"/>
              </a:xfrm>
              <a:prstGeom prst="rect">
                <a:avLst/>
              </a:prstGeom>
            </p:spPr>
            <p:txBody>
              <a:bodyPr wrap="square">
                <a:spAutoFit/>
              </a:bodyPr>
              <a:lstStyle/>
              <a:p>
                <a:pPr defTabSz="292100">
                  <a:defRPr/>
                </a:pPr>
                <a:r>
                  <a:rPr lang="en-US" sz="1400" dirty="0">
                    <a:solidFill>
                      <a:srgbClr val="000000"/>
                    </a:solidFill>
                    <a:latin typeface="Arial" charset="0"/>
                  </a:rPr>
                  <a:t>Write </a:t>
                </a:r>
                <a14:m>
                  <m:oMath xmlns:m="http://schemas.openxmlformats.org/officeDocument/2006/math">
                    <m:d>
                      <m:dPr>
                        <m:ctrlPr>
                          <a:rPr lang="en-US" sz="1400" i="1" smtClean="0">
                            <a:solidFill>
                              <a:srgbClr val="00B050"/>
                            </a:solidFill>
                            <a:effectLst>
                              <a:outerShdw blurRad="38100" dist="38100" dir="2700000" algn="tl">
                                <a:srgbClr val="000000">
                                  <a:alpha val="43137"/>
                                </a:srgbClr>
                              </a:outerShdw>
                            </a:effectLst>
                            <a:latin typeface="Cambria Math" panose="02040503050406030204" pitchFamily="18" charset="0"/>
                          </a:rPr>
                        </m:ctrlPr>
                      </m:dPr>
                      <m:e>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𝑥</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h</m:t>
                        </m:r>
                      </m:e>
                    </m:d>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𝑜𝑛</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𝑡h𝑒</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𝑇𝑜𝑝</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oMath>
                </a14:m>
                <a:r>
                  <a:rPr lang="en-US" sz="1400" dirty="0">
                    <a:solidFill>
                      <a:srgbClr val="000000"/>
                    </a:solidFill>
                    <a:latin typeface="Arial" charset="0"/>
                  </a:rPr>
                  <a:t>and </a:t>
                </a:r>
                <a14:m>
                  <m:oMath xmlns:m="http://schemas.openxmlformats.org/officeDocument/2006/math">
                    <m:d>
                      <m:dPr>
                        <m:ctrlPr>
                          <a:rPr lang="en-US" sz="1400" i="1" smtClean="0">
                            <a:solidFill>
                              <a:srgbClr val="00B050"/>
                            </a:solidFill>
                            <a:effectLst>
                              <a:outerShdw blurRad="38100" dist="38100" dir="2700000" algn="tl">
                                <a:srgbClr val="000000">
                                  <a:alpha val="43137"/>
                                </a:srgbClr>
                              </a:outerShdw>
                            </a:effectLst>
                            <a:latin typeface="Cambria Math" panose="02040503050406030204" pitchFamily="18" charset="0"/>
                          </a:rPr>
                        </m:ctrlPr>
                      </m:dPr>
                      <m:e>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𝑥</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h</m:t>
                        </m:r>
                      </m:e>
                    </m:d>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𝑜𝑛</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𝑡h𝑒</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𝑆𝑖𝑑𝑒</m:t>
                    </m:r>
                    <m:r>
                      <a:rPr lang="en-US" sz="1400" i="1">
                        <a:solidFill>
                          <a:srgbClr val="00B050"/>
                        </a:solidFill>
                        <a:effectLst>
                          <a:outerShdw blurRad="38100" dist="38100" dir="2700000" algn="tl">
                            <a:srgbClr val="000000">
                              <a:alpha val="43137"/>
                            </a:srgbClr>
                          </a:outerShdw>
                        </a:effectLst>
                        <a:latin typeface="Cambria Math" panose="02040503050406030204" pitchFamily="18" charset="0"/>
                      </a:rPr>
                      <m:t>.</m:t>
                    </m:r>
                  </m:oMath>
                </a14:m>
                <a:endParaRPr lang="en-US" sz="1400" dirty="0">
                  <a:solidFill>
                    <a:srgbClr val="000000"/>
                  </a:solidFill>
                  <a:latin typeface="Arial" charset="0"/>
                </a:endParaRPr>
              </a:p>
            </p:txBody>
          </p:sp>
        </mc:Choice>
        <mc:Fallback>
          <p:sp>
            <p:nvSpPr>
              <p:cNvPr id="10" name="Rectangle 9">
                <a:extLst>
                  <a:ext uri="{FF2B5EF4-FFF2-40B4-BE49-F238E27FC236}">
                    <a16:creationId xmlns:a16="http://schemas.microsoft.com/office/drawing/2014/main" id="{3BE23F6E-D0E7-4D78-B0ED-478606EF58DF}"/>
                  </a:ext>
                </a:extLst>
              </p:cNvPr>
              <p:cNvSpPr>
                <a:spLocks noRot="1" noChangeAspect="1" noMove="1" noResize="1" noEditPoints="1" noAdjustHandles="1" noChangeArrowheads="1" noChangeShapeType="1" noTextEdit="1"/>
              </p:cNvSpPr>
              <p:nvPr/>
            </p:nvSpPr>
            <p:spPr>
              <a:xfrm>
                <a:off x="296530" y="816179"/>
                <a:ext cx="6034999" cy="307777"/>
              </a:xfrm>
              <a:prstGeom prst="rect">
                <a:avLst/>
              </a:prstGeom>
              <a:blipFill>
                <a:blip r:embed="rId4"/>
                <a:stretch>
                  <a:fillRect l="-303" t="-4000" b="-200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8DA05AD-AF29-4070-B233-143CE16BBA00}"/>
              </a:ext>
            </a:extLst>
          </p:cNvPr>
          <p:cNvSpPr/>
          <p:nvPr/>
        </p:nvSpPr>
        <p:spPr>
          <a:xfrm>
            <a:off x="300342" y="1063894"/>
            <a:ext cx="6396525" cy="307777"/>
          </a:xfrm>
          <a:prstGeom prst="rect">
            <a:avLst/>
          </a:prstGeom>
        </p:spPr>
        <p:txBody>
          <a:bodyPr wrap="square">
            <a:spAutoFit/>
          </a:bodyPr>
          <a:lstStyle/>
          <a:p>
            <a:pPr defTabSz="292100">
              <a:defRPr/>
            </a:pPr>
            <a:r>
              <a:rPr lang="en-US" sz="1400" i="1" dirty="0">
                <a:solidFill>
                  <a:srgbClr val="7030A0"/>
                </a:solidFill>
                <a:effectLst>
                  <a:outerShdw blurRad="38100" dist="38100" dir="2700000" algn="tl">
                    <a:srgbClr val="000000">
                      <a:alpha val="43137"/>
                    </a:srgbClr>
                  </a:outerShdw>
                </a:effectLst>
                <a:latin typeface="Arial" charset="0"/>
              </a:rPr>
              <a:t>Multiple</a:t>
            </a:r>
            <a:r>
              <a:rPr lang="en-US" sz="1400" dirty="0">
                <a:solidFill>
                  <a:srgbClr val="000000"/>
                </a:solidFill>
                <a:latin typeface="Arial" charset="0"/>
              </a:rPr>
              <a:t> the edges to fill in the box.</a:t>
            </a:r>
          </a:p>
        </p:txBody>
      </p:sp>
      <p:sp>
        <p:nvSpPr>
          <p:cNvPr id="12" name="Rectangle 11">
            <a:extLst>
              <a:ext uri="{FF2B5EF4-FFF2-40B4-BE49-F238E27FC236}">
                <a16:creationId xmlns:a16="http://schemas.microsoft.com/office/drawing/2014/main" id="{3E56D880-38E5-4CA0-97D1-5CCD8075CF44}"/>
              </a:ext>
            </a:extLst>
          </p:cNvPr>
          <p:cNvSpPr/>
          <p:nvPr/>
        </p:nvSpPr>
        <p:spPr>
          <a:xfrm>
            <a:off x="330309" y="1336978"/>
            <a:ext cx="5852121" cy="307777"/>
          </a:xfrm>
          <a:prstGeom prst="rect">
            <a:avLst/>
          </a:prstGeom>
        </p:spPr>
        <p:txBody>
          <a:bodyPr wrap="square">
            <a:spAutoFit/>
          </a:bodyPr>
          <a:lstStyle/>
          <a:p>
            <a:pPr defTabSz="292100">
              <a:defRPr/>
            </a:pPr>
            <a:r>
              <a:rPr lang="en-US" sz="1400" dirty="0">
                <a:solidFill>
                  <a:srgbClr val="000000"/>
                </a:solidFill>
                <a:latin typeface="Arial" charset="0"/>
              </a:rPr>
              <a:t>Write as a </a:t>
            </a:r>
            <a:r>
              <a:rPr lang="en-US" sz="1400" i="1" dirty="0">
                <a:solidFill>
                  <a:srgbClr val="08749A"/>
                </a:solidFill>
                <a:effectLst>
                  <a:outerShdw blurRad="38100" dist="38100" dir="2700000" algn="tl">
                    <a:srgbClr val="000000">
                      <a:alpha val="43137"/>
                    </a:srgbClr>
                  </a:outerShdw>
                </a:effectLst>
                <a:latin typeface="Arial" charset="0"/>
              </a:rPr>
              <a:t>trinomial</a:t>
            </a:r>
            <a:r>
              <a:rPr lang="en-US" sz="1400" dirty="0">
                <a:solidFill>
                  <a:srgbClr val="000000"/>
                </a:solidFill>
                <a:latin typeface="Arial" charset="0"/>
              </a:rPr>
              <a:t> by adding the </a:t>
            </a:r>
            <a:r>
              <a:rPr lang="en-US" sz="1400" b="1" i="1" dirty="0">
                <a:solidFill>
                  <a:srgbClr val="00B0F0"/>
                </a:solidFill>
                <a:effectLst>
                  <a:outerShdw blurRad="38100" dist="38100" dir="2700000" algn="tl">
                    <a:srgbClr val="000000">
                      <a:alpha val="43137"/>
                    </a:srgbClr>
                  </a:outerShdw>
                </a:effectLst>
                <a:latin typeface="Handlee" panose="020B0604020202020204" charset="0"/>
              </a:rPr>
              <a:t>Diagonal terms</a:t>
            </a:r>
            <a:r>
              <a:rPr lang="en-US" sz="1400" b="1" dirty="0">
                <a:solidFill>
                  <a:srgbClr val="00B0F0"/>
                </a:solidFill>
                <a:latin typeface="Handlee" panose="020B0604020202020204" charset="0"/>
              </a:rPr>
              <a:t>. </a:t>
            </a:r>
            <a:endParaRPr lang="en-US" sz="1400" dirty="0">
              <a:latin typeface="Arial" charset="0"/>
            </a:endParaRPr>
          </a:p>
        </p:txBody>
      </p:sp>
      <p:pic>
        <p:nvPicPr>
          <p:cNvPr id="41" name="Picture 40">
            <a:extLst>
              <a:ext uri="{FF2B5EF4-FFF2-40B4-BE49-F238E27FC236}">
                <a16:creationId xmlns:a16="http://schemas.microsoft.com/office/drawing/2014/main" id="{F6154F62-FA2A-4D63-9435-8930AB301035}"/>
              </a:ext>
            </a:extLst>
          </p:cNvPr>
          <p:cNvPicPr>
            <a:picLocks noChangeAspect="1"/>
          </p:cNvPicPr>
          <p:nvPr/>
        </p:nvPicPr>
        <p:blipFill>
          <a:blip r:embed="rId5">
            <a:duotone>
              <a:prstClr val="black"/>
              <a:schemeClr val="accent4">
                <a:tint val="45000"/>
                <a:satMod val="400000"/>
              </a:schemeClr>
            </a:duotone>
          </a:blip>
          <a:stretch>
            <a:fillRect/>
          </a:stretch>
        </p:blipFill>
        <p:spPr>
          <a:xfrm>
            <a:off x="7551604" y="416124"/>
            <a:ext cx="1144717" cy="11290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9" name="Group 48">
            <a:extLst>
              <a:ext uri="{FF2B5EF4-FFF2-40B4-BE49-F238E27FC236}">
                <a16:creationId xmlns:a16="http://schemas.microsoft.com/office/drawing/2014/main" id="{F2009C33-8E1A-422A-8D88-C049F15C5F16}"/>
              </a:ext>
            </a:extLst>
          </p:cNvPr>
          <p:cNvGrpSpPr/>
          <p:nvPr/>
        </p:nvGrpSpPr>
        <p:grpSpPr>
          <a:xfrm>
            <a:off x="4673002" y="490419"/>
            <a:ext cx="2490658" cy="1027974"/>
            <a:chOff x="4397998" y="320074"/>
            <a:chExt cx="2490658" cy="1027974"/>
          </a:xfrm>
        </p:grpSpPr>
        <p:sp>
          <p:nvSpPr>
            <p:cNvPr id="44" name="Rectangle 43">
              <a:extLst>
                <a:ext uri="{FF2B5EF4-FFF2-40B4-BE49-F238E27FC236}">
                  <a16:creationId xmlns:a16="http://schemas.microsoft.com/office/drawing/2014/main" id="{2075076E-2E28-4DD7-98A9-1C6541158B7A}"/>
                </a:ext>
              </a:extLst>
            </p:cNvPr>
            <p:cNvSpPr/>
            <p:nvPr/>
          </p:nvSpPr>
          <p:spPr bwMode="auto">
            <a:xfrm>
              <a:off x="4397998" y="320074"/>
              <a:ext cx="2490658" cy="1027974"/>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defRPr/>
              </a:pPr>
              <a:r>
                <a:rPr lang="en-US" sz="1000" dirty="0">
                  <a:solidFill>
                    <a:schemeClr val="tx1">
                      <a:lumMod val="50000"/>
                      <a:lumOff val="50000"/>
                    </a:schemeClr>
                  </a:solidFill>
                  <a:latin typeface="Verdana" pitchFamily="34" charset="0"/>
                </a:rPr>
                <a:t>What you write on the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Top/Side</a:t>
              </a:r>
              <a:r>
                <a:rPr lang="en-US" sz="1000" dirty="0">
                  <a:solidFill>
                    <a:schemeClr val="tx1">
                      <a:lumMod val="50000"/>
                      <a:lumOff val="50000"/>
                    </a:schemeClr>
                  </a:solidFill>
                  <a:latin typeface="Verdana" pitchFamily="34" charset="0"/>
                </a:rPr>
                <a:t>?</a:t>
              </a:r>
            </a:p>
            <a:p>
              <a:pPr>
                <a:defRPr/>
              </a:pPr>
              <a:endParaRPr lang="en-US" sz="5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do you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Multiple</a:t>
              </a:r>
              <a:r>
                <a:rPr lang="en-US" sz="1000" dirty="0">
                  <a:solidFill>
                    <a:schemeClr val="tx1">
                      <a:lumMod val="50000"/>
                      <a:lumOff val="50000"/>
                    </a:schemeClr>
                  </a:solidFill>
                  <a:latin typeface="Verdana" pitchFamily="34" charset="0"/>
                </a:rPr>
                <a:t>?</a:t>
              </a:r>
            </a:p>
            <a:p>
              <a:pPr>
                <a:defRPr/>
              </a:pPr>
              <a:endParaRPr lang="en-US" sz="7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do you write as a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Trinomial</a:t>
              </a:r>
              <a:r>
                <a:rPr lang="en-US" sz="1000" dirty="0">
                  <a:solidFill>
                    <a:schemeClr val="tx1">
                      <a:lumMod val="50000"/>
                      <a:lumOff val="50000"/>
                    </a:schemeClr>
                  </a:solidFill>
                  <a:latin typeface="Verdana" pitchFamily="34" charset="0"/>
                </a:rPr>
                <a:t>?</a:t>
              </a:r>
            </a:p>
          </p:txBody>
        </p:sp>
        <p:sp>
          <p:nvSpPr>
            <p:cNvPr id="45" name="Rectangle 44">
              <a:extLst>
                <a:ext uri="{FF2B5EF4-FFF2-40B4-BE49-F238E27FC236}">
                  <a16:creationId xmlns:a16="http://schemas.microsoft.com/office/drawing/2014/main" id="{E68234B2-441A-4E2E-9E1B-C4E1C71E7A07}"/>
                </a:ext>
              </a:extLst>
            </p:cNvPr>
            <p:cNvSpPr/>
            <p:nvPr/>
          </p:nvSpPr>
          <p:spPr bwMode="auto">
            <a:xfrm>
              <a:off x="4405614" y="329587"/>
              <a:ext cx="2483041" cy="231775"/>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46" name="Oval 45">
              <a:extLst>
                <a:ext uri="{FF2B5EF4-FFF2-40B4-BE49-F238E27FC236}">
                  <a16:creationId xmlns:a16="http://schemas.microsoft.com/office/drawing/2014/main" id="{B742600F-2623-477C-9045-F948EB1C19BF}"/>
                </a:ext>
              </a:extLst>
            </p:cNvPr>
            <p:cNvSpPr/>
            <p:nvPr/>
          </p:nvSpPr>
          <p:spPr bwMode="auto">
            <a:xfrm>
              <a:off x="4420219" y="591086"/>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47" name="Oval 46">
              <a:extLst>
                <a:ext uri="{FF2B5EF4-FFF2-40B4-BE49-F238E27FC236}">
                  <a16:creationId xmlns:a16="http://schemas.microsoft.com/office/drawing/2014/main" id="{79A64164-9941-4930-9868-B1412E4D53D1}"/>
                </a:ext>
              </a:extLst>
            </p:cNvPr>
            <p:cNvSpPr/>
            <p:nvPr/>
          </p:nvSpPr>
          <p:spPr bwMode="auto">
            <a:xfrm>
              <a:off x="4420218" y="846735"/>
              <a:ext cx="173037" cy="17145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sp>
          <p:nvSpPr>
            <p:cNvPr id="48" name="Oval 47">
              <a:extLst>
                <a:ext uri="{FF2B5EF4-FFF2-40B4-BE49-F238E27FC236}">
                  <a16:creationId xmlns:a16="http://schemas.microsoft.com/office/drawing/2014/main" id="{034C5AE2-D2A4-4EDD-A09C-804ECF196F1F}"/>
                </a:ext>
              </a:extLst>
            </p:cNvPr>
            <p:cNvSpPr/>
            <p:nvPr/>
          </p:nvSpPr>
          <p:spPr bwMode="auto">
            <a:xfrm>
              <a:off x="4430043" y="1112281"/>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4</a:t>
              </a:r>
            </a:p>
          </p:txBody>
        </p:sp>
      </p:grpSp>
      <p:sp>
        <p:nvSpPr>
          <p:cNvPr id="50" name="Heading">
            <a:extLst>
              <a:ext uri="{FF2B5EF4-FFF2-40B4-BE49-F238E27FC236}">
                <a16:creationId xmlns:a16="http://schemas.microsoft.com/office/drawing/2014/main" id="{CC6377D9-FF67-4127-9AAA-BDA4082605C6}"/>
              </a:ext>
            </a:extLst>
          </p:cNvPr>
          <p:cNvSpPr/>
          <p:nvPr/>
        </p:nvSpPr>
        <p:spPr bwMode="auto">
          <a:xfrm>
            <a:off x="5943585" y="76301"/>
            <a:ext cx="3097108" cy="209550"/>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000" b="1" dirty="0">
                <a:solidFill>
                  <a:schemeClr val="bg1"/>
                </a:solidFill>
                <a:latin typeface="Gill Sans MT" pitchFamily="34" charset="0"/>
              </a:rPr>
              <a:t>Skill Development/Guided Practice (continued)</a:t>
            </a:r>
          </a:p>
        </p:txBody>
      </p:sp>
      <p:pic>
        <p:nvPicPr>
          <p:cNvPr id="51" name="Picture 50">
            <a:extLst>
              <a:ext uri="{FF2B5EF4-FFF2-40B4-BE49-F238E27FC236}">
                <a16:creationId xmlns:a16="http://schemas.microsoft.com/office/drawing/2014/main" id="{C4E66DAD-88A7-4EC7-BC4C-CFBFC45BEFD7}"/>
              </a:ext>
            </a:extLst>
          </p:cNvPr>
          <p:cNvPicPr>
            <a:picLocks noChangeAspect="1"/>
          </p:cNvPicPr>
          <p:nvPr/>
        </p:nvPicPr>
        <p:blipFill>
          <a:blip r:embed="rId6">
            <a:clrChange>
              <a:clrFrom>
                <a:srgbClr val="FDFDFD"/>
              </a:clrFrom>
              <a:clrTo>
                <a:srgbClr val="FDFDFD">
                  <a:alpha val="0"/>
                </a:srgbClr>
              </a:clrTo>
            </a:clrChange>
          </a:blip>
          <a:stretch>
            <a:fillRect/>
          </a:stretch>
        </p:blipFill>
        <p:spPr>
          <a:xfrm>
            <a:off x="4518900" y="3124809"/>
            <a:ext cx="2062819" cy="1814759"/>
          </a:xfrm>
          <a:prstGeom prst="rect">
            <a:avLst/>
          </a:prstGeom>
        </p:spPr>
      </p:pic>
      <p:sp>
        <p:nvSpPr>
          <p:cNvPr id="54" name="Rectangle 53">
            <a:extLst>
              <a:ext uri="{FF2B5EF4-FFF2-40B4-BE49-F238E27FC236}">
                <a16:creationId xmlns:a16="http://schemas.microsoft.com/office/drawing/2014/main" id="{52D269EC-B909-46AD-98DE-C6A6CDDDCC3C}"/>
              </a:ext>
            </a:extLst>
          </p:cNvPr>
          <p:cNvSpPr/>
          <p:nvPr/>
        </p:nvSpPr>
        <p:spPr bwMode="auto">
          <a:xfrm>
            <a:off x="1097318" y="2368080"/>
            <a:ext cx="1005829" cy="433010"/>
          </a:xfrm>
          <a:prstGeom prst="rect">
            <a:avLst/>
          </a:prstGeom>
          <a:solidFill>
            <a:schemeClr val="accent4">
              <a:alpha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pic>
        <p:nvPicPr>
          <p:cNvPr id="13" name="Picture 12">
            <a:extLst>
              <a:ext uri="{FF2B5EF4-FFF2-40B4-BE49-F238E27FC236}">
                <a16:creationId xmlns:a16="http://schemas.microsoft.com/office/drawing/2014/main" id="{9C21F97C-F701-4404-BECB-78ABD9ADEAA8}"/>
              </a:ext>
            </a:extLst>
          </p:cNvPr>
          <p:cNvPicPr>
            <a:picLocks noChangeAspect="1"/>
          </p:cNvPicPr>
          <p:nvPr/>
        </p:nvPicPr>
        <p:blipFill>
          <a:blip r:embed="rId7"/>
          <a:stretch>
            <a:fillRect/>
          </a:stretch>
        </p:blipFill>
        <p:spPr>
          <a:xfrm>
            <a:off x="59777" y="1785605"/>
            <a:ext cx="8901295" cy="511860"/>
          </a:xfrm>
          <a:prstGeom prst="rect">
            <a:avLst/>
          </a:prstGeom>
        </p:spPr>
      </p:pic>
      <p:pic>
        <p:nvPicPr>
          <p:cNvPr id="14" name="Picture 13">
            <a:extLst>
              <a:ext uri="{FF2B5EF4-FFF2-40B4-BE49-F238E27FC236}">
                <a16:creationId xmlns:a16="http://schemas.microsoft.com/office/drawing/2014/main" id="{F73F385D-B4D8-4856-B2D5-C3BBD242954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87969" y="2419603"/>
            <a:ext cx="2263812" cy="385147"/>
          </a:xfrm>
          <a:prstGeom prst="rect">
            <a:avLst/>
          </a:prstGeom>
        </p:spPr>
      </p:pic>
    </p:spTree>
    <p:extLst>
      <p:ext uri="{BB962C8B-B14F-4D97-AF65-F5344CB8AC3E}">
        <p14:creationId xmlns:p14="http://schemas.microsoft.com/office/powerpoint/2010/main" val="64071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F6D492F-B82A-4150-BF8F-82C193868B2B}"/>
              </a:ext>
            </a:extLst>
          </p:cNvPr>
          <p:cNvPicPr>
            <a:picLocks noChangeAspect="1"/>
          </p:cNvPicPr>
          <p:nvPr/>
        </p:nvPicPr>
        <p:blipFill>
          <a:blip r:embed="rId2"/>
          <a:stretch>
            <a:fillRect/>
          </a:stretch>
        </p:blipFill>
        <p:spPr>
          <a:xfrm>
            <a:off x="296530" y="2350092"/>
            <a:ext cx="7263211" cy="2825019"/>
          </a:xfrm>
          <a:prstGeom prst="rect">
            <a:avLst/>
          </a:prstGeom>
        </p:spPr>
      </p:pic>
      <p:pic>
        <p:nvPicPr>
          <p:cNvPr id="27" name="Picture 26">
            <a:extLst>
              <a:ext uri="{FF2B5EF4-FFF2-40B4-BE49-F238E27FC236}">
                <a16:creationId xmlns:a16="http://schemas.microsoft.com/office/drawing/2014/main" id="{588FF6C8-CA03-4CB5-9FCE-2FE2FFC90B6A}"/>
              </a:ext>
            </a:extLst>
          </p:cNvPr>
          <p:cNvPicPr>
            <a:picLocks noChangeAspect="1"/>
          </p:cNvPicPr>
          <p:nvPr/>
        </p:nvPicPr>
        <p:blipFill>
          <a:blip r:embed="rId3"/>
          <a:stretch>
            <a:fillRect/>
          </a:stretch>
        </p:blipFill>
        <p:spPr>
          <a:xfrm>
            <a:off x="846207" y="3013423"/>
            <a:ext cx="2517391" cy="375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a:extLst>
              <a:ext uri="{FF2B5EF4-FFF2-40B4-BE49-F238E27FC236}">
                <a16:creationId xmlns:a16="http://schemas.microsoft.com/office/drawing/2014/main" id="{41AD9853-94BB-4D86-8F58-653D12946023}"/>
              </a:ext>
            </a:extLst>
          </p:cNvPr>
          <p:cNvPicPr>
            <a:picLocks noChangeAspect="1"/>
          </p:cNvPicPr>
          <p:nvPr/>
        </p:nvPicPr>
        <p:blipFill>
          <a:blip r:embed="rId3"/>
          <a:stretch>
            <a:fillRect/>
          </a:stretch>
        </p:blipFill>
        <p:spPr>
          <a:xfrm>
            <a:off x="861947" y="3605481"/>
            <a:ext cx="2341961" cy="332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a:extLst>
              <a:ext uri="{FF2B5EF4-FFF2-40B4-BE49-F238E27FC236}">
                <a16:creationId xmlns:a16="http://schemas.microsoft.com/office/drawing/2014/main" id="{AFAB5FF7-B276-4DC8-B8E3-2033474F0E79}"/>
              </a:ext>
            </a:extLst>
          </p:cNvPr>
          <p:cNvPicPr>
            <a:picLocks noChangeAspect="1"/>
          </p:cNvPicPr>
          <p:nvPr/>
        </p:nvPicPr>
        <p:blipFill>
          <a:blip r:embed="rId3"/>
          <a:stretch>
            <a:fillRect/>
          </a:stretch>
        </p:blipFill>
        <p:spPr>
          <a:xfrm>
            <a:off x="854081" y="4178942"/>
            <a:ext cx="1895847" cy="332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a:extLst>
              <a:ext uri="{FF2B5EF4-FFF2-40B4-BE49-F238E27FC236}">
                <a16:creationId xmlns:a16="http://schemas.microsoft.com/office/drawing/2014/main" id="{D35EE7A7-5FDA-4B04-A338-5845B36AE34D}"/>
              </a:ext>
            </a:extLst>
          </p:cNvPr>
          <p:cNvPicPr>
            <a:picLocks noChangeAspect="1"/>
          </p:cNvPicPr>
          <p:nvPr/>
        </p:nvPicPr>
        <p:blipFill>
          <a:blip r:embed="rId3"/>
          <a:stretch>
            <a:fillRect/>
          </a:stretch>
        </p:blipFill>
        <p:spPr>
          <a:xfrm>
            <a:off x="3230585" y="4675440"/>
            <a:ext cx="1635526" cy="375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30">
            <a:extLst>
              <a:ext uri="{FF2B5EF4-FFF2-40B4-BE49-F238E27FC236}">
                <a16:creationId xmlns:a16="http://schemas.microsoft.com/office/drawing/2014/main" id="{5EAC3B47-C53D-4969-9474-F7AC67FF37DF}"/>
              </a:ext>
            </a:extLst>
          </p:cNvPr>
          <p:cNvPicPr>
            <a:picLocks noChangeAspect="1"/>
          </p:cNvPicPr>
          <p:nvPr/>
        </p:nvPicPr>
        <p:blipFill>
          <a:blip r:embed="rId3"/>
          <a:stretch>
            <a:fillRect/>
          </a:stretch>
        </p:blipFill>
        <p:spPr>
          <a:xfrm>
            <a:off x="5577830" y="4742823"/>
            <a:ext cx="1828780" cy="307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2" name="Rectangle 41">
            <a:extLst>
              <a:ext uri="{FF2B5EF4-FFF2-40B4-BE49-F238E27FC236}">
                <a16:creationId xmlns:a16="http://schemas.microsoft.com/office/drawing/2014/main" id="{A4380E8D-D24D-4036-8893-9D21C421B996}"/>
              </a:ext>
            </a:extLst>
          </p:cNvPr>
          <p:cNvSpPr/>
          <p:nvPr/>
        </p:nvSpPr>
        <p:spPr>
          <a:xfrm>
            <a:off x="912" y="1675474"/>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pic>
        <p:nvPicPr>
          <p:cNvPr id="3" name="Picture 36">
            <a:extLst>
              <a:ext uri="{FF2B5EF4-FFF2-40B4-BE49-F238E27FC236}">
                <a16:creationId xmlns:a16="http://schemas.microsoft.com/office/drawing/2014/main" id="{C11040D8-7F9A-4F6C-A162-2526B520F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6547"/>
            <a:ext cx="5943585" cy="114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364AA80-84D8-4231-A295-165B4158430D}"/>
                  </a:ext>
                </a:extLst>
              </p:cNvPr>
              <p:cNvSpPr/>
              <p:nvPr/>
            </p:nvSpPr>
            <p:spPr bwMode="auto">
              <a:xfrm>
                <a:off x="296530" y="567924"/>
                <a:ext cx="1859435" cy="30777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292100">
                  <a:defRPr/>
                </a:pPr>
                <a:r>
                  <a:rPr lang="en-US" sz="1400" dirty="0">
                    <a:solidFill>
                      <a:srgbClr val="000000"/>
                    </a:solidFill>
                    <a:latin typeface="Arial" charset="0"/>
                  </a:rPr>
                  <a:t>Expand </a:t>
                </a:r>
                <a14:m>
                  <m:oMath xmlns:m="http://schemas.openxmlformats.org/officeDocument/2006/math">
                    <m:sSup>
                      <m:sSupPr>
                        <m:ctrlPr>
                          <a:rPr lang="en-US" sz="1400" i="1" smtClean="0">
                            <a:solidFill>
                              <a:srgbClr val="000000"/>
                            </a:solidFill>
                            <a:effectLst>
                              <a:outerShdw blurRad="38100" dist="38100" dir="2700000" algn="tl">
                                <a:srgbClr val="000000">
                                  <a:alpha val="43137"/>
                                </a:srgbClr>
                              </a:outerShdw>
                            </a:effectLst>
                            <a:latin typeface="Cambria Math" panose="02040503050406030204" pitchFamily="18" charset="0"/>
                          </a:rPr>
                        </m:ctrlPr>
                      </m:sSupPr>
                      <m:e>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𝑥</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h</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e>
                      <m:sup>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2</m:t>
                        </m:r>
                      </m:sup>
                    </m:sSup>
                  </m:oMath>
                </a14:m>
                <a:endParaRPr lang="en-US" sz="1400" dirty="0">
                  <a:solidFill>
                    <a:srgbClr val="000000"/>
                  </a:solidFill>
                  <a:latin typeface="Arial" charset="0"/>
                </a:endParaRPr>
              </a:p>
            </p:txBody>
          </p:sp>
        </mc:Choice>
        <mc:Fallback>
          <p:sp>
            <p:nvSpPr>
              <p:cNvPr id="4" name="Rectangle 3">
                <a:extLst>
                  <a:ext uri="{FF2B5EF4-FFF2-40B4-BE49-F238E27FC236}">
                    <a16:creationId xmlns:a16="http://schemas.microsoft.com/office/drawing/2014/main" id="{C364AA80-84D8-4231-A295-165B4158430D}"/>
                  </a:ext>
                </a:extLst>
              </p:cNvPr>
              <p:cNvSpPr>
                <a:spLocks noRot="1" noChangeAspect="1" noMove="1" noResize="1" noEditPoints="1" noAdjustHandles="1" noChangeArrowheads="1" noChangeShapeType="1" noTextEdit="1"/>
              </p:cNvSpPr>
              <p:nvPr/>
            </p:nvSpPr>
            <p:spPr bwMode="auto">
              <a:xfrm>
                <a:off x="296530" y="567924"/>
                <a:ext cx="1859435" cy="307777"/>
              </a:xfrm>
              <a:prstGeom prst="rect">
                <a:avLst/>
              </a:prstGeom>
              <a:blipFill>
                <a:blip r:embed="rId5"/>
                <a:stretch>
                  <a:fillRect l="-984" t="-3922" b="-19608"/>
                </a:stretch>
              </a:blipFill>
              <a:ln w="3175">
                <a:noFill/>
              </a:ln>
              <a:effectLst/>
            </p:spPr>
            <p:txBody>
              <a:bodyPr/>
              <a:lstStyle/>
              <a:p>
                <a:r>
                  <a:rPr lang="en-US">
                    <a:noFill/>
                  </a:rPr>
                  <a:t> </a:t>
                </a:r>
              </a:p>
            </p:txBody>
          </p:sp>
        </mc:Fallback>
      </mc:AlternateContent>
      <p:sp>
        <p:nvSpPr>
          <p:cNvPr id="5" name="Rectangle 1112">
            <a:extLst>
              <a:ext uri="{FF2B5EF4-FFF2-40B4-BE49-F238E27FC236}">
                <a16:creationId xmlns:a16="http://schemas.microsoft.com/office/drawing/2014/main" id="{D15776E9-FF54-43C7-BA72-A51A029F7B81}"/>
              </a:ext>
            </a:extLst>
          </p:cNvPr>
          <p:cNvSpPr>
            <a:spLocks noChangeArrowheads="1"/>
          </p:cNvSpPr>
          <p:nvPr/>
        </p:nvSpPr>
        <p:spPr bwMode="auto">
          <a:xfrm>
            <a:off x="129621" y="319472"/>
            <a:ext cx="32993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en-US" sz="1400" b="1" dirty="0">
                <a:latin typeface="Arial" panose="020B0604020202020204" pitchFamily="34" charset="0"/>
              </a:rPr>
              <a:t>Steps to rewrite as a Standard form. </a:t>
            </a:r>
          </a:p>
        </p:txBody>
      </p:sp>
      <p:sp>
        <p:nvSpPr>
          <p:cNvPr id="6" name="Oval 5">
            <a:extLst>
              <a:ext uri="{FF2B5EF4-FFF2-40B4-BE49-F238E27FC236}">
                <a16:creationId xmlns:a16="http://schemas.microsoft.com/office/drawing/2014/main" id="{9B724F6D-ED15-4F72-A2B4-8DEAA7B0741A}"/>
              </a:ext>
            </a:extLst>
          </p:cNvPr>
          <p:cNvSpPr/>
          <p:nvPr/>
        </p:nvSpPr>
        <p:spPr bwMode="auto">
          <a:xfrm>
            <a:off x="179492" y="628027"/>
            <a:ext cx="173038" cy="18190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7" name="Oval 6">
            <a:extLst>
              <a:ext uri="{FF2B5EF4-FFF2-40B4-BE49-F238E27FC236}">
                <a16:creationId xmlns:a16="http://schemas.microsoft.com/office/drawing/2014/main" id="{612670AA-58D4-4A4F-95D8-41EBDB101F70}"/>
              </a:ext>
            </a:extLst>
          </p:cNvPr>
          <p:cNvSpPr/>
          <p:nvPr/>
        </p:nvSpPr>
        <p:spPr bwMode="auto">
          <a:xfrm>
            <a:off x="179492" y="869226"/>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8" name="Oval 7">
            <a:extLst>
              <a:ext uri="{FF2B5EF4-FFF2-40B4-BE49-F238E27FC236}">
                <a16:creationId xmlns:a16="http://schemas.microsoft.com/office/drawing/2014/main" id="{5C011A00-60CA-4002-AF51-62D0012DA9C8}"/>
              </a:ext>
            </a:extLst>
          </p:cNvPr>
          <p:cNvSpPr/>
          <p:nvPr/>
        </p:nvSpPr>
        <p:spPr bwMode="auto">
          <a:xfrm>
            <a:off x="182773" y="1114928"/>
            <a:ext cx="173038" cy="181901"/>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63" fontAlgn="auto">
              <a:spcBef>
                <a:spcPts val="0"/>
              </a:spcBef>
              <a:spcAft>
                <a:spcPts val="0"/>
              </a:spcAft>
              <a:defRPr/>
            </a:pPr>
            <a:r>
              <a:rPr lang="en-US" sz="1200" b="1" dirty="0">
                <a:latin typeface="Gill Sans MT" pitchFamily="34" charset="0"/>
              </a:rPr>
              <a:t>3</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BE23F6E-D0E7-4D78-B0ED-478606EF58DF}"/>
                  </a:ext>
                </a:extLst>
              </p:cNvPr>
              <p:cNvSpPr/>
              <p:nvPr/>
            </p:nvSpPr>
            <p:spPr>
              <a:xfrm>
                <a:off x="296530" y="816179"/>
                <a:ext cx="6034999" cy="307777"/>
              </a:xfrm>
              <a:prstGeom prst="rect">
                <a:avLst/>
              </a:prstGeom>
            </p:spPr>
            <p:txBody>
              <a:bodyPr wrap="square">
                <a:spAutoFit/>
              </a:bodyPr>
              <a:lstStyle/>
              <a:p>
                <a:pPr defTabSz="292100">
                  <a:defRPr/>
                </a:pPr>
                <a:r>
                  <a:rPr lang="en-US" sz="1400" dirty="0">
                    <a:solidFill>
                      <a:srgbClr val="000000"/>
                    </a:solidFill>
                    <a:latin typeface="Arial" charset="0"/>
                  </a:rPr>
                  <a:t>Distribute the </a:t>
                </a:r>
                <a14:m>
                  <m:oMath xmlns:m="http://schemas.openxmlformats.org/officeDocument/2006/math">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𝑎</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𝑡𝑒𝑟𝑚</m:t>
                    </m:r>
                    <m:r>
                      <a:rPr lang="en-US" sz="1400" b="0" i="1" smtClean="0">
                        <a:solidFill>
                          <a:srgbClr val="000000"/>
                        </a:solidFill>
                        <a:effectLst>
                          <a:outerShdw blurRad="38100" dist="38100" dir="2700000" algn="tl">
                            <a:srgbClr val="000000">
                              <a:alpha val="43137"/>
                            </a:srgbClr>
                          </a:outerShdw>
                        </a:effectLst>
                        <a:latin typeface="Cambria Math" panose="02040503050406030204" pitchFamily="18" charset="0"/>
                      </a:rPr>
                      <m:t>.</m:t>
                    </m:r>
                  </m:oMath>
                </a14:m>
                <a:r>
                  <a:rPr lang="en-US" sz="1400" i="1" dirty="0">
                    <a:solidFill>
                      <a:srgbClr val="000000"/>
                    </a:solidFill>
                    <a:effectLst>
                      <a:outerShdw blurRad="38100" dist="38100" dir="2700000" algn="tl">
                        <a:srgbClr val="000000">
                          <a:alpha val="43137"/>
                        </a:srgbClr>
                      </a:outerShdw>
                    </a:effectLst>
                    <a:latin typeface="Arial" charset="0"/>
                  </a:rPr>
                  <a:t> </a:t>
                </a:r>
                <a:endParaRPr lang="en-US" sz="1400" i="1" dirty="0">
                  <a:solidFill>
                    <a:srgbClr val="000000"/>
                  </a:solidFill>
                  <a:latin typeface="Arial" charset="0"/>
                </a:endParaRPr>
              </a:p>
            </p:txBody>
          </p:sp>
        </mc:Choice>
        <mc:Fallback>
          <p:sp>
            <p:nvSpPr>
              <p:cNvPr id="10" name="Rectangle 9">
                <a:extLst>
                  <a:ext uri="{FF2B5EF4-FFF2-40B4-BE49-F238E27FC236}">
                    <a16:creationId xmlns:a16="http://schemas.microsoft.com/office/drawing/2014/main" id="{3BE23F6E-D0E7-4D78-B0ED-478606EF58DF}"/>
                  </a:ext>
                </a:extLst>
              </p:cNvPr>
              <p:cNvSpPr>
                <a:spLocks noRot="1" noChangeAspect="1" noMove="1" noResize="1" noEditPoints="1" noAdjustHandles="1" noChangeArrowheads="1" noChangeShapeType="1" noTextEdit="1"/>
              </p:cNvSpPr>
              <p:nvPr/>
            </p:nvSpPr>
            <p:spPr>
              <a:xfrm>
                <a:off x="296530" y="816179"/>
                <a:ext cx="6034999" cy="307777"/>
              </a:xfrm>
              <a:prstGeom prst="rect">
                <a:avLst/>
              </a:prstGeom>
              <a:blipFill>
                <a:blip r:embed="rId6"/>
                <a:stretch>
                  <a:fillRect l="-303" t="-4000" b="-200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8DA05AD-AF29-4070-B233-143CE16BBA00}"/>
              </a:ext>
            </a:extLst>
          </p:cNvPr>
          <p:cNvSpPr/>
          <p:nvPr/>
        </p:nvSpPr>
        <p:spPr>
          <a:xfrm>
            <a:off x="300342" y="1063894"/>
            <a:ext cx="6396525" cy="307777"/>
          </a:xfrm>
          <a:prstGeom prst="rect">
            <a:avLst/>
          </a:prstGeom>
        </p:spPr>
        <p:txBody>
          <a:bodyPr wrap="square">
            <a:spAutoFit/>
          </a:bodyPr>
          <a:lstStyle/>
          <a:p>
            <a:pPr defTabSz="292100">
              <a:defRPr/>
            </a:pPr>
            <a:r>
              <a:rPr lang="en-US" sz="1400" dirty="0">
                <a:latin typeface="Arial" charset="0"/>
              </a:rPr>
              <a:t>Add the </a:t>
            </a:r>
            <a:r>
              <a:rPr lang="en-US" sz="1400" i="1" dirty="0">
                <a:effectLst>
                  <a:outerShdw blurRad="38100" dist="38100" dir="2700000" algn="tl">
                    <a:srgbClr val="000000">
                      <a:alpha val="43137"/>
                    </a:srgbClr>
                  </a:outerShdw>
                </a:effectLst>
                <a:latin typeface="Arial" charset="0"/>
              </a:rPr>
              <a:t>like terms.</a:t>
            </a:r>
          </a:p>
        </p:txBody>
      </p:sp>
      <p:pic>
        <p:nvPicPr>
          <p:cNvPr id="41" name="Picture 40">
            <a:extLst>
              <a:ext uri="{FF2B5EF4-FFF2-40B4-BE49-F238E27FC236}">
                <a16:creationId xmlns:a16="http://schemas.microsoft.com/office/drawing/2014/main" id="{F6154F62-FA2A-4D63-9435-8930AB301035}"/>
              </a:ext>
            </a:extLst>
          </p:cNvPr>
          <p:cNvPicPr>
            <a:picLocks noChangeAspect="1"/>
          </p:cNvPicPr>
          <p:nvPr/>
        </p:nvPicPr>
        <p:blipFill>
          <a:blip r:embed="rId7">
            <a:duotone>
              <a:prstClr val="black"/>
              <a:schemeClr val="accent4">
                <a:tint val="45000"/>
                <a:satMod val="400000"/>
              </a:schemeClr>
            </a:duotone>
          </a:blip>
          <a:stretch>
            <a:fillRect/>
          </a:stretch>
        </p:blipFill>
        <p:spPr>
          <a:xfrm>
            <a:off x="7498048" y="408174"/>
            <a:ext cx="1144717" cy="11290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9" name="Group 48">
            <a:extLst>
              <a:ext uri="{FF2B5EF4-FFF2-40B4-BE49-F238E27FC236}">
                <a16:creationId xmlns:a16="http://schemas.microsoft.com/office/drawing/2014/main" id="{F2009C33-8E1A-422A-8D88-C049F15C5F16}"/>
              </a:ext>
            </a:extLst>
          </p:cNvPr>
          <p:cNvGrpSpPr/>
          <p:nvPr/>
        </p:nvGrpSpPr>
        <p:grpSpPr>
          <a:xfrm>
            <a:off x="3492247" y="382510"/>
            <a:ext cx="2606994" cy="997196"/>
            <a:chOff x="4397998" y="320074"/>
            <a:chExt cx="2606994" cy="997196"/>
          </a:xfrm>
        </p:grpSpPr>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2075076E-2E28-4DD7-98A9-1C6541158B7A}"/>
                    </a:ext>
                  </a:extLst>
                </p:cNvPr>
                <p:cNvSpPr/>
                <p:nvPr/>
              </p:nvSpPr>
              <p:spPr bwMode="auto">
                <a:xfrm>
                  <a:off x="4397998" y="320074"/>
                  <a:ext cx="2599378" cy="997196"/>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defRPr/>
                  </a:pPr>
                  <a:r>
                    <a:rPr lang="en-US" sz="1000" dirty="0">
                      <a:solidFill>
                        <a:schemeClr val="tx1">
                          <a:lumMod val="50000"/>
                          <a:lumOff val="50000"/>
                        </a:schemeClr>
                      </a:solidFill>
                      <a:latin typeface="Verdana" pitchFamily="34" charset="0"/>
                    </a:rPr>
                    <a:t>How I you expand </a:t>
                  </a:r>
                  <a14:m>
                    <m:oMath xmlns:m="http://schemas.openxmlformats.org/officeDocument/2006/math">
                      <m:sSup>
                        <m:sSupPr>
                          <m:ctrlPr>
                            <a:rPr lang="en-US" sz="1000" i="1" smtClean="0">
                              <a:solidFill>
                                <a:srgbClr val="000000"/>
                              </a:solidFill>
                              <a:effectLst>
                                <a:outerShdw blurRad="38100" dist="38100" dir="2700000" algn="tl">
                                  <a:srgbClr val="000000">
                                    <a:alpha val="43137"/>
                                  </a:srgbClr>
                                </a:outerShdw>
                              </a:effectLst>
                              <a:latin typeface="Cambria Math" panose="02040503050406030204" pitchFamily="18" charset="0"/>
                            </a:rPr>
                          </m:ctrlPr>
                        </m:sSupPr>
                        <m:e>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𝑥</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h</m:t>
                          </m:r>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m:t>
                          </m:r>
                        </m:e>
                        <m:sup>
                          <m:r>
                            <a:rPr lang="en-US" sz="1000" i="1">
                              <a:solidFill>
                                <a:srgbClr val="000000"/>
                              </a:solidFill>
                              <a:effectLst>
                                <a:outerShdw blurRad="38100" dist="38100" dir="2700000" algn="tl">
                                  <a:srgbClr val="000000">
                                    <a:alpha val="43137"/>
                                  </a:srgbClr>
                                </a:outerShdw>
                              </a:effectLst>
                              <a:latin typeface="Cambria Math" panose="02040503050406030204" pitchFamily="18" charset="0"/>
                            </a:rPr>
                            <m:t>2</m:t>
                          </m:r>
                        </m:sup>
                      </m:sSup>
                    </m:oMath>
                  </a14:m>
                  <a:r>
                    <a:rPr lang="en-US" sz="1000" dirty="0">
                      <a:solidFill>
                        <a:schemeClr val="tx1">
                          <a:lumMod val="50000"/>
                          <a:lumOff val="50000"/>
                        </a:schemeClr>
                      </a:solidFill>
                      <a:latin typeface="Verdana" pitchFamily="34" charset="0"/>
                    </a:rPr>
                    <a:t> ?</a:t>
                  </a:r>
                </a:p>
                <a:p>
                  <a:pPr>
                    <a:defRPr/>
                  </a:pPr>
                  <a:endParaRPr lang="en-US" sz="5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I you distribute the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a-term</a:t>
                  </a:r>
                  <a:r>
                    <a:rPr lang="en-US" sz="1000" dirty="0">
                      <a:solidFill>
                        <a:schemeClr val="tx1">
                          <a:lumMod val="50000"/>
                          <a:lumOff val="50000"/>
                        </a:schemeClr>
                      </a:solidFill>
                      <a:latin typeface="Verdana" pitchFamily="34" charset="0"/>
                    </a:rPr>
                    <a:t>?</a:t>
                  </a:r>
                </a:p>
                <a:p>
                  <a:pPr>
                    <a:defRPr/>
                  </a:pPr>
                  <a:endParaRPr lang="en-US" sz="700" dirty="0">
                    <a:solidFill>
                      <a:schemeClr val="tx1">
                        <a:lumMod val="50000"/>
                        <a:lumOff val="50000"/>
                      </a:schemeClr>
                    </a:solidFill>
                    <a:latin typeface="Verdana" pitchFamily="34" charset="0"/>
                  </a:endParaRPr>
                </a:p>
                <a:p>
                  <a:pPr>
                    <a:defRPr/>
                  </a:pPr>
                  <a:r>
                    <a:rPr lang="en-US" sz="1000" dirty="0">
                      <a:solidFill>
                        <a:schemeClr val="tx1">
                          <a:lumMod val="50000"/>
                          <a:lumOff val="50000"/>
                        </a:schemeClr>
                      </a:solidFill>
                      <a:latin typeface="Verdana" pitchFamily="34" charset="0"/>
                    </a:rPr>
                    <a:t>How I you write as a </a:t>
                  </a:r>
                  <a:r>
                    <a:rPr lang="en-US" sz="1000" i="1" dirty="0">
                      <a:solidFill>
                        <a:schemeClr val="tx1">
                          <a:lumMod val="50000"/>
                          <a:lumOff val="50000"/>
                        </a:schemeClr>
                      </a:solidFill>
                      <a:effectLst>
                        <a:outerShdw blurRad="38100" dist="38100" dir="2700000" algn="tl">
                          <a:srgbClr val="000000">
                            <a:alpha val="43137"/>
                          </a:srgbClr>
                        </a:outerShdw>
                      </a:effectLst>
                      <a:latin typeface="Verdana" pitchFamily="34" charset="0"/>
                    </a:rPr>
                    <a:t>Trinomial</a:t>
                  </a:r>
                  <a:r>
                    <a:rPr lang="en-US" sz="1000" dirty="0">
                      <a:solidFill>
                        <a:schemeClr val="tx1">
                          <a:lumMod val="50000"/>
                          <a:lumOff val="50000"/>
                        </a:schemeClr>
                      </a:solidFill>
                      <a:latin typeface="Verdana" pitchFamily="34" charset="0"/>
                    </a:rPr>
                    <a:t>?</a:t>
                  </a:r>
                </a:p>
              </p:txBody>
            </p:sp>
          </mc:Choice>
          <mc:Fallback>
            <p:sp>
              <p:nvSpPr>
                <p:cNvPr id="44" name="Rectangle 43">
                  <a:extLst>
                    <a:ext uri="{FF2B5EF4-FFF2-40B4-BE49-F238E27FC236}">
                      <a16:creationId xmlns:a16="http://schemas.microsoft.com/office/drawing/2014/main" id="{2075076E-2E28-4DD7-98A9-1C6541158B7A}"/>
                    </a:ext>
                  </a:extLst>
                </p:cNvPr>
                <p:cNvSpPr>
                  <a:spLocks noRot="1" noChangeAspect="1" noMove="1" noResize="1" noEditPoints="1" noAdjustHandles="1" noChangeArrowheads="1" noChangeShapeType="1" noTextEdit="1"/>
                </p:cNvSpPr>
                <p:nvPr/>
              </p:nvSpPr>
              <p:spPr bwMode="auto">
                <a:xfrm>
                  <a:off x="4397998" y="320074"/>
                  <a:ext cx="2599378" cy="997196"/>
                </a:xfrm>
                <a:prstGeom prst="rect">
                  <a:avLst/>
                </a:prstGeom>
                <a:blipFill>
                  <a:blip r:embed="rId8"/>
                  <a:stretch>
                    <a:fillRect/>
                  </a:stretch>
                </a:blipFill>
                <a:ln w="3175">
                  <a:solidFill>
                    <a:schemeClr val="bg1">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45" name="Rectangle 44">
              <a:extLst>
                <a:ext uri="{FF2B5EF4-FFF2-40B4-BE49-F238E27FC236}">
                  <a16:creationId xmlns:a16="http://schemas.microsoft.com/office/drawing/2014/main" id="{E68234B2-441A-4E2E-9E1B-C4E1C71E7A07}"/>
                </a:ext>
              </a:extLst>
            </p:cNvPr>
            <p:cNvSpPr/>
            <p:nvPr/>
          </p:nvSpPr>
          <p:spPr bwMode="auto">
            <a:xfrm>
              <a:off x="4405614" y="329588"/>
              <a:ext cx="2599378" cy="21816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46" name="Oval 45">
              <a:extLst>
                <a:ext uri="{FF2B5EF4-FFF2-40B4-BE49-F238E27FC236}">
                  <a16:creationId xmlns:a16="http://schemas.microsoft.com/office/drawing/2014/main" id="{B742600F-2623-477C-9045-F948EB1C19BF}"/>
                </a:ext>
              </a:extLst>
            </p:cNvPr>
            <p:cNvSpPr/>
            <p:nvPr/>
          </p:nvSpPr>
          <p:spPr bwMode="auto">
            <a:xfrm>
              <a:off x="4420219" y="591086"/>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47" name="Oval 46">
              <a:extLst>
                <a:ext uri="{FF2B5EF4-FFF2-40B4-BE49-F238E27FC236}">
                  <a16:creationId xmlns:a16="http://schemas.microsoft.com/office/drawing/2014/main" id="{79A64164-9941-4930-9868-B1412E4D53D1}"/>
                </a:ext>
              </a:extLst>
            </p:cNvPr>
            <p:cNvSpPr/>
            <p:nvPr/>
          </p:nvSpPr>
          <p:spPr bwMode="auto">
            <a:xfrm>
              <a:off x="4420218" y="846735"/>
              <a:ext cx="173037" cy="17145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48" name="Oval 47">
              <a:extLst>
                <a:ext uri="{FF2B5EF4-FFF2-40B4-BE49-F238E27FC236}">
                  <a16:creationId xmlns:a16="http://schemas.microsoft.com/office/drawing/2014/main" id="{034C5AE2-D2A4-4EDD-A09C-804ECF196F1F}"/>
                </a:ext>
              </a:extLst>
            </p:cNvPr>
            <p:cNvSpPr/>
            <p:nvPr/>
          </p:nvSpPr>
          <p:spPr bwMode="auto">
            <a:xfrm>
              <a:off x="4430043" y="1112281"/>
              <a:ext cx="173037" cy="1730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50" name="Heading">
            <a:extLst>
              <a:ext uri="{FF2B5EF4-FFF2-40B4-BE49-F238E27FC236}">
                <a16:creationId xmlns:a16="http://schemas.microsoft.com/office/drawing/2014/main" id="{CC6377D9-FF67-4127-9AAA-BDA4082605C6}"/>
              </a:ext>
            </a:extLst>
          </p:cNvPr>
          <p:cNvSpPr/>
          <p:nvPr/>
        </p:nvSpPr>
        <p:spPr bwMode="auto">
          <a:xfrm>
            <a:off x="7211913" y="76300"/>
            <a:ext cx="1828779" cy="189319"/>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Skill Development</a:t>
            </a:r>
          </a:p>
        </p:txBody>
      </p:sp>
      <p:pic>
        <p:nvPicPr>
          <p:cNvPr id="52" name="Picture 51">
            <a:extLst>
              <a:ext uri="{FF2B5EF4-FFF2-40B4-BE49-F238E27FC236}">
                <a16:creationId xmlns:a16="http://schemas.microsoft.com/office/drawing/2014/main" id="{50AC942A-1379-469F-8B9A-2FB334736178}"/>
              </a:ext>
            </a:extLst>
          </p:cNvPr>
          <p:cNvPicPr>
            <a:picLocks noChangeAspect="1"/>
          </p:cNvPicPr>
          <p:nvPr/>
        </p:nvPicPr>
        <p:blipFill>
          <a:blip r:embed="rId9"/>
          <a:stretch>
            <a:fillRect/>
          </a:stretch>
        </p:blipFill>
        <p:spPr>
          <a:xfrm>
            <a:off x="139865" y="1727370"/>
            <a:ext cx="8595316" cy="554536"/>
          </a:xfrm>
          <a:prstGeom prst="rect">
            <a:avLst/>
          </a:prstGeom>
        </p:spPr>
      </p:pic>
      <p:cxnSp>
        <p:nvCxnSpPr>
          <p:cNvPr id="13" name="Straight Arrow Connector 12">
            <a:extLst>
              <a:ext uri="{FF2B5EF4-FFF2-40B4-BE49-F238E27FC236}">
                <a16:creationId xmlns:a16="http://schemas.microsoft.com/office/drawing/2014/main" id="{D409224C-5ED5-4066-A447-883059C10B4F}"/>
              </a:ext>
            </a:extLst>
          </p:cNvPr>
          <p:cNvCxnSpPr>
            <a:cxnSpLocks/>
          </p:cNvCxnSpPr>
          <p:nvPr/>
        </p:nvCxnSpPr>
        <p:spPr>
          <a:xfrm flipV="1">
            <a:off x="6331529" y="1439857"/>
            <a:ext cx="983641" cy="1740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7" name="Picture 76">
            <a:extLst>
              <a:ext uri="{FF2B5EF4-FFF2-40B4-BE49-F238E27FC236}">
                <a16:creationId xmlns:a16="http://schemas.microsoft.com/office/drawing/2014/main" id="{079616D8-7145-4F91-9391-C5EAFBA8E57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31562" y="2860324"/>
            <a:ext cx="731512" cy="242235"/>
          </a:xfrm>
          <a:prstGeom prst="rect">
            <a:avLst/>
          </a:prstGeom>
        </p:spPr>
      </p:pic>
      <p:pic>
        <p:nvPicPr>
          <p:cNvPr id="86" name="Picture 85">
            <a:extLst>
              <a:ext uri="{FF2B5EF4-FFF2-40B4-BE49-F238E27FC236}">
                <a16:creationId xmlns:a16="http://schemas.microsoft.com/office/drawing/2014/main" id="{FDEB312F-2773-48ED-B2AA-56CC64EA08FA}"/>
              </a:ext>
            </a:extLst>
          </p:cNvPr>
          <p:cNvPicPr>
            <a:picLocks noChangeAspect="1"/>
          </p:cNvPicPr>
          <p:nvPr/>
        </p:nvPicPr>
        <p:blipFill>
          <a:blip r:embed="rId11">
            <a:clrChange>
              <a:clrFrom>
                <a:srgbClr val="FFFFFF"/>
              </a:clrFrom>
              <a:clrTo>
                <a:srgbClr val="FFFFFF">
                  <a:alpha val="0"/>
                </a:srgbClr>
              </a:clrTo>
            </a:clrChange>
            <a:duotone>
              <a:prstClr val="black"/>
              <a:schemeClr val="accent2">
                <a:tint val="45000"/>
                <a:satMod val="400000"/>
              </a:schemeClr>
            </a:duotone>
          </a:blip>
          <a:stretch>
            <a:fillRect/>
          </a:stretch>
        </p:blipFill>
        <p:spPr>
          <a:xfrm rot="5400000">
            <a:off x="1224498" y="2489620"/>
            <a:ext cx="332457" cy="983642"/>
          </a:xfrm>
          <a:prstGeom prst="rect">
            <a:avLst/>
          </a:prstGeom>
        </p:spPr>
      </p:pic>
      <p:pic>
        <p:nvPicPr>
          <p:cNvPr id="87" name="Picture 86">
            <a:extLst>
              <a:ext uri="{FF2B5EF4-FFF2-40B4-BE49-F238E27FC236}">
                <a16:creationId xmlns:a16="http://schemas.microsoft.com/office/drawing/2014/main" id="{72931376-812C-4201-882A-00906C3B9C24}"/>
              </a:ext>
            </a:extLst>
          </p:cNvPr>
          <p:cNvPicPr>
            <a:picLocks noChangeAspect="1"/>
          </p:cNvPicPr>
          <p:nvPr/>
        </p:nvPicPr>
        <p:blipFill>
          <a:blip r:embed="rId11">
            <a:clrChange>
              <a:clrFrom>
                <a:srgbClr val="FFFFFF"/>
              </a:clrFrom>
              <a:clrTo>
                <a:srgbClr val="FFFFFF">
                  <a:alpha val="0"/>
                </a:srgbClr>
              </a:clrTo>
            </a:clrChange>
            <a:duotone>
              <a:prstClr val="black"/>
              <a:schemeClr val="accent3">
                <a:tint val="45000"/>
                <a:satMod val="400000"/>
              </a:schemeClr>
            </a:duotone>
          </a:blip>
          <a:stretch>
            <a:fillRect/>
          </a:stretch>
        </p:blipFill>
        <p:spPr>
          <a:xfrm rot="5400000">
            <a:off x="1529563" y="2093914"/>
            <a:ext cx="410276" cy="1671593"/>
          </a:xfrm>
          <a:prstGeom prst="rect">
            <a:avLst/>
          </a:prstGeom>
        </p:spPr>
      </p:pic>
      <p:grpSp>
        <p:nvGrpSpPr>
          <p:cNvPr id="92" name="Group 91">
            <a:extLst>
              <a:ext uri="{FF2B5EF4-FFF2-40B4-BE49-F238E27FC236}">
                <a16:creationId xmlns:a16="http://schemas.microsoft.com/office/drawing/2014/main" id="{741D7EBF-9FB8-4E2C-B250-D0AC47D3BFCC}"/>
              </a:ext>
            </a:extLst>
          </p:cNvPr>
          <p:cNvGrpSpPr/>
          <p:nvPr/>
        </p:nvGrpSpPr>
        <p:grpSpPr>
          <a:xfrm>
            <a:off x="2286025" y="3625914"/>
            <a:ext cx="1005829" cy="606774"/>
            <a:chOff x="2286025" y="3611878"/>
            <a:chExt cx="1005829" cy="606774"/>
          </a:xfrm>
        </p:grpSpPr>
        <p:sp>
          <p:nvSpPr>
            <p:cNvPr id="89" name="Rectangle: Rounded Corners 88">
              <a:extLst>
                <a:ext uri="{FF2B5EF4-FFF2-40B4-BE49-F238E27FC236}">
                  <a16:creationId xmlns:a16="http://schemas.microsoft.com/office/drawing/2014/main" id="{72E9FD9F-0C91-48AE-A516-7C231749CA3C}"/>
                </a:ext>
              </a:extLst>
            </p:cNvPr>
            <p:cNvSpPr/>
            <p:nvPr/>
          </p:nvSpPr>
          <p:spPr bwMode="auto">
            <a:xfrm>
              <a:off x="2286025" y="3611878"/>
              <a:ext cx="1005829" cy="332457"/>
            </a:xfrm>
            <a:prstGeom prst="roundRect">
              <a:avLst/>
            </a:prstGeom>
            <a:solidFill>
              <a:schemeClr val="accent5">
                <a:alpha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non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cxnSp>
          <p:nvCxnSpPr>
            <p:cNvPr id="91" name="Straight Arrow Connector 90">
              <a:extLst>
                <a:ext uri="{FF2B5EF4-FFF2-40B4-BE49-F238E27FC236}">
                  <a16:creationId xmlns:a16="http://schemas.microsoft.com/office/drawing/2014/main" id="{01317068-B045-4A9E-8E8E-352C7C897F81}"/>
                </a:ext>
              </a:extLst>
            </p:cNvPr>
            <p:cNvCxnSpPr/>
            <p:nvPr/>
          </p:nvCxnSpPr>
          <p:spPr>
            <a:xfrm flipH="1">
              <a:off x="2570498" y="3944335"/>
              <a:ext cx="274317" cy="27431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30849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0af123969e7935e288b84ede1a49e61f5148630"/>
  <p:tag name="ISPRING_SCORM_RATE_SLIDES" val="0"/>
  <p:tag name="ISPRING_SCORM_PASSING_SCORE" val="0.000000"/>
  <p:tag name="ISPRING_ULTRA_SCORM_COURSE_ID" val="44B5408C-0CDF-474C-93A8-FAB49D3647A5"/>
  <p:tag name="ISPRINGONLINEFOLDERID" val="52"/>
  <p:tag name="ISPRINGONLINEFOLDERPATH" val="Content List/Lessons/ELA"/>
  <p:tag name="ISPRINGCLOUDFOLDERID" val="181"/>
  <p:tag name="ISPRINGCLOUDFOLDERPATH" val="Repository/Alex Tests"/>
  <p:tag name="ISPRING_PLAYERS_CUSTOMIZATION" val="UEsDBBQAAgAIAEqZy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dVkzTLwI/sDmBAAAcBIAAB0AAAB1bml2ZXJzYWwvY29tbW9uX21lc3NhZ2VzLmxuZ61YbW/bNhD+XqD/gRDQYQO6tB3QotgSB7LEJEJkypXovGwYBEZibKKU6OrFafZpX/cz9mU/rL9kR0p27CaFpKSABZiU7rkj7+65I/cPP2cSrXhRCpUfWG/2XluI54lKRT4/sGb06Of3FiorlqdMqpwfWLmy0OHo+bN9yfJ5zeYc/j9/htB+xssShuVIj+7GSKQH1nQcO8FkapPL2A+Og3jsHVsjR2VLlt8iX83Vj7+8e//5zdt3P+2/auX6wEQT2/d3gZBBevu6BxChYeDHgIb9mOALao1+mFe/rZ9h8sGM+h7B1ujLP/8Ok5yG+Aw0S9DaPp3yszDEhMaR77k49qKYBNTsi48pdq3RparRgq04qhRaCX6DqgUHn1ai4KiUIjUvEgUTec27lLnBxPZIHOKIhp5DvYBYo0gVxe1LA8vqaqEKUFeiVJTsSvLU6IToMe+XBS9BNasguhD8qoWAL1XGRL7Xrfqc+IHtxvZ0Gk9wFNnHsMF0syhA2oG/EdUC3qVcvQQVN7lULEXXBQfAIEJsuZQiab4U0bLQFk4lu+20IrTPPXIc0yDwoxgTdz1jjXCeIrdgerEDUUI7wiEAFKzkxSNkYxP3RhzZUg5DOPGOT3x4qDbhRMwXEp5qqB1TDJEw5XmXFEQqDiHWo+g8CF29aaAKMbRkZXmjinQnSrf92QXsESeARHDoFjjVGGtgiA8BTFYUPKm6wHx7RpyTeEwJ/B1j2Fyf1Xmy6CkHGfJgkG6HZA2+2g68zvhv0eJxcAEpbo1IMEQiOLVGwekQiUscAXngqEuG2Gfesa2pQJPPmhnWzJMwnejyFrEkATnt0pVQdQkzekuAHwwHlcO0RPjDDCLJs/0H+K0BBGebGJqLFQcTirQ7ooF7HezqmP4w836Pj2zPx24MQQ7UE1NTErQyBsSZqwoxKZVeAOhl6YrlCUdXPGHasbfwWSpS85kOQGPJp1r8hVjVku6Llq+Jiy9e7A00bYfi71uY1SWYV1U8W1ZdqrfMf4wVOtm+aUKfpT9Of+RgYode8E0nZey2cVIfz5Qiq2VTC57sn41lQ33UacQTd6q/t763JVFD+mMPWGssVH8JDM2GLmzQH8j+Uh45AkXTpnZAcfHy6wE6SdACEIUei3EGW7Vjwpnm/P7y53gceRQKxzm/KkXV2ZWZbGwc9LBrE2iJJa/4XTJe8WsFPCY5WzXNGZRH4+lOh271fjv1gnrUB5MJAM7bvqpEUmRgf9oDczbB6x1oaH5nJeeqlqlJXik+GqqHva0zfr+rvC5UZmYlK9fB21Saw6dY0SwubJROB/Qlm/zr7Z+t9Hu8lyJsh9CJODZxdPvi6FyVPYUgBfRW+DRadz+QCxmrkgWU1WtV52lPoOZI4+IjG8DaNUecFcniy9//9cT4ypJmFrWzvw4C0X0ZsCDegP1BVMXLP7tAqD3elTODPlLtOXAt1w47JT2Iwu9yxGJNaclUBlN73XohyFun2ZTazskE8iAyYa/qIunu0rYRJnZ4ClxmjgfWaMKKj0CEVCk5CMVstQ7Aapj2zQk8qCspcj5E9mmlRC+YetPYdl1zLQHJByfNj03NTOGok7T3E1LNe4M5JzYBnv0Kj6eiGgoYYry5ctDHaXN09eFsDAHUIytNaVuzGBBFM76jidX9SrcZleZuaP/V1lXR/1BLAwQUAAIACAB1WTNMKIpE2PIDAABnEAAAJwAAAHVuaXZlcnNhbC9mbGFzaF9wdWJsaXNoaW5nX3NldHRpbmdzLnhtbOVY3XIaNxS+5yk020nvwtqu3TjugsdjYMwEAzXbaXLlEasDq6KVNpIWQq5628foTR8sT9IjBBgKSZakdDLTYXbwSp++838OcnT9LhNkCtpwJWvBafUkICATxbgc14Jf4tbzy4AYSyWjQkmoBVIF5LpeifJiKLhJB2AtQg1BGmmuclsLUmvzqzCczWZVbnLtdpUoLPKbaqKyMNdgQFrQYS7oHL/sPAcTLBlKEOCTKbk8Vq9UCIk8071ihQDCGWouuTOKipagJg1CDxvSZDLWqpDsVgmliR4Pa8F3rTP3WWE8VYNnIJ1PTB0X3bK9ooxxpwUVA/4eSAp8nKK6pyfnAZlxZtNacHbuaBAe7tIsyL3t1NHcKnSCtEv+DCxl1FL/6gVaeGfNasEvsbmkGU9i3CHOAbWgET8OOu1G87Hbi5uDx7v4vuN1OOBQ3HwdH3AobsedZin83Zt+86HT7r56jHu9TtzuP51CF21ZGIXbLojQVarQCaw9ENm0yIaScoFZ9w+/GLCYt4LqMcSqxTEsIyoMBOS3HMY/F1RwO3ehwvSeAOQ3JofEPrg41AKrCwie6DwhKobBWQf54uU6xi8ut0wPvfQns/ZqGVFraZJiNuDaQrUo3FxawUZKbpnm3slQCbY2CLIhsC7NYCPJBxMuW4g8DcgIgyDQ1F4OkgyoxMLiFs1P1gSmGBrL7aKgWkv0jeZUEOTDygdyP9hxR5JSbba8vva8y+ak3pSMNDSdYbV6l/jlj8H7IMvA7tD7wkUAdBl4U1NzAJLcCFEGfE/1BDSJlRKmDP5XVQhG5qoggk+AWEUwl4sM/0qBbLYAMtIqW6xil7LECI7en3KYAbsuI+gNisgKPIktMRdgvYS3BX9PhjBSGnmBTjEkuM6N568eRJxTY55I6UrHZ74RtLuN5utnzkDKplQmB5JjAUCW22PwU7RdKhQhhEJvblCgZxJaYPBdfBhnC1gZM6tfHhHDs0L4iP/bcdmgPmJ0jiOFzn2MygTmsxqUFpvS6aImXZ0tqLEaOYbEc+JGgp2UywLKEiZUEiXFnNAEp5VxFT7lqjC44mvZU5svUtAfJVwuVB1jw0dhmpXrcienZz+cX/z44vLlVTX88Ptfzz95aDnB+4I6aX6E33505n/m1Ccm/87ZltKZyza2I3X/z5Pl1N2dSVHo5uX+8bmY8t/q9Pzwx59l4vm9sD+tnlL4MWKXT6nsaw7KwLq9MqjeqzKoBz8Z+xtTsZQK2D7Hvh1gAxU845g+RyuJ/yRBv/r3nc/w4yTot+u2r63r/4vX/Nv6srV1u4rCvRdTt5NxyTP0pRtD69ts/eL8BO9re7cqFWTb/udAvfI3UEsDBBQAAgAIAHVZM0x8NYsP4wIAAJEKAAAhAAAAdW5pdmVyc2FsL2ZsYXNoX3NraW5fc2V0dGluZ3MueG1slVbbTuMwEH3nK6rwTgqLgJXSSrQUCakLaIt4d5JpYtWxI3tStn+/duw0TtuQ0hFSPXOO5+opkdpQPr0YjaKkkhI4fkBRMoIw4qSASbBIqwQkXS5Wq7dXbdiBDEKLF0zIFSBSnimjaXQjmk6CuEIU/CoRHPWlV1zIgrBgejkeP87n11FYI4dYYqu9TS9nt3ez8XiAsyYJtG6e6885FOfj+fn3Q7+PRBQl4bulyMRVTJJNJkXF00E/+a4EySjfmMR/388X931IRhW+IBSdmBYPRs6jlBKUAhPS3cLIIIuRGFjjaVx/zuS0rr7P/oC2pYpiTXu8NtJHK0kGB0W+MdKP5/r2DuHpwcj3BIR/qKG/boz0QuuB/1E0oqzKn8xIKUVmCtrlfN/EPYcJkurnZ1IeGxkkmISMo8EuuPLcPhnxQO6r/+4j81ylYO+mrgcLwTQ9ZjBFWUEUNidrU7n4eqtQv4/G7mtazLuO+Z1UCqZrwpSDtcoW+Be+KE99lNO0kE/BqgLmNmAf2TW0hPl8Vi8LH7vXeTFK2Dplm4qnbJGvurBHSE/ZIleMpvDG2e4IfmixnKbJM+La6dXfRd9pgDYDJ/qYuqubU2M1rpbm7So/e6dpQIVIYWpWgl7YBKngH7QA08EorE02tvAouIiTLc1qxh+Di3crhFJF4YHezdzpCYuQIoNTg1dHqtd1J3JzHp5L++vQZmjPI9TLfBIQRJLkhU5WBSPHmwS1E/u7eExxxQH5wtfiXFJB5AbkhxDM92PC7WNwgXB2TMK+sj54FHpFiMLTVY7cJafKz6siBrnQXaOwn56u0gJzmuVM/+EnhS9IDxg9VkvFXN/HCdXDaNvoKdwQAJFJvh8Be7KmomJIGWyBObKnqHPuSy5S+u31TdwjLmGN/sw5zVlD6XZGOyydhdcxnCB86rhOM6zlYnAhREhiVafWWQHNRvau7izpZrGZ+fNBVuHmqXO1th8XUSvNv6L/AVBLAwQUAAIACAB1WTNMnCZQT9wDAAD4DwAAJgAAAHVuaXZlcnNhbC9odG1sX3B1Ymxpc2hpbmdfc2V0dGluZ3MueG1s7VfNcts2EL7rKTDspLeItus0jkvJ47GksSaypFrsNDl5IGIlogYBFgClKKde+xi55MHyJF0I+o0Uh8pUbQ8dD8fi8ttv/7FkdPUuE2QC2nAla8Fp9SQgIBPFuBzXgl/i1vOLgBhLJaNCSagFUgXkql6J8mIouEkHYC1CDUEaaS5zWwtSa/PLMJxOp1Vucu2eKlFY5DfVRGVhrsGAtKDDXNAZ/rOzHEywYChBgFem5EKtXqkQEnmmO8UKAYQz9FxyFxQVtzYTQehRQ5o8jrUqJLtRQmmix8Na8F3rzP0tMZ6pwTOQLiWmjkIntpeUMe6coGLA3wNJgY9T9Pb05DwgU85sWgvOzh0NwsNdmjm5D506mhuFOZB2wZ+BpYxa6m+9QQvvrFkKvIjNJM14EuMT4uKvBY34YdBpN5oP3V7cHDzcxncd78MBSnHzTXyAUtyOO81S+Nu3/eZ9p919/RD3ep243V9rYYq2IozC7RREmCpV6ARWGYhsWmRDSbnApvssLwYstq2gegyxanEsy4gKAwH5LYfxzwUV3M5cqbC7HwHya5NDYu9dHWqB1QUEazpPiI5hcVZFfvFqVeOXF1uhh976Oqy9XkbUWpqk2A0om7sWhZuiJWyk5FZo7p4MlWCrgCAbAuvSDBPcb8mAjDDrAmPr5SDJgEocJG4x3mSlYYqhsdzOB6i1QF9rTgXBIcFJB3I32Ik/Sak2W2lepdq1b1JvSkYamk5xOn0OvPhL8D7IMrBbTLdwKQddBt7U1ByAJNdClAHfUf0ImsRKCVMG/6sqBCMzVRDBH4FYRbB5iwx/pUA2Z56MtMrmUkGNJUZwzP6EwxTYVRlDb9FEVqAmHoG5AOst/F7w92QII6WRF+gES4Jybjx/9SDinBqzJqVLH5/5yW93G803z1yAlE2oTA4kx46HLLfH4KcYu1RoQgiF2dygwMwktMDiu/owzuawMmFWv70ihmeF8BX/u+uyQX3E6hzHCp35GpUpzFc9KG02pZP5TLo5m1PjNHIsiefEBwkeslwWUJYwoZIoKWaEJriejJvwCVeFQYmfZU9tvslBr0q4nLs6xrcYNKZZuVPu5PTsh/MXP768eHVZDT/98fH5k0qLld0X1FnzO/vmi0v+K1pPrPod3ZbSmes2tmN1//vIYs3u7qQodAty/76cr/XP1uXw39uXn/78UKaC3wv70/IqhR8jdnGV6rfmoAys2yuD6r0ug7r3u7C/sQdLuYAH5tgfAHhkCp5xbJijDcE/0pJ7X+H4kz3pu/g4LfnfTdTe2f0/Ueu71UfT1ldSFO79wKygfPtrvV75C1BLAwQUAAIACAB1WTNMeSGyGZ4BAAAbBgAAHwAAAHVuaXZlcnNhbC9odG1sX3NraW5fc2V0dGluZ3MuanONlE1PwzAMhu/7FVO4oqkDNDZubGwS0g5IcEMc0mJKtTSOkqxQpv13mu6rSV1YfFncp68/OnvT61eHJax/19/Uv+v7k3+vfeB8Vq/h0vcL5//gwoQPcveAKQ0GpOU2Q/mS5SAyCSwgi6PE0b89IbsIfmQma/G4fLagTEOPIQErIkWmCdBQYEGAXxT4TTl/Dm/3GmXtSmo0PF5bi3KQoLRVswYSdc5rhl1E0f1sNmyWGMBYgN6h05vRNIoI9IMn4Iku6tNFnhQXi8nYV0wwV1yWS0xxEPNklWpcy/cu1c9Sga4++Wpfy+R2Nr9tAiIz9tFCHgaej511k+5vZWAfdzR3RsKCxyAaulF9/kA94XZBAV1kJrMH+n7orEkrnkK7S1fOfExWWiH3MHbW5ix82x1xfeXMIwQvQZ8TEtVanfEBlcbUdaSFtnt+RAXy90ym+yoiZyTnknWyXd07FXrz4Ix5I4TBCH1S05d3rY4QJCffkrNrgsBL6lVqK9KRkXKqzkV0WpOHfGy4S9z9taqd6xXoF0RRZfz2X26FX2tv+wtQSwMEFAACAAgAdlkzTNbseNluCgAAdR8AABcAAAB1bml2ZXJzYWwvdW5pdmVyc2FsLnBuZ+2Ze1RTZxLA4xPwAd2VFeUVqBpbH0hQDGBIWqVFtym4WgErEGiAIAYCBkQMSVyqay2a1CJygRjabU9pDQRCtiDyiFkKWSpJqoiAgcQK3IghxBAJxLx6L3h2e07/3H/zR27ufL+Zud83d2ZyTuby4Zjotau8VyEQiLWHDkYdQSCWExCIZRzXldDK/ccfBUFfS2hHovcjBHLfSUhYTn73w3cRCCFntTV1BSS75R48TkMg3LvgzxIp9fs0BAK56lDUux+dTdaNojl+2qS7qaxluKXIJW8XbL7zr7cKVt16+G3MgfJXj37IPPLPAG/Py0t/WeHm9uaR8/npx0PWe20ivSdcc+Ni64N/qx+3Fs7c087yRsdkvEjF9sgZAVne104f6VPouYx8oQ9V3dlx1m41d4vICpXlaekuaD8I/2/rWYTVlagmJNGlzGtX8g7iGmg11/27q5QxRnDR7POB09HQwnlayNVxSJ6bHj3tsiDvqR+/j60VPXaF1dnflWPPzYz3nt4ESXfDq+JmMn9cAt0+4bqh4KcEAvD1QspS6PpGtBsKbxlWBDFf9dcEtdisGjxLrDMq8MQcMVvP0NO98K/uc24oc0gC7YE4C/ITtqGeyjjVuhayva1m/5mAyiT4ArkPsmsYpmFLdoubf802oC8PQ7uqtk0Xiu3MHx2By9dBymFJ0atRYy74eQmVYpEXdhqZSsYaFH0dhi1sStsE7+juZMTHwWYDh1Vs0FFZlkE7M45LCK4cEnr4i56nmUY/+bn9jHLvtdRkDEvsR0USwD/VHHdr6sgw2exzYgezBi1VsUPVsbcBHU3AL/nPNoDSMMqOJOqRO+9kWShKl7LLh5TMsa14c++gEg6aZSJTklbqYpk3dCHtLxh3M4Mrv2+8eNHNxfJLyLVUtoiBB+eVWrLSniDKlkMSOn2fiVJ9OORautIeyE9p6ubpzhpn7Ynx2WqXsmGcJadBW7To93tJ2lMp7gzBtTIBHZg6Rdzd7HFhtOEnoKFNv56QUd5jF9YcT2q6yJZR1Mn4Bh+lPf5kcCUptnhYv3uwrfsmJ1utOGVnllw+tgV+nd5sbwKo3fnl1FgvDqBwlAQCoFsX1twY7B3UM4W3yJsZ+YANLD6xYZjCTwS1PRUek0UabZGNWSNM0hY0U4mc1mm3HetiTPzche1pnknS6GvIS6XrMSZJWomEWX6wa39XNzCmMID6loDdLPHHE8LC6pQQzv26uC8og6+EupuDGXRs9J4lsLkWMi+5G3XVRj4z9WnvVJvD9wuzhZGQeXuD5QWaNX2g+5jh172StD4s6meKmhr4LEKJ9yT0JPYXNKyGc4Ye7YFSzlkCGj2Wi9RR7GEyAVv5olFnEaY80G9NmOJg0Ol0BrGwfKBIM0TLVgo1WMs7pwdM4Y/WQ0GYxqSe3OcOB0XsuwXwzfpEEnWBUXz7apFnBhvTLC1gT5KknfLWFkZP1j5Yi2WNK3GDU4uB+n3OL6y94/rHYvg9MDyb1Q56wXfFB4Lh8nGVLIeuAQvZfP4NAkz2O4ETOIETOIETOIETOIETOIETOIETOIETOIETOIETIAL8GYZur//v78TPfFaUSTlIYnuxeeaprBrjpVd1tIWBwJgsTzNP4w2YIaUnOKUao65AD4YwzfeI/vniSIv8VPMgvDLztlIikYz3lm31IjJmByYmGI/RmkpjvWAZ5Hv6m9rYGn9GnkQoHaEqCgQCFtXUyl+Z24/Ga7V9E4ddXMriG5KTkh+MXglXP4/IIurZBo/+v8IHcg91TLLUpN69yWJmB7dLNUVbRWKC0uTcvNzgVm3THs2JJKmqNnk2RNr8YAV0JH4fq1nMsJhmYmb29GT502v3gGRW3woP6BHqngRIN6nuXOv0gmt5P/br3CxSKKfjqI/Rvw7MW+fxJjDSfatCW5cPHxYrI2dynybI0vUPe0bakFojwT8quJUvjMBAxpps/2Xh5Yqdkwkyst5Tiq0SVd372p8SXPSyliV6uTXWMXaa0yV9PgKpcluOmlMeDsCKH0mt3uMDxe55cZLxvcK0nkXeoFHUEFVoHpggO6m/Lq0gMlu5/QU3Pww2j7HMg/d2YpB8GhTGXB5ulkrpKBVWDare5ijtPUqRG0ps1LDohljxq4Z79Rif13oxunjXhp6sZHotLsdYhPLAAdZf8VbH5sL74/EOo7iC7ouL06yEjmjtI6dhLwirlKoDGzA2bJmLH6FZsaMS35I5Q2eZORg2atFjMi+Sfqao4my7Id5h5nswr/800iVv9ogMRc+1Y2x98gGryd0P2Xbj+MMXL8WD22kZbCNt3pOkEg1YBTMpnx5Sf2W+FLqdkGPMlC8euYJkj+O2FtpsYnu3xfGkBmhErltvf+YVe2Ouad3fwB/FFi+W49Tqle5+fLPOLwKMAM+Bd0BtUMKQoBB8TDfq3K6Zi0bycUhvI68eLCx38SHEkVRXqnu+3Ph6x2y0SUjaL2Gmd1/4cqd/H64m0t7S0NXV/Dit9C2R+lIcJZFcB7YUlqEHReIe8zlkjH1KTWT6XQYVfJDZl9tUpT4m3wbU9QQ6Ghdj1T5yhvDOUMnd57z85qvDDaTVa1kvCh1WHz4mJyTOqGzTAX8JoXXQRv1EX6WWvs/wJDODlInx+EvVV6AgnH4kSbt1rCJUNv/LtusDrVB6he2CC6z9g/ZhYEMj62FGp+pS2fFjQuLfhcR0dOqvB/ixi257AW3lKZ7ijZtarnbU5VqrRjUt3XfJHE4IqBQTbZScCDDyhEy/jexDAGVVmJypb3qt4eqG15lV4bUrOVG1RZVD2AwkNNY3AZ81Ii1hTWLqTSEnSGT7jiOAY/AM0AKnvPlDwveu/+OrjSIHZd/7rs+BOUqomM+dXVVWRANlQ3ZDNnWqWOy9GF2mqr2IVlR7loue+wZ57mVa6SZ+bWDzswfzuaNwMn1NEozdGro/gLKgjeJJrMDbmFwPmtBkx0aUMYNyP40a+jr9sEzr/FN+Q+ed9hPYBcsfOEUcsONjmY4kxwF9wOdb4AFK7mdkBS9JtZM3nSA7pX+4WCCDBVxG8DBOFAV3ryeHdxE729tJWJmwqh8qDqib7NTkJ5H9CDjPDxZ6nUCrUyod6yvUj17XYRy3Gve5yHBQvoRUkAN3A2XZ1tgYk5EQZxzeN2B4Odk/UexuCCjpTbJ2cWl1cngmaTy+sTYsjja8r9tgNRsnEt1nIY6tePmDNLuGsRTaRmpbKb2fxBnAmmKyfY0q25OU04P3rghETWNHd7GqSIrwhXOfh9orNUi/We8AFOYEWSrVFF6OxlsGfHOewwbdU3cKMnmxrzwdwRpAetbkBllc0l/HKcYj5pS1TVng0R35YWHAyEQ1NR0e0NZm2PttndFlWhW1Zj+iSmvxXO3n7o4aO1oPDnlsh0dVYccK89TF/XnPbKYDVfcCczwX+r5/yB9/C55eU++HO/aLqye3cHh4VufI/4a+FpPud0NfJtVQ6rXrBuwewS07uXm3yqVsI/QWEqdd/ztV1qaEjMFzLgUv8kQnvPwksGp9yIfj1Xl5Bha4d3uzbG56YTR96L2YKMH+lJLfAFBLAQIAABQAAgAIAEqZy0aKJOKo+gIAALAIAAAUAAAAAAAAAAEAAAAAAAAAAAB1bml2ZXJzYWwvcGxheWVyLnhtbFBLAQIAABQAAgAIAHVZM0y8CP7A5gQAAHASAAAdAAAAAAAAAAEAAAAAACwDAAB1bml2ZXJzYWwvY29tbW9uX21lc3NhZ2VzLmxuZ1BLAQIAABQAAgAIAHVZM0woikTY8gMAAGcQAAAnAAAAAAAAAAEAAAAAAE0IAAB1bml2ZXJzYWwvZmxhc2hfcHVibGlzaGluZ19zZXR0aW5ncy54bWxQSwECAAAUAAIACAB1WTNMfDWLD+MCAACRCgAAIQAAAAAAAAABAAAAAACEDAAAdW5pdmVyc2FsL2ZsYXNoX3NraW5fc2V0dGluZ3MueG1sUEsBAgAAFAACAAgAdVkzTJwmUE/cAwAA+A8AACYAAAAAAAAAAQAAAAAApg8AAHVuaXZlcnNhbC9odG1sX3B1Ymxpc2hpbmdfc2V0dGluZ3MueG1sUEsBAgAAFAACAAgAdVkzTHkhshmeAQAAGwYAAB8AAAAAAAAAAQAAAAAAxhMAAHVuaXZlcnNhbC9odG1sX3NraW5fc2V0dGluZ3MuanNQSwECAAAUAAIACAB2WTNM1ux42W4KAAB1HwAAFwAAAAAAAAAAAAAAAAChFQAAdW5pdmVyc2FsL3VuaXZlcnNhbC5wbmdQSwUGAAAAAAcABwAXAgAARCAAAAAA"/>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Betty\Desktop\Educeri"/>
  <p:tag name="ISPRING_PRESENTATION_TITLE" val="FUN_IF_7.0a_IDENTIFY_QUADRATIC_FUNCTION_GRAPHS_DW_CCSS [616]"/>
</p:tagLst>
</file>

<file path=ppt/tags/tag2.xml><?xml version="1.0" encoding="utf-8"?>
<p:tagLst xmlns:a="http://schemas.openxmlformats.org/drawingml/2006/main" xmlns:r="http://schemas.openxmlformats.org/officeDocument/2006/relationships" xmlns:p="http://schemas.openxmlformats.org/presentationml/2006/main">
  <p:tag name="GENSWF_SLIDE_TITLE" val="Objective &amp; Prior Knowledge"/>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ncept Development"/>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Concept Development"/>
  <p:tag name="GENSWF_ADVANCE_TIME" val="0.00"/>
  <p:tag name="ISPRING_SLIDE_INDENT_LEVEL" val="0"/>
  <p:tag name="ISPRING_CUSTOM_TIMING_USED" val="0"/>
</p:tagLst>
</file>

<file path=ppt/theme/theme1.xml><?xml version="1.0" encoding="utf-8"?>
<a:theme xmlns:a="http://schemas.openxmlformats.org/drawingml/2006/main" name="Office Theme">
  <a:themeElements>
    <a:clrScheme name="DataWORKS">
      <a:dk1>
        <a:sysClr val="windowText" lastClr="000000"/>
      </a:dk1>
      <a:lt1>
        <a:sysClr val="window" lastClr="FFFFFF"/>
      </a:lt1>
      <a:dk2>
        <a:srgbClr val="1F497D"/>
      </a:dk2>
      <a:lt2>
        <a:srgbClr val="EEECE1"/>
      </a:lt2>
      <a:accent1>
        <a:srgbClr val="077ECF"/>
      </a:accent1>
      <a:accent2>
        <a:srgbClr val="D11123"/>
      </a:accent2>
      <a:accent3>
        <a:srgbClr val="F3F19F"/>
      </a:accent3>
      <a:accent4>
        <a:srgbClr val="FFD347"/>
      </a:accent4>
      <a:accent5>
        <a:srgbClr val="ADDB7B"/>
      </a:accent5>
      <a:accent6>
        <a:srgbClr val="87B0E1"/>
      </a:accent6>
      <a:hlink>
        <a:srgbClr val="077ECF"/>
      </a:hlink>
      <a:folHlink>
        <a:srgbClr val="53B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a:spAutoFit/>
      </a:bodyPr>
      <a:lstStyle>
        <a:defPPr defTabSz="914400" fontAlgn="auto">
          <a:spcBef>
            <a:spcPts val="0"/>
          </a:spcBef>
          <a:spcAft>
            <a:spcPts val="0"/>
          </a:spcAft>
          <a:defRPr kern="0" dirty="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5696</TotalTime>
  <Words>1068</Words>
  <Application>Microsoft Office PowerPoint</Application>
  <PresentationFormat>On-screen Show (4:3)</PresentationFormat>
  <Paragraphs>218</Paragraphs>
  <Slides>18</Slides>
  <Notes>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5" baseType="lpstr">
      <vt:lpstr>Century Gothic</vt:lpstr>
      <vt:lpstr>Ink Free</vt:lpstr>
      <vt:lpstr>Kristen ITC</vt:lpstr>
      <vt:lpstr>Tempus Sans ITC</vt:lpstr>
      <vt:lpstr>Berlin Sans FB</vt:lpstr>
      <vt:lpstr>Wingdings</vt:lpstr>
      <vt:lpstr>Roboto</vt:lpstr>
      <vt:lpstr>Verdana</vt:lpstr>
      <vt:lpstr>Cambria Math</vt:lpstr>
      <vt:lpstr>Times New Roman</vt:lpstr>
      <vt:lpstr>Gill Sans MT</vt:lpstr>
      <vt:lpstr>Arial</vt:lpstr>
      <vt:lpstr>Handlee</vt:lpstr>
      <vt:lpstr>Californian FB</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FUN_IF_7.0a_IDENTIFY_QUADRATIC_FUNCTION_GRAPHS_DW_CCSS [616]</dc:title>
  <dc:creator>Stephen</dc:creator>
  <cp:lastModifiedBy>Rupinder Jagpal</cp:lastModifiedBy>
  <cp:revision>318</cp:revision>
  <cp:lastPrinted>2012-08-17T16:43:01Z</cp:lastPrinted>
  <dcterms:created xsi:type="dcterms:W3CDTF">2012-04-12T14:57:33Z</dcterms:created>
  <dcterms:modified xsi:type="dcterms:W3CDTF">2018-10-05T04:11:07Z</dcterms:modified>
</cp:coreProperties>
</file>