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7"/>
  </p:notesMasterIdLst>
  <p:sldIdLst>
    <p:sldId id="308" r:id="rId2"/>
    <p:sldId id="310" r:id="rId3"/>
    <p:sldId id="317" r:id="rId4"/>
    <p:sldId id="318" r:id="rId5"/>
    <p:sldId id="315" r:id="rId6"/>
  </p:sldIdLst>
  <p:sldSz cx="7772400" cy="10058400"/>
  <p:notesSz cx="6934200" cy="9220200"/>
  <p:embeddedFontLst>
    <p:embeddedFont>
      <p:font typeface="Bahnschrift Light Condensed" panose="020B0502040204020203" pitchFamily="34" charset="0"/>
      <p:regular r:id="rId8"/>
    </p:embeddedFont>
    <p:embeddedFont>
      <p:font typeface="Book Antiqua" panose="02040602050305030304" pitchFamily="18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entury Gothic" panose="020B0502020202020204" pitchFamily="34" charset="0"/>
      <p:regular r:id="rId17"/>
      <p:bold r:id="rId18"/>
      <p:italic r:id="rId19"/>
      <p:boldItalic r:id="rId20"/>
    </p:embeddedFont>
    <p:embeddedFont>
      <p:font typeface="Gill Sans MT" panose="020B0502020104020203" pitchFamily="34" charset="0"/>
      <p:regular r:id="rId21"/>
      <p:bold r:id="rId22"/>
      <p:italic r:id="rId23"/>
      <p:boldItalic r:id="rId24"/>
    </p:embeddedFont>
    <p:embeddedFont>
      <p:font typeface="Handlee" panose="02000000000000000000" pitchFamily="2" charset="0"/>
      <p:regular r:id="rId25"/>
    </p:embeddedFont>
    <p:embeddedFont>
      <p:font typeface="Malgun Gothic Semilight" panose="020B0502040204020203" pitchFamily="34" charset="-128"/>
      <p:regular r:id="rId26"/>
    </p:embeddedFont>
    <p:embeddedFont>
      <p:font typeface="Verdana" panose="020B060403050404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56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28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00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72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943" userDrawn="1">
          <p15:clr>
            <a:srgbClr val="A4A3A4"/>
          </p15:clr>
        </p15:guide>
        <p15:guide id="2" orient="horz" pos="4013" userDrawn="1">
          <p15:clr>
            <a:srgbClr val="A4A3A4"/>
          </p15:clr>
        </p15:guide>
        <p15:guide id="3" pos="3623" userDrawn="1">
          <p15:clr>
            <a:srgbClr val="A4A3A4"/>
          </p15:clr>
        </p15:guide>
        <p15:guide id="4" pos="479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37DC"/>
    <a:srgbClr val="5E9028"/>
    <a:srgbClr val="065978"/>
    <a:srgbClr val="08749A"/>
    <a:srgbClr val="FFFFFF"/>
    <a:srgbClr val="E8A102"/>
    <a:srgbClr val="D09E00"/>
    <a:srgbClr val="8EC000"/>
    <a:srgbClr val="F3F1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94" autoAdjust="0"/>
    <p:restoredTop sz="98968" autoAdjust="0"/>
  </p:normalViewPr>
  <p:slideViewPr>
    <p:cSldViewPr>
      <p:cViewPr>
        <p:scale>
          <a:sx n="56" d="100"/>
          <a:sy n="56" d="100"/>
        </p:scale>
        <p:origin x="2364" y="110"/>
      </p:cViewPr>
      <p:guideLst>
        <p:guide orient="horz" pos="4943"/>
        <p:guide orient="horz" pos="4013"/>
        <p:guide pos="3623"/>
        <p:guide pos="47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font" Target="fonts/font19.fntdata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34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font" Target="fonts/font1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29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font" Target="fonts/font21.fntdata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font" Target="fonts/font20.fntdata"/><Relationship Id="rId30" Type="http://schemas.openxmlformats.org/officeDocument/2006/relationships/font" Target="fonts/font2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6D4E9B-D35F-49B8-B523-4002AC2A44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 defTabSz="91436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ED55ED-7AD6-484C-B288-FFA2E05D332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 defTabSz="91436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1C042B9-5614-4CE3-8279-E1155144C2AC}" type="datetimeFigureOut">
              <a:rPr lang="en-US"/>
              <a:pPr>
                <a:defRPr/>
              </a:pPr>
              <a:t>8/29/2018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69A78B3-4503-4F73-9F80-1430695658C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30425" y="692150"/>
            <a:ext cx="267335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0AA6F75-DADE-487D-A88D-C8E64BC6CA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3738" y="4379913"/>
            <a:ext cx="5546725" cy="4148137"/>
          </a:xfrm>
          <a:prstGeom prst="rect">
            <a:avLst/>
          </a:prstGeom>
        </p:spPr>
        <p:txBody>
          <a:bodyPr vert="horz" lIns="92309" tIns="46154" rIns="92309" bIns="46154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54D730-3B3A-4EB6-9626-FAD58A8F5C2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758238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 defTabSz="91436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E66E22-C131-42B3-A067-0A2FE170B9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27475" y="8758238"/>
            <a:ext cx="3005138" cy="460375"/>
          </a:xfrm>
          <a:prstGeom prst="rect">
            <a:avLst/>
          </a:prstGeom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EF34912-FA76-499B-BA3E-9A5E84E709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BD90130B-74FE-4310-A33F-0BAE08B3CA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30425" y="692150"/>
            <a:ext cx="2673350" cy="3457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E14BEC3F-2C8E-4840-9348-8096AA0698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092149A8-4092-4ED8-8C85-46DDE4DCDD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5B561D6-BAD5-4C3A-BC8D-1137CE9F51F1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>
            <a:extLst>
              <a:ext uri="{FF2B5EF4-FFF2-40B4-BE49-F238E27FC236}">
                <a16:creationId xmlns:a16="http://schemas.microsoft.com/office/drawing/2014/main" id="{496920AF-910B-4632-8E5F-545B717F145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52060" y="9861424"/>
            <a:ext cx="2720340" cy="19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680" dirty="0">
                <a:solidFill>
                  <a:srgbClr val="A6A6A6"/>
                </a:solidFill>
                <a:latin typeface="Verdana" pitchFamily="34" charset="0"/>
              </a:rPr>
              <a:t>Mr. Jagpal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29B938-7498-4D05-8783-4599961B3F42}"/>
              </a:ext>
            </a:extLst>
          </p:cNvPr>
          <p:cNvSpPr/>
          <p:nvPr userDrawn="1"/>
        </p:nvSpPr>
        <p:spPr>
          <a:xfrm>
            <a:off x="233212" y="9530872"/>
            <a:ext cx="7772400" cy="21005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765" b="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Standard: </a:t>
            </a:r>
            <a:r>
              <a:rPr lang="en-US" sz="765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S-ID.2 Use statistics appropriate to the shape of the data distribution to compare center (median, mean) and spread (interquartile range) of two or more different data sets.</a:t>
            </a:r>
            <a:endParaRPr lang="en-US" sz="765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dle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908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hidden="1">
            <a:extLst>
              <a:ext uri="{FF2B5EF4-FFF2-40B4-BE49-F238E27FC236}">
                <a16:creationId xmlns:a16="http://schemas.microsoft.com/office/drawing/2014/main" id="{1E2DC11E-0773-4110-B6EE-E4A46606D5D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9334296"/>
            <a:ext cx="2078038" cy="613748"/>
            <a:chOff x="0" y="6364288"/>
            <a:chExt cx="2444750" cy="41846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1F93015-71E2-47EC-A742-FF407D1AAE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6648450"/>
              <a:ext cx="2444750" cy="134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680">
                  <a:solidFill>
                    <a:srgbClr val="7F7F7F"/>
                  </a:solidFill>
                  <a:latin typeface="Century Gothic" pitchFamily="34" charset="0"/>
                </a:rPr>
                <a:t>©2013 All rights reserved. </a:t>
              </a:r>
            </a:p>
          </p:txBody>
        </p:sp>
        <p:pic>
          <p:nvPicPr>
            <p:cNvPr id="4" name="Picture 74" descr="C:\Users\Stephen\Downloads\264180_196031527114669_196031310448024_613424_7989946_n.jpg">
              <a:extLst>
                <a:ext uri="{FF2B5EF4-FFF2-40B4-BE49-F238E27FC236}">
                  <a16:creationId xmlns:a16="http://schemas.microsoft.com/office/drawing/2014/main" id="{28B01C32-9406-41FE-A672-9345B73BAB5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38" y="6364288"/>
              <a:ext cx="1392237" cy="287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ound Same Side Corner Rectangle 1">
            <a:extLst>
              <a:ext uri="{FF2B5EF4-FFF2-40B4-BE49-F238E27FC236}">
                <a16:creationId xmlns:a16="http://schemas.microsoft.com/office/drawing/2014/main" id="{C6DC7F2D-D9DC-4F6F-B4DD-5F9034B5E860}"/>
              </a:ext>
            </a:extLst>
          </p:cNvPr>
          <p:cNvSpPr/>
          <p:nvPr userDrawn="1"/>
        </p:nvSpPr>
        <p:spPr bwMode="auto">
          <a:xfrm rot="16200000">
            <a:off x="3770567" y="-3655737"/>
            <a:ext cx="231264" cy="7772400"/>
          </a:xfrm>
          <a:prstGeom prst="round2SameRect">
            <a:avLst>
              <a:gd name="adj1" fmla="val 0"/>
              <a:gd name="adj2" fmla="val 5466"/>
            </a:avLst>
          </a:prstGeom>
          <a:solidFill>
            <a:srgbClr val="0171AB"/>
          </a:solidFill>
          <a:ln>
            <a:noFill/>
          </a:ln>
          <a:effectLst/>
          <a:extLst/>
        </p:spPr>
        <p:txBody>
          <a:bodyPr vert="vert" lIns="33561" tIns="33561" rIns="33561" bIns="33561">
            <a:spAutoFit/>
          </a:bodyPr>
          <a:lstStyle/>
          <a:p>
            <a:pPr>
              <a:defRPr/>
            </a:pPr>
            <a:r>
              <a:rPr lang="en-US" sz="1020" b="1" dirty="0">
                <a:solidFill>
                  <a:schemeClr val="bg1"/>
                </a:solidFill>
                <a:latin typeface="Century Gothic" panose="020B0502020202020204" pitchFamily="34" charset="0"/>
              </a:rPr>
              <a:t>              L.O: We will determine how to Compare Box Plots, with 100% accuracy. </a:t>
            </a:r>
          </a:p>
        </p:txBody>
      </p:sp>
    </p:spTree>
    <p:extLst>
      <p:ext uri="{BB962C8B-B14F-4D97-AF65-F5344CB8AC3E}">
        <p14:creationId xmlns:p14="http://schemas.microsoft.com/office/powerpoint/2010/main" val="3861863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>
            <a:extLst>
              <a:ext uri="{FF2B5EF4-FFF2-40B4-BE49-F238E27FC236}">
                <a16:creationId xmlns:a16="http://schemas.microsoft.com/office/drawing/2014/main" id="{2CFF31CE-6C03-414F-BE8F-B44E481C479C}"/>
              </a:ext>
            </a:extLst>
          </p:cNvPr>
          <p:cNvSpPr/>
          <p:nvPr userDrawn="1"/>
        </p:nvSpPr>
        <p:spPr bwMode="auto">
          <a:xfrm rot="16200000">
            <a:off x="3770567" y="-3655737"/>
            <a:ext cx="231264" cy="7772400"/>
          </a:xfrm>
          <a:prstGeom prst="round2SameRect">
            <a:avLst>
              <a:gd name="adj1" fmla="val 0"/>
              <a:gd name="adj2" fmla="val 5466"/>
            </a:avLst>
          </a:prstGeom>
          <a:solidFill>
            <a:srgbClr val="0171AB"/>
          </a:solidFill>
          <a:ln>
            <a:noFill/>
          </a:ln>
          <a:effectLst/>
          <a:extLst/>
        </p:spPr>
        <p:txBody>
          <a:bodyPr vert="vert" lIns="33561" tIns="33561" rIns="33561" bIns="33561">
            <a:spAutoFit/>
          </a:bodyPr>
          <a:lstStyle/>
          <a:p>
            <a:pPr>
              <a:defRPr/>
            </a:pPr>
            <a:r>
              <a:rPr lang="en-US" sz="1020" b="1" dirty="0">
                <a:solidFill>
                  <a:schemeClr val="bg1"/>
                </a:solidFill>
                <a:latin typeface="Century Gothic" panose="020B0502020202020204" pitchFamily="34" charset="0"/>
              </a:rPr>
              <a:t>            L.O: We will determine how to Compare Box Plots, with 100% accuracy. </a:t>
            </a:r>
          </a:p>
        </p:txBody>
      </p:sp>
    </p:spTree>
    <p:extLst>
      <p:ext uri="{BB962C8B-B14F-4D97-AF65-F5344CB8AC3E}">
        <p14:creationId xmlns:p14="http://schemas.microsoft.com/office/powerpoint/2010/main" val="1962405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694" r:id="rId1"/>
    <p:sldLayoutId id="2147484695" r:id="rId2"/>
    <p:sldLayoutId id="2147484696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74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74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74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740">
          <a:solidFill>
            <a:schemeClr val="tx1"/>
          </a:solidFill>
          <a:latin typeface="Calibri" pitchFamily="34" charset="0"/>
        </a:defRPr>
      </a:lvl5pPr>
      <a:lvl6pPr marL="388620" algn="ctr" rtl="0" fontAlgn="base">
        <a:spcBef>
          <a:spcPct val="0"/>
        </a:spcBef>
        <a:spcAft>
          <a:spcPct val="0"/>
        </a:spcAft>
        <a:defRPr sz="3740">
          <a:solidFill>
            <a:schemeClr val="tx1"/>
          </a:solidFill>
          <a:latin typeface="Calibri" pitchFamily="34" charset="0"/>
        </a:defRPr>
      </a:lvl6pPr>
      <a:lvl7pPr marL="777240" algn="ctr" rtl="0" fontAlgn="base">
        <a:spcBef>
          <a:spcPct val="0"/>
        </a:spcBef>
        <a:spcAft>
          <a:spcPct val="0"/>
        </a:spcAft>
        <a:defRPr sz="3740">
          <a:solidFill>
            <a:schemeClr val="tx1"/>
          </a:solidFill>
          <a:latin typeface="Calibri" pitchFamily="34" charset="0"/>
        </a:defRPr>
      </a:lvl7pPr>
      <a:lvl8pPr marL="1165860" algn="ctr" rtl="0" fontAlgn="base">
        <a:spcBef>
          <a:spcPct val="0"/>
        </a:spcBef>
        <a:spcAft>
          <a:spcPct val="0"/>
        </a:spcAft>
        <a:defRPr sz="3740">
          <a:solidFill>
            <a:schemeClr val="tx1"/>
          </a:solidFill>
          <a:latin typeface="Calibri" pitchFamily="34" charset="0"/>
        </a:defRPr>
      </a:lvl8pPr>
      <a:lvl9pPr marL="1554480" algn="ctr" rtl="0" fontAlgn="base">
        <a:spcBef>
          <a:spcPct val="0"/>
        </a:spcBef>
        <a:spcAft>
          <a:spcPct val="0"/>
        </a:spcAft>
        <a:defRPr sz="3740">
          <a:solidFill>
            <a:schemeClr val="tx1"/>
          </a:solidFill>
          <a:latin typeface="Calibri" pitchFamily="34" charset="0"/>
        </a:defRPr>
      </a:lvl9pPr>
    </p:titleStyle>
    <p:bodyStyle>
      <a:lvl1pPr marL="291465" indent="-29146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1pPr>
      <a:lvl2pPr marL="631508" indent="-2428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8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3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01B1D40-2A22-4A3E-802B-DE3F374C4A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345245"/>
              </p:ext>
            </p:extLst>
          </p:nvPr>
        </p:nvGraphicFramePr>
        <p:xfrm>
          <a:off x="3852302" y="4852992"/>
          <a:ext cx="3511550" cy="8336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11550">
                  <a:extLst>
                    <a:ext uri="{9D8B030D-6E8A-4147-A177-3AD203B41FA5}">
                      <a16:colId xmlns:a16="http://schemas.microsoft.com/office/drawing/2014/main" val="3417194902"/>
                    </a:ext>
                  </a:extLst>
                </a:gridCol>
              </a:tblGrid>
              <a:tr h="220218">
                <a:tc>
                  <a:txBody>
                    <a:bodyPr/>
                    <a:lstStyle/>
                    <a:p>
                      <a:pPr marL="22860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   Make the Connection</a:t>
                      </a:r>
                    </a:p>
                  </a:txBody>
                  <a:tcPr marL="64770" marR="64770" marT="32385" marB="32385">
                    <a:lnL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1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618402"/>
                  </a:ext>
                </a:extLst>
              </a:tr>
              <a:tr h="427482">
                <a:tc>
                  <a:txBody>
                    <a:bodyPr/>
                    <a:lstStyle/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Handlee" panose="02000000000000000000" pitchFamily="2" charset="0"/>
                          <a:cs typeface="Times New Roman" pitchFamily="18" charset="0"/>
                        </a:rPr>
                        <a:t>Students, you already know how to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Handlee" panose="02000000000000000000" pitchFamily="2" charset="0"/>
                          <a:cs typeface="Times New Roman" pitchFamily="18" charset="0"/>
                        </a:rPr>
                        <a:t> Construct Boxplots. Today, we will learn how to </a:t>
                      </a:r>
                      <a:r>
                        <a:rPr lang="en-US" sz="1200" b="1" i="1" baseline="0" dirty="0">
                          <a:solidFill>
                            <a:schemeClr val="tx1"/>
                          </a:solidFill>
                          <a:latin typeface="Handlee" panose="02000000000000000000" pitchFamily="2" charset="0"/>
                          <a:cs typeface="Times New Roman" pitchFamily="18" charset="0"/>
                        </a:rPr>
                        <a:t>compare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Handlee" panose="02000000000000000000" pitchFamily="2" charset="0"/>
                          <a:cs typeface="Times New Roman" pitchFamily="18" charset="0"/>
                        </a:rPr>
                        <a:t> two boxplots.</a:t>
                      </a:r>
                      <a:endParaRPr lang="en-US" sz="1200" dirty="0">
                        <a:solidFill>
                          <a:schemeClr val="tx1"/>
                        </a:solidFill>
                        <a:latin typeface="Handlee" panose="02000000000000000000" pitchFamily="2" charset="0"/>
                        <a:cs typeface="Times New Roman" pitchFamily="18" charset="0"/>
                      </a:endParaRPr>
                    </a:p>
                  </a:txBody>
                  <a:tcPr marL="64770" marR="64770" marT="32385" marB="32385">
                    <a:lnL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647847"/>
                  </a:ext>
                </a:extLst>
              </a:tr>
            </a:tbl>
          </a:graphicData>
        </a:graphic>
      </p:graphicFrame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52C029A4-B49D-4564-A4A3-2E248570AC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531858"/>
              </p:ext>
            </p:extLst>
          </p:nvPr>
        </p:nvGraphicFramePr>
        <p:xfrm>
          <a:off x="1056316" y="4852992"/>
          <a:ext cx="2501148" cy="7893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01148">
                  <a:extLst>
                    <a:ext uri="{9D8B030D-6E8A-4147-A177-3AD203B41FA5}">
                      <a16:colId xmlns:a16="http://schemas.microsoft.com/office/drawing/2014/main" val="3417194902"/>
                    </a:ext>
                  </a:extLst>
                </a:gridCol>
              </a:tblGrid>
              <a:tr h="261321">
                <a:tc>
                  <a:txBody>
                    <a:bodyPr/>
                    <a:lstStyle/>
                    <a:p>
                      <a:pPr marL="22860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Remember the</a:t>
                      </a:r>
                      <a:r>
                        <a:rPr lang="en-US" sz="1000" b="1" baseline="0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Concept</a:t>
                      </a:r>
                    </a:p>
                  </a:txBody>
                  <a:tcPr marL="64770" marR="64770" marT="32399" marB="32399">
                    <a:lnL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1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618402"/>
                  </a:ext>
                </a:extLst>
              </a:tr>
              <a:tr h="528007">
                <a:tc>
                  <a:txBody>
                    <a:bodyPr/>
                    <a:lstStyle/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Handlee" panose="02000000000000000000" pitchFamily="2" charset="0"/>
                        </a:rPr>
                        <a:t>A</a:t>
                      </a:r>
                      <a:r>
                        <a:rPr lang="en-US" sz="1200" b="1" i="1" dirty="0">
                          <a:latin typeface="Handlee" panose="02000000000000000000" pitchFamily="2" charset="0"/>
                        </a:rPr>
                        <a:t> boxplot </a:t>
                      </a:r>
                      <a:r>
                        <a:rPr lang="en-US" sz="1200" dirty="0">
                          <a:latin typeface="Handlee" panose="02000000000000000000" pitchFamily="2" charset="0"/>
                        </a:rPr>
                        <a:t>can be used to show how the values in a data set are distributed. </a:t>
                      </a:r>
                      <a:endParaRPr lang="en-US" sz="1200" u="none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 marL="64770" marR="64770" marT="32399" marB="32399">
                    <a:lnL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647847"/>
                  </a:ext>
                </a:extLst>
              </a:tr>
            </a:tbl>
          </a:graphicData>
        </a:graphic>
      </p:graphicFrame>
      <p:sp>
        <p:nvSpPr>
          <p:cNvPr id="33" name="Rectangle 32">
            <a:extLst>
              <a:ext uri="{FF2B5EF4-FFF2-40B4-BE49-F238E27FC236}">
                <a16:creationId xmlns:a16="http://schemas.microsoft.com/office/drawing/2014/main" id="{48E66BBC-83B4-424C-A553-66E579DB7BCA}"/>
              </a:ext>
            </a:extLst>
          </p:cNvPr>
          <p:cNvSpPr/>
          <p:nvPr/>
        </p:nvSpPr>
        <p:spPr bwMode="auto">
          <a:xfrm>
            <a:off x="253884" y="1206107"/>
            <a:ext cx="3708659" cy="3559562"/>
          </a:xfrm>
          <a:prstGeom prst="rect">
            <a:avLst/>
          </a:prstGeom>
          <a:solidFill>
            <a:srgbClr val="FFFFFF"/>
          </a:solidFill>
          <a:ln w="6350" algn="ctr">
            <a:solidFill>
              <a:schemeClr val="bg2"/>
            </a:solidFill>
            <a:miter lim="800000"/>
            <a:headEnd/>
            <a:tailEnd/>
          </a:ln>
          <a:effectLst>
            <a:outerShdw blurRad="50800" algn="ctr" rotWithShape="0">
              <a:schemeClr val="bg2">
                <a:lumMod val="50000"/>
                <a:alpha val="40000"/>
              </a:schemeClr>
            </a:outerShdw>
          </a:effectLst>
          <a:extLst/>
        </p:spPr>
        <p:txBody>
          <a:bodyPr wrap="none" lIns="32385" tIns="32385" rIns="32385" bIns="32385"/>
          <a:lstStyle/>
          <a:p>
            <a:pPr defTabSz="6476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60" b="1" kern="0" dirty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defTabSz="6476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60" b="1" kern="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</a:p>
        </p:txBody>
      </p:sp>
      <p:sp>
        <p:nvSpPr>
          <p:cNvPr id="16" name="Heading">
            <a:extLst>
              <a:ext uri="{FF2B5EF4-FFF2-40B4-BE49-F238E27FC236}">
                <a16:creationId xmlns:a16="http://schemas.microsoft.com/office/drawing/2014/main" id="{602E7963-6FE6-446D-9C7F-B9C158244BCA}"/>
              </a:ext>
            </a:extLst>
          </p:cNvPr>
          <p:cNvSpPr/>
          <p:nvPr/>
        </p:nvSpPr>
        <p:spPr bwMode="auto">
          <a:xfrm>
            <a:off x="236147" y="904642"/>
            <a:ext cx="1882378" cy="210503"/>
          </a:xfrm>
          <a:prstGeom prst="homePlate">
            <a:avLst>
              <a:gd name="adj" fmla="val 40355"/>
            </a:avLst>
          </a:pr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5" anchor="ctr"/>
          <a:lstStyle/>
          <a:p>
            <a:pPr eaLnBrk="1" hangingPunct="1">
              <a:defRPr/>
            </a:pPr>
            <a:r>
              <a:rPr lang="en-US" sz="1020" b="1" dirty="0">
                <a:solidFill>
                  <a:schemeClr val="bg1"/>
                </a:solidFill>
                <a:latin typeface="Gill Sans MT" pitchFamily="34" charset="0"/>
              </a:rPr>
              <a:t>Activate Prior Knowledge</a:t>
            </a:r>
          </a:p>
        </p:txBody>
      </p:sp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C3ED3538-A894-4CD4-9727-64481A705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16" y="4853879"/>
            <a:ext cx="187053" cy="23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connection png">
            <a:extLst>
              <a:ext uri="{FF2B5EF4-FFF2-40B4-BE49-F238E27FC236}">
                <a16:creationId xmlns:a16="http://schemas.microsoft.com/office/drawing/2014/main" id="{22C87BB1-EF42-4F82-A670-21D46DB40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289" y="4897181"/>
            <a:ext cx="303627" cy="14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E627B56-F34E-4042-9399-3531731DBE00}"/>
              </a:ext>
            </a:extLst>
          </p:cNvPr>
          <p:cNvSpPr/>
          <p:nvPr/>
        </p:nvSpPr>
        <p:spPr>
          <a:xfrm>
            <a:off x="231641" y="1263260"/>
            <a:ext cx="3708659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The numbers of runs Jane’s baseball team scored in 9 games are: </a:t>
            </a:r>
            <a:r>
              <a:rPr lang="en-US" sz="136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0, 2, 3, 2, 4, 11, 3, 4, 3</a:t>
            </a:r>
            <a:r>
              <a:rPr lang="en-US" sz="13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. Construct a boxplots to shows the data graphically.  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2A59F5C1-8CC2-43B8-A3E1-0F01331C735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9421" y="2038551"/>
            <a:ext cx="3497584" cy="5079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AF5C14-E11D-4ADE-BB05-14C98B6CBFA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2141" y="2789635"/>
            <a:ext cx="3145323" cy="850161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C88CD006-2814-4D19-826A-A268AE9AC462}"/>
              </a:ext>
            </a:extLst>
          </p:cNvPr>
          <p:cNvSpPr/>
          <p:nvPr/>
        </p:nvSpPr>
        <p:spPr bwMode="auto">
          <a:xfrm>
            <a:off x="3984705" y="1202468"/>
            <a:ext cx="3708659" cy="3559562"/>
          </a:xfrm>
          <a:prstGeom prst="rect">
            <a:avLst/>
          </a:prstGeom>
          <a:solidFill>
            <a:srgbClr val="FFFFFF"/>
          </a:solidFill>
          <a:ln w="6350" algn="ctr">
            <a:solidFill>
              <a:schemeClr val="bg2"/>
            </a:solidFill>
            <a:miter lim="800000"/>
            <a:headEnd/>
            <a:tailEnd/>
          </a:ln>
          <a:effectLst>
            <a:outerShdw blurRad="50800" algn="ctr" rotWithShape="0">
              <a:schemeClr val="bg2">
                <a:lumMod val="50000"/>
                <a:alpha val="40000"/>
              </a:schemeClr>
            </a:outerShdw>
          </a:effectLst>
          <a:extLst/>
        </p:spPr>
        <p:txBody>
          <a:bodyPr wrap="none" lIns="32385" tIns="32385" rIns="32385" bIns="32385"/>
          <a:lstStyle/>
          <a:p>
            <a:pPr defTabSz="6476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60" b="1" kern="0" dirty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defTabSz="6476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60" b="1" kern="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2205135-557A-476E-A570-6687C09FD86D}"/>
              </a:ext>
            </a:extLst>
          </p:cNvPr>
          <p:cNvSpPr/>
          <p:nvPr/>
        </p:nvSpPr>
        <p:spPr>
          <a:xfrm>
            <a:off x="3962462" y="1259621"/>
            <a:ext cx="3838580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The numbers of field goals James’ football team scored in 12 games are; </a:t>
            </a:r>
            <a:r>
              <a:rPr lang="en-US" sz="136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3, 2, 5, 3, 5, 2, 1, 0, 5, 4, 4, 2</a:t>
            </a:r>
            <a:r>
              <a:rPr lang="en-US" sz="13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. Construct a boxplots to shows the data graphically. 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04BCE2B4-B253-4B4B-9159-961ADADBD23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90243" y="2034912"/>
            <a:ext cx="3497584" cy="50795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B1AE65D3-910C-4549-8088-804BA2B30EB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2963" y="2785997"/>
            <a:ext cx="3145323" cy="8501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793D899-97FE-42E5-A5CF-811A26AEFFF2}"/>
              </a:ext>
            </a:extLst>
          </p:cNvPr>
          <p:cNvSpPr/>
          <p:nvPr/>
        </p:nvSpPr>
        <p:spPr>
          <a:xfrm>
            <a:off x="308643" y="436076"/>
            <a:ext cx="38862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>
                <a:latin typeface="Handlee" panose="02000000000000000000" pitchFamily="2" charset="0"/>
              </a:rPr>
              <a:t>Lesson-3: 9.3 Comparing Box Plots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F294DC3-9F45-4762-9961-1A3814BB5883}"/>
              </a:ext>
            </a:extLst>
          </p:cNvPr>
          <p:cNvSpPr/>
          <p:nvPr/>
        </p:nvSpPr>
        <p:spPr>
          <a:xfrm>
            <a:off x="4041134" y="298161"/>
            <a:ext cx="3886200" cy="71173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latin typeface="Handlee" panose="02000000000000000000" pitchFamily="2" charset="0"/>
              </a:rPr>
              <a:t>Name</a:t>
            </a:r>
            <a:r>
              <a:rPr lang="en-US" sz="1400" b="1" u="sng" dirty="0">
                <a:latin typeface="Handlee" panose="02000000000000000000" pitchFamily="2" charset="0"/>
              </a:rPr>
              <a:t>:_______________________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latin typeface="Handlee" panose="02000000000000000000" pitchFamily="2" charset="0"/>
              </a:rPr>
              <a:t>Period</a:t>
            </a:r>
            <a:r>
              <a:rPr lang="en-US" sz="1400" b="1" u="sng" dirty="0">
                <a:latin typeface="Handlee" panose="02000000000000000000" pitchFamily="2" charset="0"/>
              </a:rPr>
              <a:t>:______</a:t>
            </a:r>
          </a:p>
        </p:txBody>
      </p:sp>
      <p:sp>
        <p:nvSpPr>
          <p:cNvPr id="24" name="Heading">
            <a:extLst>
              <a:ext uri="{FF2B5EF4-FFF2-40B4-BE49-F238E27FC236}">
                <a16:creationId xmlns:a16="http://schemas.microsoft.com/office/drawing/2014/main" id="{FB72738F-1127-4350-8EFF-404CBAD5490E}"/>
              </a:ext>
            </a:extLst>
          </p:cNvPr>
          <p:cNvSpPr/>
          <p:nvPr/>
        </p:nvSpPr>
        <p:spPr bwMode="auto">
          <a:xfrm>
            <a:off x="164050" y="5782062"/>
            <a:ext cx="1243613" cy="155446"/>
          </a:xfrm>
          <a:prstGeom prst="homePlate">
            <a:avLst>
              <a:gd name="adj" fmla="val 40355"/>
            </a:avLst>
          </a:pr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5" anchor="ctr"/>
          <a:lstStyle/>
          <a:p>
            <a:pPr eaLnBrk="1" hangingPunct="1">
              <a:defRPr/>
            </a:pPr>
            <a:r>
              <a:rPr lang="en-US" sz="1020" b="1" i="1" dirty="0">
                <a:solidFill>
                  <a:schemeClr val="bg1"/>
                </a:solidFill>
                <a:latin typeface="Handlee" panose="02000000000000000000" pitchFamily="2" charset="0"/>
              </a:rPr>
              <a:t>Skill Development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F1CEBC3-A453-461B-B85F-C1DC5A5C33BE}"/>
              </a:ext>
            </a:extLst>
          </p:cNvPr>
          <p:cNvSpPr/>
          <p:nvPr/>
        </p:nvSpPr>
        <p:spPr>
          <a:xfrm>
            <a:off x="164093" y="5923863"/>
            <a:ext cx="7616869" cy="301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60" dirty="0">
                <a:latin typeface="Handlee" panose="02000000000000000000" pitchFamily="2" charset="0"/>
              </a:rPr>
              <a:t>You can plot </a:t>
            </a:r>
            <a:r>
              <a:rPr lang="en-US" sz="136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___________  </a:t>
            </a:r>
            <a:r>
              <a:rPr lang="en-US" sz="1360" dirty="0">
                <a:latin typeface="Handlee" panose="02000000000000000000" pitchFamily="2" charset="0"/>
              </a:rPr>
              <a:t>above a “SAME” single number line to compare two data sets.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E68D155-7F7B-47CB-AB5B-245F199DB89D}"/>
              </a:ext>
            </a:extLst>
          </p:cNvPr>
          <p:cNvSpPr/>
          <p:nvPr/>
        </p:nvSpPr>
        <p:spPr>
          <a:xfrm>
            <a:off x="164050" y="6156272"/>
            <a:ext cx="6062406" cy="694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60" dirty="0">
                <a:latin typeface="Handlee" panose="02000000000000000000" pitchFamily="2" charset="0"/>
              </a:rPr>
              <a:t>Remember, when creating box plots and comparing two sets of data, you must find the </a:t>
            </a:r>
          </a:p>
          <a:p>
            <a:r>
              <a:rPr lang="en-US" sz="136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__________,</a:t>
            </a:r>
            <a:r>
              <a:rPr lang="en-US" sz="136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 </a:t>
            </a:r>
            <a:r>
              <a:rPr lang="en-US" sz="136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____________,</a:t>
            </a:r>
            <a:r>
              <a:rPr lang="en-US" sz="136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 and </a:t>
            </a:r>
            <a:r>
              <a:rPr lang="en-US" sz="136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____________. </a:t>
            </a:r>
          </a:p>
          <a:p>
            <a:pPr algn="ctr"/>
            <a:r>
              <a:rPr lang="en-US" sz="1190" dirty="0">
                <a:latin typeface="Bahnschrift Light Condensed" panose="020B0502040204020203" pitchFamily="34" charset="0"/>
              </a:rPr>
              <a:t>*Note: the English word quartile has a Spanish cognate “</a:t>
            </a:r>
            <a:r>
              <a:rPr lang="en-US" sz="1190" b="1" i="1" dirty="0" err="1">
                <a:latin typeface="Bahnschrift Light Condensed" panose="020B0502040204020203" pitchFamily="34" charset="0"/>
              </a:rPr>
              <a:t>cuartil</a:t>
            </a:r>
            <a:r>
              <a:rPr lang="en-US" sz="1190" dirty="0">
                <a:latin typeface="Bahnschrift Light Condensed" panose="020B0502040204020203" pitchFamily="34" charset="0"/>
              </a:rPr>
              <a:t>.”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B1F39E-2895-45FA-A4A7-48B7998DA6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379" y="7513578"/>
            <a:ext cx="5723846" cy="232290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5DECE7A-FCC3-4AF1-BBA9-589899ADEA9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4396" y="457250"/>
            <a:ext cx="6373341" cy="4278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FD188E8-0633-476F-8811-523A7573B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27" y="929994"/>
            <a:ext cx="6995126" cy="3036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36F83DF-88D3-4063-A575-4E9CEAE3B59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05310" y="1252226"/>
            <a:ext cx="6062406" cy="33025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B5C744-DD5E-4AD0-B5CF-323475AABAC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0018" y="4578409"/>
            <a:ext cx="6761957" cy="14854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4E5CC3-CF84-434F-9127-2B21167260D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4774" y="6063840"/>
            <a:ext cx="6761957" cy="16472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D369BBB-08E5-476B-879B-D3361F6FA8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7124" y="7731612"/>
            <a:ext cx="1295403" cy="16192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E123998-1CB5-44E7-9C88-021C829F7D7E}"/>
              </a:ext>
            </a:extLst>
          </p:cNvPr>
          <p:cNvSpPr/>
          <p:nvPr/>
        </p:nvSpPr>
        <p:spPr>
          <a:xfrm>
            <a:off x="576217" y="7804463"/>
            <a:ext cx="3209535" cy="641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9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2013: </a:t>
            </a:r>
          </a:p>
          <a:p>
            <a:pPr algn="ctr"/>
            <a:r>
              <a:rPr lang="en-US" sz="1190" dirty="0">
                <a:latin typeface="Handlee" panose="02000000000000000000" pitchFamily="2" charset="0"/>
              </a:rPr>
              <a:t>420, 409, 368, 353, 291, 268, 263, 253, 239, 235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5B2094-211E-46D9-A477-3EBFFF59D09A}"/>
              </a:ext>
            </a:extLst>
          </p:cNvPr>
          <p:cNvSpPr/>
          <p:nvPr/>
        </p:nvSpPr>
        <p:spPr>
          <a:xfrm>
            <a:off x="4303898" y="7804463"/>
            <a:ext cx="3209535" cy="45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9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2012: </a:t>
            </a:r>
          </a:p>
          <a:p>
            <a:pPr algn="ctr"/>
            <a:r>
              <a:rPr lang="en-US" sz="1190" dirty="0">
                <a:latin typeface="Handlee" panose="02000000000000000000" pitchFamily="2" charset="0"/>
              </a:rPr>
              <a:t>623, 448, 408, 304, 303, 392, 262, 237, 219, 216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03E338F-A580-46BD-8E6D-B38E370BA660}"/>
              </a:ext>
            </a:extLst>
          </p:cNvPr>
          <p:cNvCxnSpPr>
            <a:cxnSpLocks/>
          </p:cNvCxnSpPr>
          <p:nvPr/>
        </p:nvCxnSpPr>
        <p:spPr>
          <a:xfrm flipH="1">
            <a:off x="3993007" y="7893537"/>
            <a:ext cx="9143" cy="2086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FACBA399-FFC3-4DD8-876E-A7E05D581DAA}"/>
              </a:ext>
            </a:extLst>
          </p:cNvPr>
          <p:cNvSpPr/>
          <p:nvPr/>
        </p:nvSpPr>
        <p:spPr>
          <a:xfrm>
            <a:off x="615079" y="8198393"/>
            <a:ext cx="3209535" cy="24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20" b="1" i="1" dirty="0">
                <a:latin typeface="Handlee" panose="02000000000000000000" pitchFamily="2" charset="0"/>
              </a:rPr>
              <a:t>A: Sort the list and find the five values</a:t>
            </a:r>
            <a:endParaRPr lang="en-US" sz="1020" b="1" dirty="0">
              <a:latin typeface="Handlee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7CCAC40-F182-4287-8C0D-63E6DF27899A}"/>
              </a:ext>
            </a:extLst>
          </p:cNvPr>
          <p:cNvSpPr/>
          <p:nvPr/>
        </p:nvSpPr>
        <p:spPr>
          <a:xfrm>
            <a:off x="4381622" y="8224812"/>
            <a:ext cx="3209535" cy="24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20" b="1" i="1" dirty="0">
                <a:latin typeface="Handlee" panose="02000000000000000000" pitchFamily="2" charset="0"/>
              </a:rPr>
              <a:t>B: Sort the list and find the five values</a:t>
            </a:r>
            <a:endParaRPr lang="en-US" sz="1020" b="1" dirty="0">
              <a:latin typeface="Handlee" panose="02000000000000000000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3EA3981-16CD-48FA-B581-168FFF1417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1934" y="5277916"/>
            <a:ext cx="4425782" cy="26209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2924163-A6B7-40C0-950C-77D6EC8835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93497" y="5765318"/>
            <a:ext cx="777232" cy="16862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6E0CAE4-00A3-4BEA-8D03-81ECB43970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94481" y="6464643"/>
            <a:ext cx="777232" cy="16862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4014776-690C-4225-9BEC-D115C3A95D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57716" y="6429606"/>
            <a:ext cx="973770" cy="24732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100AF5F-2C87-4A4C-9876-8630C1ACCB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7870" y="6839580"/>
            <a:ext cx="777232" cy="16862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F3CB66F-00A1-4A79-B340-02AC0E08E4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3050" y="7220996"/>
            <a:ext cx="944108" cy="168626"/>
          </a:xfrm>
          <a:prstGeom prst="rect">
            <a:avLst/>
          </a:prstGeom>
        </p:spPr>
      </p:pic>
      <p:pic>
        <p:nvPicPr>
          <p:cNvPr id="28" name="Picture 2" descr="Image result for WB">
            <a:extLst>
              <a:ext uri="{FF2B5EF4-FFF2-40B4-BE49-F238E27FC236}">
                <a16:creationId xmlns:a16="http://schemas.microsoft.com/office/drawing/2014/main" id="{A0353840-8DE0-4B53-ADAD-5CEA7A48D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82" y="5302526"/>
            <a:ext cx="251212" cy="26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8526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8348EC6-ECF4-46E5-A492-9F9D1D2FCD7A}"/>
              </a:ext>
            </a:extLst>
          </p:cNvPr>
          <p:cNvGrpSpPr/>
          <p:nvPr/>
        </p:nvGrpSpPr>
        <p:grpSpPr>
          <a:xfrm>
            <a:off x="572563" y="2163750"/>
            <a:ext cx="6164512" cy="1791329"/>
            <a:chOff x="190541" y="2355802"/>
            <a:chExt cx="6359144" cy="191156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F71870F-5CD7-4E24-8012-AEC6CB072C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9064" y="2355802"/>
              <a:ext cx="5440621" cy="1911569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A45E502-15D3-4D26-B598-5DC7BF90A20F}"/>
                </a:ext>
              </a:extLst>
            </p:cNvPr>
            <p:cNvSpPr/>
            <p:nvPr/>
          </p:nvSpPr>
          <p:spPr>
            <a:xfrm rot="19480084">
              <a:off x="190541" y="3241633"/>
              <a:ext cx="889988" cy="5109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36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andlee" panose="02000000000000000000" pitchFamily="2" charset="0"/>
                </a:rPr>
                <a:t>Make the </a:t>
              </a:r>
            </a:p>
            <a:p>
              <a:pPr algn="ctr"/>
              <a:r>
                <a:rPr lang="en-US" sz="136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andlee" panose="02000000000000000000" pitchFamily="2" charset="0"/>
                </a:rPr>
                <a:t>Boxplots</a:t>
              </a: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F06DCAF5-771F-43F0-83CB-CFD5ACEE2F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15597" y="3173471"/>
              <a:ext cx="4523195" cy="622069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688A93F4-6C9B-4303-B323-19534F1D6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06638" y="2433379"/>
              <a:ext cx="4523195" cy="611480"/>
            </a:xfrm>
            <a:prstGeom prst="rect">
              <a:avLst/>
            </a:prstGeom>
          </p:spPr>
        </p:pic>
      </p:grpSp>
      <p:sp>
        <p:nvSpPr>
          <p:cNvPr id="2" name="Heading">
            <a:extLst>
              <a:ext uri="{FF2B5EF4-FFF2-40B4-BE49-F238E27FC236}">
                <a16:creationId xmlns:a16="http://schemas.microsoft.com/office/drawing/2014/main" id="{5C6BCCEF-C6E7-4706-86D3-D1AFB66264AC}"/>
              </a:ext>
            </a:extLst>
          </p:cNvPr>
          <p:cNvSpPr/>
          <p:nvPr/>
        </p:nvSpPr>
        <p:spPr bwMode="auto">
          <a:xfrm>
            <a:off x="26303" y="531168"/>
            <a:ext cx="1243613" cy="155446"/>
          </a:xfrm>
          <a:prstGeom prst="homePlate">
            <a:avLst>
              <a:gd name="adj" fmla="val 40355"/>
            </a:avLst>
          </a:pr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5" anchor="ctr"/>
          <a:lstStyle/>
          <a:p>
            <a:pPr eaLnBrk="1" hangingPunct="1">
              <a:defRPr/>
            </a:pPr>
            <a:r>
              <a:rPr lang="en-US" sz="1020" b="1" i="1" dirty="0">
                <a:solidFill>
                  <a:schemeClr val="bg1"/>
                </a:solidFill>
                <a:latin typeface="Handlee" panose="02000000000000000000" pitchFamily="2" charset="0"/>
              </a:rPr>
              <a:t>Skill Development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3B350E-74EF-4687-BDE9-E32AD33427C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4110" y="457250"/>
            <a:ext cx="4896601" cy="18985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4291E6-0330-480C-B0B2-D51D833EE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2902" y="1106294"/>
            <a:ext cx="777232" cy="1686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D82B0CF-4C12-418B-9308-3B6BFADCE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179" y="1383645"/>
            <a:ext cx="777232" cy="1686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3DF9B8B-03A7-4D3D-A84D-E63638EDF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2902" y="1624503"/>
            <a:ext cx="777232" cy="1686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27D4B08-8AFD-4D62-9CD3-EAB8B511D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8766" y="1870189"/>
            <a:ext cx="777232" cy="1686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95EF9BA-244C-4BA8-A417-9DF80000A0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2902" y="2097810"/>
            <a:ext cx="777232" cy="16862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BA8DF5E-E61E-45BE-8215-58A932492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1694" y="1106294"/>
            <a:ext cx="777232" cy="1686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F81A7DC-65F7-48F1-9A8C-8941789B4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534" y="1367667"/>
            <a:ext cx="777232" cy="1686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3D32D07-34B2-4239-8B18-C93340512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534" y="1623984"/>
            <a:ext cx="777232" cy="16862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BD67027-87B7-4847-A631-ADDAF6348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819" y="1886399"/>
            <a:ext cx="777232" cy="16862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5D63C22-95F1-4E3C-8847-7D31D3A2A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534" y="2132121"/>
            <a:ext cx="777232" cy="168626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160B8B9D-462F-4B98-B206-5137C4A84D33}"/>
              </a:ext>
            </a:extLst>
          </p:cNvPr>
          <p:cNvGrpSpPr/>
          <p:nvPr/>
        </p:nvGrpSpPr>
        <p:grpSpPr>
          <a:xfrm>
            <a:off x="5228433" y="794805"/>
            <a:ext cx="2331695" cy="1177680"/>
            <a:chOff x="9544051" y="244452"/>
            <a:chExt cx="2332037" cy="1712651"/>
          </a:xfrm>
        </p:grpSpPr>
        <p:grpSp>
          <p:nvGrpSpPr>
            <p:cNvPr id="34" name="Group 4103">
              <a:extLst>
                <a:ext uri="{FF2B5EF4-FFF2-40B4-BE49-F238E27FC236}">
                  <a16:creationId xmlns:a16="http://schemas.microsoft.com/office/drawing/2014/main" id="{04104971-9DEB-4CEC-BB17-C1F2D23C4C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544051" y="248835"/>
              <a:ext cx="2332037" cy="1708268"/>
              <a:chOff x="6758916" y="2005218"/>
              <a:chExt cx="2333014" cy="1708545"/>
            </a:xfrm>
          </p:grpSpPr>
          <p:grpSp>
            <p:nvGrpSpPr>
              <p:cNvPr id="36" name="Group 10">
                <a:extLst>
                  <a:ext uri="{FF2B5EF4-FFF2-40B4-BE49-F238E27FC236}">
                    <a16:creationId xmlns:a16="http://schemas.microsoft.com/office/drawing/2014/main" id="{1E724F2F-FAC0-4BA2-AFFA-8BEA7BEE14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58916" y="2108539"/>
                <a:ext cx="2333014" cy="1605224"/>
                <a:chOff x="4588944" y="916552"/>
                <a:chExt cx="4252048" cy="3197478"/>
              </a:xfrm>
            </p:grpSpPr>
            <p:sp>
              <p:nvSpPr>
                <p:cNvPr id="38" name="Rectangle 3">
                  <a:extLst>
                    <a:ext uri="{FF2B5EF4-FFF2-40B4-BE49-F238E27FC236}">
                      <a16:creationId xmlns:a16="http://schemas.microsoft.com/office/drawing/2014/main" id="{221A9C82-840A-4D69-AB49-8E5E44A3FDCF}"/>
                    </a:ext>
                  </a:extLst>
                </p:cNvPr>
                <p:cNvSpPr/>
                <p:nvPr/>
              </p:nvSpPr>
              <p:spPr>
                <a:xfrm>
                  <a:off x="4588944" y="1077644"/>
                  <a:ext cx="4252048" cy="3036386"/>
                </a:xfrm>
                <a:custGeom>
                  <a:avLst/>
                  <a:gdLst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49703" h="3036386">
                      <a:moveTo>
                        <a:pt x="0" y="0"/>
                      </a:moveTo>
                      <a:cubicBezTo>
                        <a:pt x="1421020" y="300625"/>
                        <a:pt x="2416156" y="288099"/>
                        <a:pt x="3849703" y="0"/>
                      </a:cubicBezTo>
                      <a:cubicBezTo>
                        <a:pt x="3726131" y="1112336"/>
                        <a:pt x="3801626" y="2237200"/>
                        <a:pt x="3849703" y="3036386"/>
                      </a:cubicBezTo>
                      <a:cubicBezTo>
                        <a:pt x="2516364" y="2911126"/>
                        <a:pt x="1045239" y="2961230"/>
                        <a:pt x="0" y="3036386"/>
                      </a:cubicBezTo>
                      <a:cubicBezTo>
                        <a:pt x="62630" y="1999206"/>
                        <a:pt x="125261" y="1325280"/>
                        <a:pt x="0" y="0"/>
                      </a:cubicBezTo>
                      <a:close/>
                    </a:path>
                  </a:pathLst>
                </a:custGeom>
                <a:solidFill>
                  <a:schemeClr val="tx1">
                    <a:alpha val="57000"/>
                  </a:schemeClr>
                </a:solidFill>
                <a:ln>
                  <a:noFill/>
                </a:ln>
                <a:effectLst>
                  <a:softEdge rad="1270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dirty="0"/>
                    <a:t> </a:t>
                  </a:r>
                </a:p>
              </p:txBody>
            </p:sp>
            <p:sp>
              <p:nvSpPr>
                <p:cNvPr id="39" name="Rectangle 21">
                  <a:extLst>
                    <a:ext uri="{FF2B5EF4-FFF2-40B4-BE49-F238E27FC236}">
                      <a16:creationId xmlns:a16="http://schemas.microsoft.com/office/drawing/2014/main" id="{480AF6DD-6BF2-4509-BE3D-971200642FA9}"/>
                    </a:ext>
                  </a:extLst>
                </p:cNvPr>
                <p:cNvSpPr/>
                <p:nvPr/>
              </p:nvSpPr>
              <p:spPr>
                <a:xfrm>
                  <a:off x="4609205" y="916552"/>
                  <a:ext cx="3994437" cy="2890696"/>
                </a:xfrm>
                <a:custGeom>
                  <a:avLst/>
                  <a:gdLst>
                    <a:gd name="connsiteX0" fmla="*/ 0 w 2148868"/>
                    <a:gd name="connsiteY0" fmla="*/ 0 h 1694881"/>
                    <a:gd name="connsiteX1" fmla="*/ 2148868 w 2148868"/>
                    <a:gd name="connsiteY1" fmla="*/ 0 h 1694881"/>
                    <a:gd name="connsiteX2" fmla="*/ 2148868 w 2148868"/>
                    <a:gd name="connsiteY2" fmla="*/ 1694881 h 1694881"/>
                    <a:gd name="connsiteX3" fmla="*/ 0 w 2148868"/>
                    <a:gd name="connsiteY3" fmla="*/ 1694881 h 1694881"/>
                    <a:gd name="connsiteX4" fmla="*/ 0 w 2148868"/>
                    <a:gd name="connsiteY4" fmla="*/ 0 h 1694881"/>
                    <a:gd name="connsiteX0" fmla="*/ 0 w 2148868"/>
                    <a:gd name="connsiteY0" fmla="*/ 0 h 1694881"/>
                    <a:gd name="connsiteX1" fmla="*/ 2148868 w 2148868"/>
                    <a:gd name="connsiteY1" fmla="*/ 0 h 1694881"/>
                    <a:gd name="connsiteX2" fmla="*/ 2148868 w 2148868"/>
                    <a:gd name="connsiteY2" fmla="*/ 1694881 h 1694881"/>
                    <a:gd name="connsiteX3" fmla="*/ 0 w 2148868"/>
                    <a:gd name="connsiteY3" fmla="*/ 1694881 h 1694881"/>
                    <a:gd name="connsiteX4" fmla="*/ 0 w 2148868"/>
                    <a:gd name="connsiteY4" fmla="*/ 0 h 1694881"/>
                    <a:gd name="connsiteX0" fmla="*/ 0 w 2148868"/>
                    <a:gd name="connsiteY0" fmla="*/ 0 h 1694881"/>
                    <a:gd name="connsiteX1" fmla="*/ 2148868 w 2148868"/>
                    <a:gd name="connsiteY1" fmla="*/ 0 h 1694881"/>
                    <a:gd name="connsiteX2" fmla="*/ 2148868 w 2148868"/>
                    <a:gd name="connsiteY2" fmla="*/ 1694881 h 1694881"/>
                    <a:gd name="connsiteX3" fmla="*/ 0 w 2148868"/>
                    <a:gd name="connsiteY3" fmla="*/ 1694881 h 1694881"/>
                    <a:gd name="connsiteX4" fmla="*/ 0 w 2148868"/>
                    <a:gd name="connsiteY4" fmla="*/ 0 h 1694881"/>
                    <a:gd name="connsiteX0" fmla="*/ 0 w 2148868"/>
                    <a:gd name="connsiteY0" fmla="*/ 0 h 1694881"/>
                    <a:gd name="connsiteX1" fmla="*/ 2148868 w 2148868"/>
                    <a:gd name="connsiteY1" fmla="*/ 0 h 1694881"/>
                    <a:gd name="connsiteX2" fmla="*/ 2148868 w 2148868"/>
                    <a:gd name="connsiteY2" fmla="*/ 1694881 h 1694881"/>
                    <a:gd name="connsiteX3" fmla="*/ 0 w 2148868"/>
                    <a:gd name="connsiteY3" fmla="*/ 1694881 h 1694881"/>
                    <a:gd name="connsiteX4" fmla="*/ 0 w 2148868"/>
                    <a:gd name="connsiteY4" fmla="*/ 0 h 1694881"/>
                    <a:gd name="connsiteX0" fmla="*/ 0 w 2148868"/>
                    <a:gd name="connsiteY0" fmla="*/ 0 h 1694881"/>
                    <a:gd name="connsiteX1" fmla="*/ 2148868 w 2148868"/>
                    <a:gd name="connsiteY1" fmla="*/ 0 h 1694881"/>
                    <a:gd name="connsiteX2" fmla="*/ 2148868 w 2148868"/>
                    <a:gd name="connsiteY2" fmla="*/ 1694881 h 1694881"/>
                    <a:gd name="connsiteX3" fmla="*/ 0 w 2148868"/>
                    <a:gd name="connsiteY3" fmla="*/ 1694881 h 1694881"/>
                    <a:gd name="connsiteX4" fmla="*/ 0 w 2148868"/>
                    <a:gd name="connsiteY4" fmla="*/ 0 h 1694881"/>
                    <a:gd name="connsiteX0" fmla="*/ 0 w 2148868"/>
                    <a:gd name="connsiteY0" fmla="*/ 0 h 1694881"/>
                    <a:gd name="connsiteX1" fmla="*/ 2148868 w 2148868"/>
                    <a:gd name="connsiteY1" fmla="*/ 0 h 1694881"/>
                    <a:gd name="connsiteX2" fmla="*/ 2148868 w 2148868"/>
                    <a:gd name="connsiteY2" fmla="*/ 1694881 h 1694881"/>
                    <a:gd name="connsiteX3" fmla="*/ 0 w 2148868"/>
                    <a:gd name="connsiteY3" fmla="*/ 1694881 h 1694881"/>
                    <a:gd name="connsiteX4" fmla="*/ 0 w 2148868"/>
                    <a:gd name="connsiteY4" fmla="*/ 0 h 1694881"/>
                    <a:gd name="connsiteX0" fmla="*/ 0 w 2148868"/>
                    <a:gd name="connsiteY0" fmla="*/ 0 h 1694881"/>
                    <a:gd name="connsiteX1" fmla="*/ 2148868 w 2148868"/>
                    <a:gd name="connsiteY1" fmla="*/ 0 h 1694881"/>
                    <a:gd name="connsiteX2" fmla="*/ 2148868 w 2148868"/>
                    <a:gd name="connsiteY2" fmla="*/ 1694881 h 1694881"/>
                    <a:gd name="connsiteX3" fmla="*/ 0 w 2148868"/>
                    <a:gd name="connsiteY3" fmla="*/ 1694881 h 1694881"/>
                    <a:gd name="connsiteX4" fmla="*/ 0 w 2148868"/>
                    <a:gd name="connsiteY4" fmla="*/ 0 h 1694881"/>
                    <a:gd name="connsiteX0" fmla="*/ 0 w 2148868"/>
                    <a:gd name="connsiteY0" fmla="*/ 0 h 1694881"/>
                    <a:gd name="connsiteX1" fmla="*/ 2148868 w 2148868"/>
                    <a:gd name="connsiteY1" fmla="*/ 0 h 1694881"/>
                    <a:gd name="connsiteX2" fmla="*/ 2148868 w 2148868"/>
                    <a:gd name="connsiteY2" fmla="*/ 1694881 h 1694881"/>
                    <a:gd name="connsiteX3" fmla="*/ 0 w 2148868"/>
                    <a:gd name="connsiteY3" fmla="*/ 1694881 h 1694881"/>
                    <a:gd name="connsiteX4" fmla="*/ 0 w 2148868"/>
                    <a:gd name="connsiteY4" fmla="*/ 0 h 1694881"/>
                    <a:gd name="connsiteX0" fmla="*/ 0 w 2148868"/>
                    <a:gd name="connsiteY0" fmla="*/ 0 h 1694881"/>
                    <a:gd name="connsiteX1" fmla="*/ 2148868 w 2148868"/>
                    <a:gd name="connsiteY1" fmla="*/ 0 h 1694881"/>
                    <a:gd name="connsiteX2" fmla="*/ 2148868 w 2148868"/>
                    <a:gd name="connsiteY2" fmla="*/ 1694881 h 1694881"/>
                    <a:gd name="connsiteX3" fmla="*/ 0 w 2148868"/>
                    <a:gd name="connsiteY3" fmla="*/ 1694881 h 1694881"/>
                    <a:gd name="connsiteX4" fmla="*/ 0 w 2148868"/>
                    <a:gd name="connsiteY4" fmla="*/ 0 h 1694881"/>
                    <a:gd name="connsiteX0" fmla="*/ 0 w 2148868"/>
                    <a:gd name="connsiteY0" fmla="*/ 0 h 1694881"/>
                    <a:gd name="connsiteX1" fmla="*/ 2148868 w 2148868"/>
                    <a:gd name="connsiteY1" fmla="*/ 0 h 1694881"/>
                    <a:gd name="connsiteX2" fmla="*/ 2148868 w 2148868"/>
                    <a:gd name="connsiteY2" fmla="*/ 1694881 h 1694881"/>
                    <a:gd name="connsiteX3" fmla="*/ 0 w 2148868"/>
                    <a:gd name="connsiteY3" fmla="*/ 1694881 h 1694881"/>
                    <a:gd name="connsiteX4" fmla="*/ 0 w 2148868"/>
                    <a:gd name="connsiteY4" fmla="*/ 0 h 16948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8868" h="1694881">
                      <a:moveTo>
                        <a:pt x="0" y="0"/>
                      </a:moveTo>
                      <a:lnTo>
                        <a:pt x="2148868" y="0"/>
                      </a:lnTo>
                      <a:cubicBezTo>
                        <a:pt x="2134580" y="564960"/>
                        <a:pt x="2135533" y="1048958"/>
                        <a:pt x="2148868" y="1694881"/>
                      </a:cubicBezTo>
                      <a:cubicBezTo>
                        <a:pt x="1440199" y="1672021"/>
                        <a:pt x="716289" y="1664401"/>
                        <a:pt x="0" y="1694881"/>
                      </a:cubicBezTo>
                      <a:cubicBezTo>
                        <a:pt x="7620" y="1129921"/>
                        <a:pt x="15240" y="564960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7000">
                      <a:srgbClr val="FAF9D6"/>
                    </a:gs>
                    <a:gs pos="50000">
                      <a:srgbClr val="FFFEE2"/>
                    </a:gs>
                    <a:gs pos="88000">
                      <a:srgbClr val="FEFDC7"/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37" name="Tape">
                <a:extLst>
                  <a:ext uri="{FF2B5EF4-FFF2-40B4-BE49-F238E27FC236}">
                    <a16:creationId xmlns:a16="http://schemas.microsoft.com/office/drawing/2014/main" id="{D6127EC0-A131-4B4A-B9D8-5932744B8D7C}"/>
                  </a:ext>
                </a:extLst>
              </p:cNvPr>
              <p:cNvSpPr/>
              <p:nvPr/>
            </p:nvSpPr>
            <p:spPr bwMode="auto">
              <a:xfrm rot="5400000">
                <a:off x="7689882" y="1877260"/>
                <a:ext cx="351969" cy="607886"/>
              </a:xfrm>
              <a:custGeom>
                <a:avLst/>
                <a:gdLst>
                  <a:gd name="connsiteX0" fmla="*/ 0 w 234247"/>
                  <a:gd name="connsiteY0" fmla="*/ 0 h 920626"/>
                  <a:gd name="connsiteX1" fmla="*/ 234247 w 234247"/>
                  <a:gd name="connsiteY1" fmla="*/ 0 h 920626"/>
                  <a:gd name="connsiteX2" fmla="*/ 234247 w 234247"/>
                  <a:gd name="connsiteY2" fmla="*/ 920626 h 920626"/>
                  <a:gd name="connsiteX3" fmla="*/ 0 w 234247"/>
                  <a:gd name="connsiteY3" fmla="*/ 920626 h 920626"/>
                  <a:gd name="connsiteX4" fmla="*/ 0 w 234247"/>
                  <a:gd name="connsiteY4" fmla="*/ 0 h 920626"/>
                  <a:gd name="connsiteX0" fmla="*/ 0 w 234247"/>
                  <a:gd name="connsiteY0" fmla="*/ 0 h 920626"/>
                  <a:gd name="connsiteX1" fmla="*/ 62185 w 234247"/>
                  <a:gd name="connsiteY1" fmla="*/ 4637 h 920626"/>
                  <a:gd name="connsiteX2" fmla="*/ 234247 w 234247"/>
                  <a:gd name="connsiteY2" fmla="*/ 0 h 920626"/>
                  <a:gd name="connsiteX3" fmla="*/ 234247 w 234247"/>
                  <a:gd name="connsiteY3" fmla="*/ 920626 h 920626"/>
                  <a:gd name="connsiteX4" fmla="*/ 0 w 234247"/>
                  <a:gd name="connsiteY4" fmla="*/ 920626 h 920626"/>
                  <a:gd name="connsiteX5" fmla="*/ 0 w 234247"/>
                  <a:gd name="connsiteY5" fmla="*/ 0 h 920626"/>
                  <a:gd name="connsiteX0" fmla="*/ 0 w 234247"/>
                  <a:gd name="connsiteY0" fmla="*/ 0 h 920626"/>
                  <a:gd name="connsiteX1" fmla="*/ 62185 w 234247"/>
                  <a:gd name="connsiteY1" fmla="*/ 26860 h 920626"/>
                  <a:gd name="connsiteX2" fmla="*/ 234247 w 234247"/>
                  <a:gd name="connsiteY2" fmla="*/ 0 h 920626"/>
                  <a:gd name="connsiteX3" fmla="*/ 234247 w 234247"/>
                  <a:gd name="connsiteY3" fmla="*/ 920626 h 920626"/>
                  <a:gd name="connsiteX4" fmla="*/ 0 w 234247"/>
                  <a:gd name="connsiteY4" fmla="*/ 920626 h 920626"/>
                  <a:gd name="connsiteX5" fmla="*/ 0 w 234247"/>
                  <a:gd name="connsiteY5" fmla="*/ 0 h 920626"/>
                  <a:gd name="connsiteX0" fmla="*/ 0 w 234247"/>
                  <a:gd name="connsiteY0" fmla="*/ 0 h 920626"/>
                  <a:gd name="connsiteX1" fmla="*/ 62185 w 234247"/>
                  <a:gd name="connsiteY1" fmla="*/ 26860 h 920626"/>
                  <a:gd name="connsiteX2" fmla="*/ 138385 w 234247"/>
                  <a:gd name="connsiteY2" fmla="*/ 14162 h 920626"/>
                  <a:gd name="connsiteX3" fmla="*/ 234247 w 234247"/>
                  <a:gd name="connsiteY3" fmla="*/ 0 h 920626"/>
                  <a:gd name="connsiteX4" fmla="*/ 234247 w 234247"/>
                  <a:gd name="connsiteY4" fmla="*/ 920626 h 920626"/>
                  <a:gd name="connsiteX5" fmla="*/ 0 w 234247"/>
                  <a:gd name="connsiteY5" fmla="*/ 920626 h 920626"/>
                  <a:gd name="connsiteX6" fmla="*/ 0 w 234247"/>
                  <a:gd name="connsiteY6" fmla="*/ 0 h 920626"/>
                  <a:gd name="connsiteX0" fmla="*/ 0 w 234247"/>
                  <a:gd name="connsiteY0" fmla="*/ 8066 h 928692"/>
                  <a:gd name="connsiteX1" fmla="*/ 62185 w 234247"/>
                  <a:gd name="connsiteY1" fmla="*/ 34926 h 928692"/>
                  <a:gd name="connsiteX2" fmla="*/ 112988 w 234247"/>
                  <a:gd name="connsiteY2" fmla="*/ 0 h 928692"/>
                  <a:gd name="connsiteX3" fmla="*/ 234247 w 234247"/>
                  <a:gd name="connsiteY3" fmla="*/ 8066 h 928692"/>
                  <a:gd name="connsiteX4" fmla="*/ 234247 w 234247"/>
                  <a:gd name="connsiteY4" fmla="*/ 928692 h 928692"/>
                  <a:gd name="connsiteX5" fmla="*/ 0 w 234247"/>
                  <a:gd name="connsiteY5" fmla="*/ 928692 h 928692"/>
                  <a:gd name="connsiteX6" fmla="*/ 0 w 234247"/>
                  <a:gd name="connsiteY6" fmla="*/ 8066 h 928692"/>
                  <a:gd name="connsiteX0" fmla="*/ 0 w 234247"/>
                  <a:gd name="connsiteY0" fmla="*/ 8066 h 928692"/>
                  <a:gd name="connsiteX1" fmla="*/ 62185 w 234247"/>
                  <a:gd name="connsiteY1" fmla="*/ 34926 h 928692"/>
                  <a:gd name="connsiteX2" fmla="*/ 112988 w 234247"/>
                  <a:gd name="connsiteY2" fmla="*/ 0 h 928692"/>
                  <a:gd name="connsiteX3" fmla="*/ 179660 w 234247"/>
                  <a:gd name="connsiteY3" fmla="*/ 3 h 928692"/>
                  <a:gd name="connsiteX4" fmla="*/ 234247 w 234247"/>
                  <a:gd name="connsiteY4" fmla="*/ 8066 h 928692"/>
                  <a:gd name="connsiteX5" fmla="*/ 234247 w 234247"/>
                  <a:gd name="connsiteY5" fmla="*/ 928692 h 928692"/>
                  <a:gd name="connsiteX6" fmla="*/ 0 w 234247"/>
                  <a:gd name="connsiteY6" fmla="*/ 928692 h 928692"/>
                  <a:gd name="connsiteX7" fmla="*/ 0 w 234247"/>
                  <a:gd name="connsiteY7" fmla="*/ 8066 h 928692"/>
                  <a:gd name="connsiteX0" fmla="*/ 0 w 234247"/>
                  <a:gd name="connsiteY0" fmla="*/ 8066 h 928692"/>
                  <a:gd name="connsiteX1" fmla="*/ 62185 w 234247"/>
                  <a:gd name="connsiteY1" fmla="*/ 34926 h 928692"/>
                  <a:gd name="connsiteX2" fmla="*/ 112988 w 234247"/>
                  <a:gd name="connsiteY2" fmla="*/ 0 h 928692"/>
                  <a:gd name="connsiteX3" fmla="*/ 176488 w 234247"/>
                  <a:gd name="connsiteY3" fmla="*/ 19051 h 928692"/>
                  <a:gd name="connsiteX4" fmla="*/ 234247 w 234247"/>
                  <a:gd name="connsiteY4" fmla="*/ 8066 h 928692"/>
                  <a:gd name="connsiteX5" fmla="*/ 234247 w 234247"/>
                  <a:gd name="connsiteY5" fmla="*/ 928692 h 928692"/>
                  <a:gd name="connsiteX6" fmla="*/ 0 w 234247"/>
                  <a:gd name="connsiteY6" fmla="*/ 928692 h 928692"/>
                  <a:gd name="connsiteX7" fmla="*/ 0 w 234247"/>
                  <a:gd name="connsiteY7" fmla="*/ 8066 h 928692"/>
                  <a:gd name="connsiteX0" fmla="*/ 0 w 234247"/>
                  <a:gd name="connsiteY0" fmla="*/ 8066 h 928692"/>
                  <a:gd name="connsiteX1" fmla="*/ 65360 w 234247"/>
                  <a:gd name="connsiteY1" fmla="*/ 19049 h 928692"/>
                  <a:gd name="connsiteX2" fmla="*/ 112988 w 234247"/>
                  <a:gd name="connsiteY2" fmla="*/ 0 h 928692"/>
                  <a:gd name="connsiteX3" fmla="*/ 176488 w 234247"/>
                  <a:gd name="connsiteY3" fmla="*/ 19051 h 928692"/>
                  <a:gd name="connsiteX4" fmla="*/ 234247 w 234247"/>
                  <a:gd name="connsiteY4" fmla="*/ 8066 h 928692"/>
                  <a:gd name="connsiteX5" fmla="*/ 234247 w 234247"/>
                  <a:gd name="connsiteY5" fmla="*/ 928692 h 928692"/>
                  <a:gd name="connsiteX6" fmla="*/ 0 w 234247"/>
                  <a:gd name="connsiteY6" fmla="*/ 928692 h 928692"/>
                  <a:gd name="connsiteX7" fmla="*/ 0 w 234247"/>
                  <a:gd name="connsiteY7" fmla="*/ 8066 h 928692"/>
                  <a:gd name="connsiteX0" fmla="*/ 0 w 234247"/>
                  <a:gd name="connsiteY0" fmla="*/ 8066 h 928692"/>
                  <a:gd name="connsiteX1" fmla="*/ 65360 w 234247"/>
                  <a:gd name="connsiteY1" fmla="*/ 19049 h 928692"/>
                  <a:gd name="connsiteX2" fmla="*/ 112988 w 234247"/>
                  <a:gd name="connsiteY2" fmla="*/ 0 h 928692"/>
                  <a:gd name="connsiteX3" fmla="*/ 176491 w 234247"/>
                  <a:gd name="connsiteY3" fmla="*/ 6349 h 928692"/>
                  <a:gd name="connsiteX4" fmla="*/ 234247 w 234247"/>
                  <a:gd name="connsiteY4" fmla="*/ 8066 h 928692"/>
                  <a:gd name="connsiteX5" fmla="*/ 234247 w 234247"/>
                  <a:gd name="connsiteY5" fmla="*/ 928692 h 928692"/>
                  <a:gd name="connsiteX6" fmla="*/ 0 w 234247"/>
                  <a:gd name="connsiteY6" fmla="*/ 928692 h 928692"/>
                  <a:gd name="connsiteX7" fmla="*/ 0 w 234247"/>
                  <a:gd name="connsiteY7" fmla="*/ 8066 h 928692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0 w 234250"/>
                  <a:gd name="connsiteY6" fmla="*/ 930154 h 930154"/>
                  <a:gd name="connsiteX7" fmla="*/ 0 w 234250"/>
                  <a:gd name="connsiteY7" fmla="*/ 9528 h 930154"/>
                  <a:gd name="connsiteX0" fmla="*/ 0 w 234250"/>
                  <a:gd name="connsiteY0" fmla="*/ 9528 h 931740"/>
                  <a:gd name="connsiteX1" fmla="*/ 65360 w 234250"/>
                  <a:gd name="connsiteY1" fmla="*/ 20511 h 931740"/>
                  <a:gd name="connsiteX2" fmla="*/ 112988 w 234250"/>
                  <a:gd name="connsiteY2" fmla="*/ 1462 h 931740"/>
                  <a:gd name="connsiteX3" fmla="*/ 176491 w 234250"/>
                  <a:gd name="connsiteY3" fmla="*/ 7811 h 931740"/>
                  <a:gd name="connsiteX4" fmla="*/ 234250 w 234250"/>
                  <a:gd name="connsiteY4" fmla="*/ 0 h 931740"/>
                  <a:gd name="connsiteX5" fmla="*/ 234247 w 234250"/>
                  <a:gd name="connsiteY5" fmla="*/ 930154 h 931740"/>
                  <a:gd name="connsiteX6" fmla="*/ 43134 w 234250"/>
                  <a:gd name="connsiteY6" fmla="*/ 931740 h 931740"/>
                  <a:gd name="connsiteX7" fmla="*/ 0 w 234250"/>
                  <a:gd name="connsiteY7" fmla="*/ 930154 h 931740"/>
                  <a:gd name="connsiteX8" fmla="*/ 0 w 234250"/>
                  <a:gd name="connsiteY8" fmla="*/ 9528 h 931740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43134 w 234250"/>
                  <a:gd name="connsiteY6" fmla="*/ 922215 h 930154"/>
                  <a:gd name="connsiteX7" fmla="*/ 0 w 234250"/>
                  <a:gd name="connsiteY7" fmla="*/ 930154 h 930154"/>
                  <a:gd name="connsiteX8" fmla="*/ 0 w 234250"/>
                  <a:gd name="connsiteY8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84409 w 234250"/>
                  <a:gd name="connsiteY6" fmla="*/ 925390 h 930154"/>
                  <a:gd name="connsiteX7" fmla="*/ 43134 w 234250"/>
                  <a:gd name="connsiteY7" fmla="*/ 922215 h 930154"/>
                  <a:gd name="connsiteX8" fmla="*/ 0 w 234250"/>
                  <a:gd name="connsiteY8" fmla="*/ 930154 h 930154"/>
                  <a:gd name="connsiteX9" fmla="*/ 0 w 234250"/>
                  <a:gd name="connsiteY9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93934 w 234250"/>
                  <a:gd name="connsiteY6" fmla="*/ 928565 h 930154"/>
                  <a:gd name="connsiteX7" fmla="*/ 43134 w 234250"/>
                  <a:gd name="connsiteY7" fmla="*/ 922215 h 930154"/>
                  <a:gd name="connsiteX8" fmla="*/ 0 w 234250"/>
                  <a:gd name="connsiteY8" fmla="*/ 930154 h 930154"/>
                  <a:gd name="connsiteX9" fmla="*/ 0 w 234250"/>
                  <a:gd name="connsiteY9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147115 w 234250"/>
                  <a:gd name="connsiteY6" fmla="*/ 929359 h 930154"/>
                  <a:gd name="connsiteX7" fmla="*/ 93934 w 234250"/>
                  <a:gd name="connsiteY7" fmla="*/ 928565 h 930154"/>
                  <a:gd name="connsiteX8" fmla="*/ 43134 w 234250"/>
                  <a:gd name="connsiteY8" fmla="*/ 922215 h 930154"/>
                  <a:gd name="connsiteX9" fmla="*/ 0 w 234250"/>
                  <a:gd name="connsiteY9" fmla="*/ 930154 h 930154"/>
                  <a:gd name="connsiteX10" fmla="*/ 0 w 234250"/>
                  <a:gd name="connsiteY10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147115 w 234250"/>
                  <a:gd name="connsiteY6" fmla="*/ 919834 h 930154"/>
                  <a:gd name="connsiteX7" fmla="*/ 93934 w 234250"/>
                  <a:gd name="connsiteY7" fmla="*/ 928565 h 930154"/>
                  <a:gd name="connsiteX8" fmla="*/ 43134 w 234250"/>
                  <a:gd name="connsiteY8" fmla="*/ 922215 h 930154"/>
                  <a:gd name="connsiteX9" fmla="*/ 0 w 234250"/>
                  <a:gd name="connsiteY9" fmla="*/ 930154 h 930154"/>
                  <a:gd name="connsiteX10" fmla="*/ 0 w 234250"/>
                  <a:gd name="connsiteY10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189978 w 234250"/>
                  <a:gd name="connsiteY6" fmla="*/ 924596 h 930154"/>
                  <a:gd name="connsiteX7" fmla="*/ 147115 w 234250"/>
                  <a:gd name="connsiteY7" fmla="*/ 919834 h 930154"/>
                  <a:gd name="connsiteX8" fmla="*/ 93934 w 234250"/>
                  <a:gd name="connsiteY8" fmla="*/ 928565 h 930154"/>
                  <a:gd name="connsiteX9" fmla="*/ 43134 w 234250"/>
                  <a:gd name="connsiteY9" fmla="*/ 922215 h 930154"/>
                  <a:gd name="connsiteX10" fmla="*/ 0 w 234250"/>
                  <a:gd name="connsiteY10" fmla="*/ 930154 h 930154"/>
                  <a:gd name="connsiteX11" fmla="*/ 0 w 234250"/>
                  <a:gd name="connsiteY11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206647 w 234250"/>
                  <a:gd name="connsiteY6" fmla="*/ 924596 h 930154"/>
                  <a:gd name="connsiteX7" fmla="*/ 189978 w 234250"/>
                  <a:gd name="connsiteY7" fmla="*/ 924596 h 930154"/>
                  <a:gd name="connsiteX8" fmla="*/ 147115 w 234250"/>
                  <a:gd name="connsiteY8" fmla="*/ 919834 h 930154"/>
                  <a:gd name="connsiteX9" fmla="*/ 93934 w 234250"/>
                  <a:gd name="connsiteY9" fmla="*/ 928565 h 930154"/>
                  <a:gd name="connsiteX10" fmla="*/ 43134 w 234250"/>
                  <a:gd name="connsiteY10" fmla="*/ 922215 h 930154"/>
                  <a:gd name="connsiteX11" fmla="*/ 0 w 234250"/>
                  <a:gd name="connsiteY11" fmla="*/ 930154 h 930154"/>
                  <a:gd name="connsiteX12" fmla="*/ 0 w 234250"/>
                  <a:gd name="connsiteY12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206647 w 234250"/>
                  <a:gd name="connsiteY6" fmla="*/ 924596 h 930154"/>
                  <a:gd name="connsiteX7" fmla="*/ 147115 w 234250"/>
                  <a:gd name="connsiteY7" fmla="*/ 919834 h 930154"/>
                  <a:gd name="connsiteX8" fmla="*/ 93934 w 234250"/>
                  <a:gd name="connsiteY8" fmla="*/ 928565 h 930154"/>
                  <a:gd name="connsiteX9" fmla="*/ 43134 w 234250"/>
                  <a:gd name="connsiteY9" fmla="*/ 922215 h 930154"/>
                  <a:gd name="connsiteX10" fmla="*/ 0 w 234250"/>
                  <a:gd name="connsiteY10" fmla="*/ 930154 h 930154"/>
                  <a:gd name="connsiteX11" fmla="*/ 0 w 234250"/>
                  <a:gd name="connsiteY11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147115 w 234250"/>
                  <a:gd name="connsiteY6" fmla="*/ 919834 h 930154"/>
                  <a:gd name="connsiteX7" fmla="*/ 93934 w 234250"/>
                  <a:gd name="connsiteY7" fmla="*/ 928565 h 930154"/>
                  <a:gd name="connsiteX8" fmla="*/ 43134 w 234250"/>
                  <a:gd name="connsiteY8" fmla="*/ 922215 h 930154"/>
                  <a:gd name="connsiteX9" fmla="*/ 0 w 234250"/>
                  <a:gd name="connsiteY9" fmla="*/ 930154 h 930154"/>
                  <a:gd name="connsiteX10" fmla="*/ 0 w 234250"/>
                  <a:gd name="connsiteY10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180452 w 234250"/>
                  <a:gd name="connsiteY6" fmla="*/ 917452 h 930154"/>
                  <a:gd name="connsiteX7" fmla="*/ 93934 w 234250"/>
                  <a:gd name="connsiteY7" fmla="*/ 928565 h 930154"/>
                  <a:gd name="connsiteX8" fmla="*/ 43134 w 234250"/>
                  <a:gd name="connsiteY8" fmla="*/ 922215 h 930154"/>
                  <a:gd name="connsiteX9" fmla="*/ 0 w 234250"/>
                  <a:gd name="connsiteY9" fmla="*/ 930154 h 930154"/>
                  <a:gd name="connsiteX10" fmla="*/ 0 w 234250"/>
                  <a:gd name="connsiteY10" fmla="*/ 9528 h 930154"/>
                  <a:gd name="connsiteX0" fmla="*/ 0 w 234250"/>
                  <a:gd name="connsiteY0" fmla="*/ 9528 h 933328"/>
                  <a:gd name="connsiteX1" fmla="*/ 65360 w 234250"/>
                  <a:gd name="connsiteY1" fmla="*/ 20511 h 933328"/>
                  <a:gd name="connsiteX2" fmla="*/ 112988 w 234250"/>
                  <a:gd name="connsiteY2" fmla="*/ 1462 h 933328"/>
                  <a:gd name="connsiteX3" fmla="*/ 176491 w 234250"/>
                  <a:gd name="connsiteY3" fmla="*/ 7811 h 933328"/>
                  <a:gd name="connsiteX4" fmla="*/ 234250 w 234250"/>
                  <a:gd name="connsiteY4" fmla="*/ 0 h 933328"/>
                  <a:gd name="connsiteX5" fmla="*/ 234247 w 234250"/>
                  <a:gd name="connsiteY5" fmla="*/ 930154 h 933328"/>
                  <a:gd name="connsiteX6" fmla="*/ 180452 w 234250"/>
                  <a:gd name="connsiteY6" fmla="*/ 917452 h 933328"/>
                  <a:gd name="connsiteX7" fmla="*/ 117747 w 234250"/>
                  <a:gd name="connsiteY7" fmla="*/ 933328 h 933328"/>
                  <a:gd name="connsiteX8" fmla="*/ 43134 w 234250"/>
                  <a:gd name="connsiteY8" fmla="*/ 922215 h 933328"/>
                  <a:gd name="connsiteX9" fmla="*/ 0 w 234250"/>
                  <a:gd name="connsiteY9" fmla="*/ 930154 h 933328"/>
                  <a:gd name="connsiteX10" fmla="*/ 0 w 234250"/>
                  <a:gd name="connsiteY10" fmla="*/ 9528 h 933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4250" h="933328">
                    <a:moveTo>
                      <a:pt x="0" y="9528"/>
                    </a:moveTo>
                    <a:lnTo>
                      <a:pt x="65360" y="20511"/>
                    </a:lnTo>
                    <a:lnTo>
                      <a:pt x="112988" y="1462"/>
                    </a:lnTo>
                    <a:lnTo>
                      <a:pt x="176491" y="7811"/>
                    </a:lnTo>
                    <a:lnTo>
                      <a:pt x="234250" y="0"/>
                    </a:lnTo>
                    <a:cubicBezTo>
                      <a:pt x="234249" y="310051"/>
                      <a:pt x="234248" y="620103"/>
                      <a:pt x="234247" y="930154"/>
                    </a:cubicBezTo>
                    <a:lnTo>
                      <a:pt x="180452" y="917452"/>
                    </a:lnTo>
                    <a:lnTo>
                      <a:pt x="117747" y="933328"/>
                    </a:lnTo>
                    <a:lnTo>
                      <a:pt x="43134" y="922215"/>
                    </a:lnTo>
                    <a:lnTo>
                      <a:pt x="0" y="930154"/>
                    </a:lnTo>
                    <a:lnTo>
                      <a:pt x="0" y="9528"/>
                    </a:lnTo>
                    <a:close/>
                  </a:path>
                </a:pathLst>
              </a:custGeom>
              <a:blipFill dpi="0" rotWithShape="1">
                <a:blip r:embed="rId5">
                  <a:alphaModFix amt="55000"/>
                </a:blip>
                <a:srcRect/>
                <a:stretch>
                  <a:fillRect/>
                </a:stretch>
              </a:blip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sp>
          <p:nvSpPr>
            <p:cNvPr id="35" name="Rectangle 11">
              <a:extLst>
                <a:ext uri="{FF2B5EF4-FFF2-40B4-BE49-F238E27FC236}">
                  <a16:creationId xmlns:a16="http://schemas.microsoft.com/office/drawing/2014/main" id="{F611E7E9-54B0-4509-9DC9-FE23F6EF46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36924" y="244452"/>
              <a:ext cx="1408989" cy="438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sz="1360" b="1" i="1" dirty="0">
                  <a:latin typeface="Handlee" panose="02000000000000000000" pitchFamily="2" charset="0"/>
                </a:rPr>
                <a:t>Recall</a:t>
              </a:r>
              <a:endParaRPr lang="en-US" altLang="en-US" sz="1360" dirty="0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CC92D0F0-22DA-4FBC-AFC3-06D546DB7445}"/>
              </a:ext>
            </a:extLst>
          </p:cNvPr>
          <p:cNvSpPr/>
          <p:nvPr/>
        </p:nvSpPr>
        <p:spPr>
          <a:xfrm>
            <a:off x="5228434" y="1068452"/>
            <a:ext cx="2214967" cy="82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90" dirty="0">
                <a:latin typeface="Handlee" panose="02000000000000000000" pitchFamily="2" charset="0"/>
              </a:rPr>
              <a:t>Remember, when comparing boxplots, both boxplots </a:t>
            </a:r>
            <a:r>
              <a:rPr lang="en-US" sz="1190" b="1" i="1" dirty="0">
                <a:latin typeface="Handlee" panose="02000000000000000000" pitchFamily="2" charset="0"/>
              </a:rPr>
              <a:t>MUST</a:t>
            </a:r>
            <a:r>
              <a:rPr lang="en-US" sz="1190" dirty="0">
                <a:latin typeface="Handlee" panose="02000000000000000000" pitchFamily="2" charset="0"/>
              </a:rPr>
              <a:t> be drawn using the same number line.</a:t>
            </a:r>
            <a:endParaRPr lang="en-US" sz="119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BFA2B3F-E847-47D4-97F4-B8E59D71EAD5}"/>
              </a:ext>
            </a:extLst>
          </p:cNvPr>
          <p:cNvGrpSpPr/>
          <p:nvPr/>
        </p:nvGrpSpPr>
        <p:grpSpPr>
          <a:xfrm>
            <a:off x="828342" y="3998419"/>
            <a:ext cx="6324969" cy="1522952"/>
            <a:chOff x="487279" y="4339603"/>
            <a:chExt cx="6761914" cy="152007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C292261-F460-4C03-903C-DD879B6568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7279" y="4339603"/>
              <a:ext cx="6761914" cy="1520076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684752B0-6897-4112-AC30-7F0B96E580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61069" y="4391193"/>
              <a:ext cx="777232" cy="168626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06650D47-ED03-4B01-A9A0-834818477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77587" y="4650688"/>
              <a:ext cx="777232" cy="168626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A9A5D2C2-3338-49FD-8358-097E753296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25178" y="4931998"/>
              <a:ext cx="777232" cy="168626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C2135157-7AF5-4886-8EAD-84304F2AF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28497" y="4935829"/>
              <a:ext cx="777232" cy="168626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372B73B7-9513-48A7-84DE-2595206EA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50956" y="5226573"/>
              <a:ext cx="777232" cy="168626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88E1BB78-BE5B-4EFB-BCD8-95BA7C69C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25670" y="5500234"/>
              <a:ext cx="777232" cy="168626"/>
            </a:xfrm>
            <a:prstGeom prst="rect">
              <a:avLst/>
            </a:prstGeom>
          </p:spPr>
        </p:pic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41936B00-C125-4922-94E4-FA37CF27AD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3554" y="6341116"/>
            <a:ext cx="1295403" cy="161925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61DE263-4163-4EFC-B835-1DFF66FF453A}"/>
              </a:ext>
            </a:extLst>
          </p:cNvPr>
          <p:cNvCxnSpPr>
            <a:cxnSpLocks/>
          </p:cNvCxnSpPr>
          <p:nvPr/>
        </p:nvCxnSpPr>
        <p:spPr>
          <a:xfrm flipH="1">
            <a:off x="4208580" y="6503041"/>
            <a:ext cx="1" cy="8425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C91DA17B-EBC9-47F9-965C-E33D027D332F}"/>
              </a:ext>
            </a:extLst>
          </p:cNvPr>
          <p:cNvSpPr/>
          <p:nvPr/>
        </p:nvSpPr>
        <p:spPr>
          <a:xfrm>
            <a:off x="691961" y="6304354"/>
            <a:ext cx="3209535" cy="24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20" b="1" i="1" dirty="0">
                <a:latin typeface="Handlee" panose="02000000000000000000" pitchFamily="2" charset="0"/>
              </a:rPr>
              <a:t>A: Sort the list and find the five values</a:t>
            </a:r>
            <a:endParaRPr lang="en-US" sz="1020" b="1" dirty="0">
              <a:latin typeface="Handlee" panose="02000000000000000000" pitchFamily="2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686B4F2-97BB-4976-917F-EE8D006796C3}"/>
              </a:ext>
            </a:extLst>
          </p:cNvPr>
          <p:cNvSpPr/>
          <p:nvPr/>
        </p:nvSpPr>
        <p:spPr>
          <a:xfrm>
            <a:off x="4623058" y="6310263"/>
            <a:ext cx="3209535" cy="24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20" b="1" i="1" dirty="0">
                <a:latin typeface="Handlee" panose="02000000000000000000" pitchFamily="2" charset="0"/>
              </a:rPr>
              <a:t>B: Sort the list and find the five values</a:t>
            </a:r>
            <a:endParaRPr lang="en-US" sz="1020" b="1" dirty="0">
              <a:latin typeface="Handlee" panose="02000000000000000000" pitchFamily="2" charset="0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91F64BF4-98FA-4EA1-AAF2-B833B70DD3BC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1505" y="7668400"/>
            <a:ext cx="6451021" cy="204609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33437ABC-78F1-481D-BE67-A9F78DD58FE6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8320" y="5498112"/>
            <a:ext cx="7150543" cy="806543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BD8592CC-60C6-41A0-8FD2-33FA3BBC9C4C}"/>
              </a:ext>
            </a:extLst>
          </p:cNvPr>
          <p:cNvSpPr/>
          <p:nvPr/>
        </p:nvSpPr>
        <p:spPr>
          <a:xfrm rot="19480084">
            <a:off x="129275" y="8451738"/>
            <a:ext cx="715260" cy="4062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2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Make the </a:t>
            </a:r>
          </a:p>
          <a:p>
            <a:pPr algn="ctr"/>
            <a:r>
              <a:rPr lang="en-US" sz="102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Boxplots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A220E6A4-45E1-4547-A8EA-6ACCAECBF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182" y="8592409"/>
            <a:ext cx="4663389" cy="622069"/>
          </a:xfrm>
          <a:prstGeom prst="rect">
            <a:avLst/>
          </a:prstGeom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9A55BC1B-2198-4F7F-9013-9B0CDCB3ACC1}"/>
              </a:ext>
            </a:extLst>
          </p:cNvPr>
          <p:cNvGrpSpPr/>
          <p:nvPr/>
        </p:nvGrpSpPr>
        <p:grpSpPr>
          <a:xfrm>
            <a:off x="1038414" y="7738449"/>
            <a:ext cx="5148310" cy="630905"/>
            <a:chOff x="1382442" y="4365441"/>
            <a:chExt cx="6056835" cy="742241"/>
          </a:xfrm>
        </p:grpSpPr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96AE2761-65F1-4D12-AB03-297052F47D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17871" y="4375836"/>
              <a:ext cx="5321406" cy="731846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8BCD9DA0-9720-4749-816F-300FC06B5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82442" y="4365441"/>
              <a:ext cx="914390" cy="343705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2C3F3B3C-6B3B-414A-A186-2942FB5C2597}"/>
              </a:ext>
            </a:extLst>
          </p:cNvPr>
          <p:cNvSpPr/>
          <p:nvPr/>
        </p:nvSpPr>
        <p:spPr>
          <a:xfrm>
            <a:off x="2370475" y="7644092"/>
            <a:ext cx="51472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Handlee" panose="02000000000000000000" pitchFamily="2" charset="0"/>
              </a:rPr>
              <a:t>The medians are </a:t>
            </a:r>
            <a:r>
              <a:rPr lang="en-US" sz="1200" b="1" i="1" u="sng" dirty="0">
                <a:solidFill>
                  <a:srgbClr val="FF0000"/>
                </a:solidFill>
                <a:latin typeface="Handlee" panose="02000000000000000000" pitchFamily="2" charset="0"/>
              </a:rPr>
              <a:t>close</a:t>
            </a:r>
            <a:r>
              <a:rPr lang="en-US" sz="1200" dirty="0">
                <a:solidFill>
                  <a:srgbClr val="FF0000"/>
                </a:solidFill>
                <a:latin typeface="Handlee" panose="02000000000000000000" pitchFamily="2" charset="0"/>
              </a:rPr>
              <a:t>, but the median for 2013 is slightly </a:t>
            </a:r>
            <a:r>
              <a:rPr lang="en-US" sz="1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_________</a:t>
            </a:r>
            <a:r>
              <a:rPr lang="en-US" sz="1200" dirty="0">
                <a:solidFill>
                  <a:srgbClr val="FF0000"/>
                </a:solidFill>
                <a:latin typeface="Handlee" panose="02000000000000000000" pitchFamily="2" charset="0"/>
              </a:rPr>
              <a:t>that of 2012. The ranges are </a:t>
            </a:r>
            <a:r>
              <a:rPr lang="en-US" sz="1200" b="1" i="1" u="sng" dirty="0">
                <a:solidFill>
                  <a:srgbClr val="FF0000"/>
                </a:solidFill>
                <a:latin typeface="Handlee" panose="02000000000000000000" pitchFamily="2" charset="0"/>
              </a:rPr>
              <a:t>close</a:t>
            </a:r>
            <a:r>
              <a:rPr lang="en-US" sz="1200" dirty="0">
                <a:solidFill>
                  <a:srgbClr val="FF0000"/>
                </a:solidFill>
                <a:latin typeface="Handlee" panose="02000000000000000000" pitchFamily="2" charset="0"/>
              </a:rPr>
              <a:t>, but the interquartile range for 2013 is much </a:t>
            </a:r>
            <a:r>
              <a:rPr lang="en-US" sz="1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____________ </a:t>
            </a:r>
            <a:r>
              <a:rPr lang="en-US" sz="1200" dirty="0">
                <a:solidFill>
                  <a:srgbClr val="FF0000"/>
                </a:solidFill>
                <a:latin typeface="Handlee" panose="02000000000000000000" pitchFamily="2" charset="0"/>
              </a:rPr>
              <a:t>that of 2012.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57A0EC43-4B33-4BC1-A274-D6A44238E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31" y="7718260"/>
            <a:ext cx="2247796" cy="58294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E93E2A9-48D5-4A36-9E01-50C0D3586998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4681" y="7288170"/>
            <a:ext cx="2014472" cy="10130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CBE257-24C8-4DD6-A4CC-8145C73AA8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7343" y="8420906"/>
            <a:ext cx="553718" cy="39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89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5" grpId="0"/>
      <p:bldP spid="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Heading">
            <a:extLst>
              <a:ext uri="{FF2B5EF4-FFF2-40B4-BE49-F238E27FC236}">
                <a16:creationId xmlns:a16="http://schemas.microsoft.com/office/drawing/2014/main" id="{CEFACC64-C7C7-444D-8C9A-8A91D0B9C677}"/>
              </a:ext>
            </a:extLst>
          </p:cNvPr>
          <p:cNvSpPr/>
          <p:nvPr/>
        </p:nvSpPr>
        <p:spPr bwMode="auto">
          <a:xfrm>
            <a:off x="170705" y="365811"/>
            <a:ext cx="1943121" cy="155446"/>
          </a:xfrm>
          <a:prstGeom prst="homePlate">
            <a:avLst>
              <a:gd name="adj" fmla="val 40355"/>
            </a:avLst>
          </a:pr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5" anchor="ctr"/>
          <a:lstStyle/>
          <a:p>
            <a:pPr eaLnBrk="1" hangingPunct="1">
              <a:defRPr/>
            </a:pPr>
            <a:r>
              <a:rPr lang="en-US" sz="935" b="1" dirty="0">
                <a:solidFill>
                  <a:schemeClr val="bg1"/>
                </a:solidFill>
                <a:latin typeface="Handlee" panose="02000000000000000000" pitchFamily="2" charset="0"/>
              </a:rPr>
              <a:t>Skill Development/Guided Practice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6D442F8-C340-46E1-B722-7F9D289299F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9121" y="2075720"/>
            <a:ext cx="2839927" cy="142813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0A635D6-97CA-47C7-8A35-99F431D8D15F}"/>
              </a:ext>
            </a:extLst>
          </p:cNvPr>
          <p:cNvSpPr/>
          <p:nvPr/>
        </p:nvSpPr>
        <p:spPr>
          <a:xfrm>
            <a:off x="746815" y="518228"/>
            <a:ext cx="6451021" cy="45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90" dirty="0">
                <a:latin typeface="Handlee" panose="02000000000000000000" pitchFamily="2" charset="0"/>
              </a:rPr>
              <a:t>The ages of the 10 richest people in the world for 2012 and 2013 (in years) are:</a:t>
            </a:r>
          </a:p>
          <a:p>
            <a:pPr algn="ctr"/>
            <a:r>
              <a:rPr lang="en-US" sz="119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2012:</a:t>
            </a:r>
            <a:r>
              <a:rPr lang="en-US" sz="1190" dirty="0">
                <a:latin typeface="Handlee" panose="02000000000000000000" pitchFamily="2" charset="0"/>
              </a:rPr>
              <a:t> 72, 56, 81, 63, 75, 67, 55, 64, 83, 92                       </a:t>
            </a:r>
            <a:r>
              <a:rPr lang="en-US" sz="119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2013: </a:t>
            </a:r>
            <a:r>
              <a:rPr lang="en-US" sz="1190" dirty="0">
                <a:latin typeface="Handlee" panose="02000000000000000000" pitchFamily="2" charset="0"/>
              </a:rPr>
              <a:t>72, 57, 76, 82, 68, 77, 72, 84, 90, 63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C4EA0CC-D659-47B7-B218-A9A35DF71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161" y="978088"/>
            <a:ext cx="1295403" cy="161925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C2C8D26-E163-4485-8872-3B3F70A2CCAD}"/>
              </a:ext>
            </a:extLst>
          </p:cNvPr>
          <p:cNvCxnSpPr>
            <a:cxnSpLocks/>
          </p:cNvCxnSpPr>
          <p:nvPr/>
        </p:nvCxnSpPr>
        <p:spPr>
          <a:xfrm flipH="1">
            <a:off x="4011187" y="1140013"/>
            <a:ext cx="1" cy="8425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0819C55C-432C-4A4B-9C49-42DFB5D16E9C}"/>
              </a:ext>
            </a:extLst>
          </p:cNvPr>
          <p:cNvSpPr/>
          <p:nvPr/>
        </p:nvSpPr>
        <p:spPr>
          <a:xfrm>
            <a:off x="494567" y="941326"/>
            <a:ext cx="3209535" cy="24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20" b="1" i="1" dirty="0">
                <a:latin typeface="Handlee" panose="02000000000000000000" pitchFamily="2" charset="0"/>
              </a:rPr>
              <a:t>A: Sort the list and find the five values</a:t>
            </a:r>
            <a:endParaRPr lang="en-US" sz="1020" b="1" dirty="0">
              <a:latin typeface="Handlee" panose="02000000000000000000" pitchFamily="2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304E3DE-3330-4F6D-9008-4BF0B89A2AA4}"/>
              </a:ext>
            </a:extLst>
          </p:cNvPr>
          <p:cNvSpPr/>
          <p:nvPr/>
        </p:nvSpPr>
        <p:spPr>
          <a:xfrm>
            <a:off x="4425664" y="947235"/>
            <a:ext cx="3209535" cy="24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20" b="1" i="1" dirty="0">
                <a:latin typeface="Handlee" panose="02000000000000000000" pitchFamily="2" charset="0"/>
              </a:rPr>
              <a:t>B: Sort the list and find the five values</a:t>
            </a:r>
            <a:endParaRPr lang="en-US" sz="1020" b="1" dirty="0">
              <a:latin typeface="Handlee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EBB78E-80D2-4F07-BB05-B04D9E79318F}"/>
              </a:ext>
            </a:extLst>
          </p:cNvPr>
          <p:cNvSpPr/>
          <p:nvPr/>
        </p:nvSpPr>
        <p:spPr>
          <a:xfrm>
            <a:off x="3190439" y="2380534"/>
            <a:ext cx="4444758" cy="641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90" dirty="0">
                <a:latin typeface="Handlee" panose="02000000000000000000" pitchFamily="2" charset="0"/>
              </a:rPr>
              <a:t>The median for 2013 is much </a:t>
            </a:r>
            <a:r>
              <a:rPr lang="en-US" sz="119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___________</a:t>
            </a:r>
            <a:r>
              <a:rPr lang="en-US" sz="1190" dirty="0">
                <a:latin typeface="Handlee" panose="02000000000000000000" pitchFamily="2" charset="0"/>
              </a:rPr>
              <a:t>he median for 2012. </a:t>
            </a:r>
          </a:p>
          <a:p>
            <a:r>
              <a:rPr lang="en-US" sz="1190" dirty="0">
                <a:latin typeface="Handlee" panose="02000000000000000000" pitchFamily="2" charset="0"/>
              </a:rPr>
              <a:t>Both the range and interquartile range for 2013 are </a:t>
            </a:r>
            <a:r>
              <a:rPr lang="en-US" sz="119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______ </a:t>
            </a:r>
            <a:r>
              <a:rPr lang="en-US" sz="1190" dirty="0">
                <a:latin typeface="Handlee" panose="02000000000000000000" pitchFamily="2" charset="0"/>
              </a:rPr>
              <a:t>those of 2012, so the ages were more varied in 2012.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BBFF485-2E7A-4F4C-B0D2-978171C68B0F}"/>
              </a:ext>
            </a:extLst>
          </p:cNvPr>
          <p:cNvGrpSpPr/>
          <p:nvPr/>
        </p:nvGrpSpPr>
        <p:grpSpPr>
          <a:xfrm>
            <a:off x="1116355" y="3563245"/>
            <a:ext cx="5695893" cy="2014590"/>
            <a:chOff x="1116355" y="3563244"/>
            <a:chExt cx="5906954" cy="218539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336F0D3-F858-44A4-B88B-0B13ACA4BE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6355" y="3563244"/>
              <a:ext cx="5906954" cy="2185395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3262B819-0CC9-4EFB-8094-C824342E4E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49030" y="4557896"/>
              <a:ext cx="4663389" cy="629921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ACA147A4-F124-4F1F-A2F5-4AB5D96FAD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59084" y="3666257"/>
              <a:ext cx="4663389" cy="629921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D8A73B9B-F986-44F5-8C3E-940D0E94E7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121" y="5695729"/>
            <a:ext cx="6717758" cy="21089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84DAA5-6F25-4FD2-9BAC-4E3CF777C2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844" y="8574457"/>
            <a:ext cx="6495988" cy="116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182425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7CC581B-8965-4E18-B063-6DDD75E50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43" y="481592"/>
            <a:ext cx="6622733" cy="2024063"/>
          </a:xfrm>
          <a:prstGeom prst="rect">
            <a:avLst/>
          </a:prstGeom>
        </p:spPr>
      </p:pic>
      <p:sp>
        <p:nvSpPr>
          <p:cNvPr id="7" name="Heading">
            <a:extLst>
              <a:ext uri="{FF2B5EF4-FFF2-40B4-BE49-F238E27FC236}">
                <a16:creationId xmlns:a16="http://schemas.microsoft.com/office/drawing/2014/main" id="{D273C06B-447B-4E3F-AE23-77E499BA2717}"/>
              </a:ext>
            </a:extLst>
          </p:cNvPr>
          <p:cNvSpPr/>
          <p:nvPr/>
        </p:nvSpPr>
        <p:spPr bwMode="auto">
          <a:xfrm>
            <a:off x="156999" y="399470"/>
            <a:ext cx="1334264" cy="164244"/>
          </a:xfrm>
          <a:prstGeom prst="homePlate">
            <a:avLst>
              <a:gd name="adj" fmla="val 40355"/>
            </a:avLst>
          </a:pr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5" anchor="ctr"/>
          <a:lstStyle/>
          <a:p>
            <a:pPr eaLnBrk="1" hangingPunct="1">
              <a:defRPr/>
            </a:pPr>
            <a:r>
              <a:rPr lang="en-US" sz="935" b="1" dirty="0">
                <a:solidFill>
                  <a:schemeClr val="bg1"/>
                </a:solidFill>
                <a:latin typeface="Handlee" panose="02000000000000000000" pitchFamily="2" charset="0"/>
              </a:rPr>
              <a:t>Independent practice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FB24EA0-E2F8-4521-AD02-EF360F2F6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792" y="2576832"/>
            <a:ext cx="7205405" cy="213340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07C6B6B-D3B1-4B1C-B8E7-D26B29EA3D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894" y="4956151"/>
            <a:ext cx="7419613" cy="2425528"/>
          </a:xfrm>
          <a:prstGeom prst="rect">
            <a:avLst/>
          </a:prstGeom>
        </p:spPr>
      </p:pic>
      <p:sp>
        <p:nvSpPr>
          <p:cNvPr id="23" name="Round Same Side Corner Rectangle 37">
            <a:extLst>
              <a:ext uri="{FF2B5EF4-FFF2-40B4-BE49-F238E27FC236}">
                <a16:creationId xmlns:a16="http://schemas.microsoft.com/office/drawing/2014/main" id="{780B7F9B-6E09-4345-91AB-E6BF2BB1A8B0}"/>
              </a:ext>
            </a:extLst>
          </p:cNvPr>
          <p:cNvSpPr/>
          <p:nvPr/>
        </p:nvSpPr>
        <p:spPr bwMode="auto">
          <a:xfrm rot="16200000">
            <a:off x="-152483" y="5722429"/>
            <a:ext cx="796743" cy="183554"/>
          </a:xfrm>
          <a:prstGeom prst="round2SameRect">
            <a:avLst>
              <a:gd name="adj1" fmla="val 0"/>
              <a:gd name="adj2" fmla="val 15814"/>
            </a:avLst>
          </a:prstGeom>
          <a:solidFill>
            <a:srgbClr val="FFFFFF"/>
          </a:solidFill>
          <a:ln w="6350">
            <a:noFill/>
          </a:ln>
          <a:effectLst>
            <a:outerShdw blurRad="508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lIns="64770" tIns="33561" rIns="64770" bIns="33561">
            <a:spAutoFit/>
          </a:bodyPr>
          <a:lstStyle/>
          <a:p>
            <a:pPr>
              <a:defRPr/>
            </a:pPr>
            <a:r>
              <a:rPr lang="en-US" sz="708" b="1" dirty="0">
                <a:solidFill>
                  <a:srgbClr val="0171AB"/>
                </a:solidFill>
                <a:latin typeface="Century Gothic" panose="020B0502020202020204" pitchFamily="34" charset="0"/>
              </a:rPr>
              <a:t>Common Core</a:t>
            </a:r>
          </a:p>
        </p:txBody>
      </p:sp>
      <p:sp>
        <p:nvSpPr>
          <p:cNvPr id="25" name="Round Same Side Corner Rectangle 21">
            <a:extLst>
              <a:ext uri="{FF2B5EF4-FFF2-40B4-BE49-F238E27FC236}">
                <a16:creationId xmlns:a16="http://schemas.microsoft.com/office/drawing/2014/main" id="{DA988664-141E-4A97-90FA-BB086FF6FAE5}"/>
              </a:ext>
            </a:extLst>
          </p:cNvPr>
          <p:cNvSpPr/>
          <p:nvPr/>
        </p:nvSpPr>
        <p:spPr bwMode="auto">
          <a:xfrm rot="16200000">
            <a:off x="2781747" y="5285148"/>
            <a:ext cx="233350" cy="4895746"/>
          </a:xfrm>
          <a:prstGeom prst="round2SameRect">
            <a:avLst>
              <a:gd name="adj1" fmla="val 0"/>
              <a:gd name="adj2" fmla="val 11534"/>
            </a:avLst>
          </a:prstGeom>
          <a:solidFill>
            <a:srgbClr val="0171AB"/>
          </a:solidFill>
          <a:ln>
            <a:noFill/>
          </a:ln>
          <a:effectLst/>
          <a:extLst/>
        </p:spPr>
        <p:txBody>
          <a:bodyPr vert="vert" wrap="square" lIns="33561" tIns="453390" rIns="0" bIns="33561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What did you learn today about </a:t>
            </a:r>
            <a:r>
              <a:rPr lang="en-US" sz="12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how to</a:t>
            </a:r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Compare Box Plots.</a:t>
            </a:r>
            <a:endParaRPr lang="en-US" sz="12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7DF0302-A087-4849-8A09-388B2892D3CD}"/>
              </a:ext>
            </a:extLst>
          </p:cNvPr>
          <p:cNvSpPr/>
          <p:nvPr/>
        </p:nvSpPr>
        <p:spPr bwMode="auto">
          <a:xfrm>
            <a:off x="4468740" y="8642160"/>
            <a:ext cx="65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647675">
              <a:defRPr/>
            </a:pPr>
            <a:endParaRPr lang="en-US" sz="1275" kern="0" dirty="0">
              <a:latin typeface="Arial" pitchFamily="34" charset="0"/>
            </a:endParaRPr>
          </a:p>
        </p:txBody>
      </p:sp>
      <p:sp>
        <p:nvSpPr>
          <p:cNvPr id="27" name="Round Same Side Corner Rectangle 37">
            <a:extLst>
              <a:ext uri="{FF2B5EF4-FFF2-40B4-BE49-F238E27FC236}">
                <a16:creationId xmlns:a16="http://schemas.microsoft.com/office/drawing/2014/main" id="{F5FDEB42-4748-40B7-BEB5-1D93A2AF0D78}"/>
              </a:ext>
            </a:extLst>
          </p:cNvPr>
          <p:cNvSpPr/>
          <p:nvPr/>
        </p:nvSpPr>
        <p:spPr bwMode="auto">
          <a:xfrm rot="16200000">
            <a:off x="-146077" y="8087822"/>
            <a:ext cx="1001208" cy="183554"/>
          </a:xfrm>
          <a:prstGeom prst="round2SameRect">
            <a:avLst>
              <a:gd name="adj1" fmla="val 0"/>
              <a:gd name="adj2" fmla="val 15814"/>
            </a:avLst>
          </a:prstGeom>
          <a:solidFill>
            <a:srgbClr val="FFFFFF"/>
          </a:solidFill>
          <a:ln w="6350">
            <a:noFill/>
          </a:ln>
          <a:effectLst>
            <a:outerShdw blurRad="508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lIns="64770" tIns="33561" rIns="64770" bIns="33561">
            <a:spAutoFit/>
          </a:bodyPr>
          <a:lstStyle/>
          <a:p>
            <a:pPr>
              <a:defRPr/>
            </a:pPr>
            <a:r>
              <a:rPr lang="en-US" sz="708" b="1" dirty="0">
                <a:solidFill>
                  <a:srgbClr val="0171AB"/>
                </a:solidFill>
                <a:latin typeface="Century Gothic" panose="020B0502020202020204" pitchFamily="34" charset="0"/>
              </a:rPr>
              <a:t>SUMMARY CLOSURE</a:t>
            </a:r>
          </a:p>
        </p:txBody>
      </p:sp>
      <p:grpSp>
        <p:nvGrpSpPr>
          <p:cNvPr id="28" name="Group 17">
            <a:extLst>
              <a:ext uri="{FF2B5EF4-FFF2-40B4-BE49-F238E27FC236}">
                <a16:creationId xmlns:a16="http://schemas.microsoft.com/office/drawing/2014/main" id="{B2307FBF-091B-4259-B774-AAA8901DE9DF}"/>
              </a:ext>
            </a:extLst>
          </p:cNvPr>
          <p:cNvGrpSpPr>
            <a:grpSpLocks/>
          </p:cNvGrpSpPr>
          <p:nvPr/>
        </p:nvGrpSpPr>
        <p:grpSpPr bwMode="auto">
          <a:xfrm>
            <a:off x="5435940" y="7498053"/>
            <a:ext cx="1876759" cy="1767194"/>
            <a:chOff x="7594666" y="2245256"/>
            <a:chExt cx="2649405" cy="2494214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9770B634-1A7C-40C3-A8AB-DA7C6BC8C419}"/>
                </a:ext>
              </a:extLst>
            </p:cNvPr>
            <p:cNvSpPr/>
            <p:nvPr/>
          </p:nvSpPr>
          <p:spPr bwMode="auto">
            <a:xfrm>
              <a:off x="7594666" y="2289061"/>
              <a:ext cx="2504947" cy="438036"/>
            </a:xfrm>
            <a:prstGeom prst="roundRect">
              <a:avLst>
                <a:gd name="adj" fmla="val 50000"/>
              </a:avLst>
            </a:prstGeom>
            <a:solidFill>
              <a:srgbClr val="0171AB">
                <a:alpha val="58039"/>
              </a:srgbClr>
            </a:solidFill>
            <a:ln>
              <a:noFill/>
            </a:ln>
            <a:effectLst/>
            <a:extLst/>
          </p:spPr>
          <p:txBody>
            <a:bodyPr lIns="0" tIns="0" rIns="0" bIns="0" anchor="ctr"/>
            <a:lstStyle/>
            <a:p>
              <a:pPr algn="ctr" defTabSz="647675">
                <a:defRPr/>
              </a:pPr>
              <a:endParaRPr lang="en-US" sz="1275" kern="0" dirty="0">
                <a:latin typeface="Arial" pitchFamily="34" charset="0"/>
              </a:endParaRPr>
            </a:p>
          </p:txBody>
        </p:sp>
        <p:sp>
          <p:nvSpPr>
            <p:cNvPr id="31" name="TextBox 3">
              <a:extLst>
                <a:ext uri="{FF2B5EF4-FFF2-40B4-BE49-F238E27FC236}">
                  <a16:creationId xmlns:a16="http://schemas.microsoft.com/office/drawing/2014/main" id="{FE1D1031-4E9C-471C-8360-36012C8976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90986" y="2245256"/>
              <a:ext cx="1954822" cy="573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40" b="1"/>
                <a:t>Word Bank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0838F7A-18C4-42A0-92EB-F9D76F9B6F36}"/>
                </a:ext>
              </a:extLst>
            </p:cNvPr>
            <p:cNvSpPr/>
            <p:nvPr/>
          </p:nvSpPr>
          <p:spPr bwMode="auto">
            <a:xfrm>
              <a:off x="7785155" y="2786139"/>
              <a:ext cx="2458916" cy="1953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202398" indent="-202398" defTabSz="647675">
                <a:spcAft>
                  <a:spcPts val="213"/>
                </a:spcAft>
                <a:buClr>
                  <a:srgbClr val="0171AB"/>
                </a:buClr>
                <a:buFont typeface="Arial" panose="020B0604020202020204" pitchFamily="34" charset="0"/>
                <a:buChar char="►"/>
                <a:defRPr/>
              </a:pPr>
              <a:r>
                <a:rPr lang="en-US" sz="1360" kern="0" dirty="0">
                  <a:latin typeface="Book Antiqua" panose="02040602050305030304" pitchFamily="18" charset="0"/>
                </a:rPr>
                <a:t>Dot Plot</a:t>
              </a:r>
            </a:p>
            <a:p>
              <a:pPr marL="202398" indent="-202398" defTabSz="647675">
                <a:spcAft>
                  <a:spcPts val="213"/>
                </a:spcAft>
                <a:buClr>
                  <a:srgbClr val="0171AB"/>
                </a:buClr>
                <a:buFont typeface="Arial" panose="020B0604020202020204" pitchFamily="34" charset="0"/>
                <a:buChar char="►"/>
                <a:defRPr/>
              </a:pPr>
              <a:r>
                <a:rPr lang="en-US" sz="1360" kern="0" dirty="0">
                  <a:latin typeface="Book Antiqua" panose="02040602050305030304" pitchFamily="18" charset="0"/>
                </a:rPr>
                <a:t>IQR</a:t>
              </a:r>
            </a:p>
            <a:p>
              <a:pPr marL="202398" indent="-202398" defTabSz="647675">
                <a:spcAft>
                  <a:spcPts val="213"/>
                </a:spcAft>
                <a:buClr>
                  <a:srgbClr val="0171AB"/>
                </a:buClr>
                <a:buFont typeface="Arial" panose="020B0604020202020204" pitchFamily="34" charset="0"/>
                <a:buChar char="►"/>
                <a:defRPr/>
              </a:pPr>
              <a:r>
                <a:rPr lang="en-US" sz="1360" kern="0" dirty="0">
                  <a:latin typeface="Book Antiqua" panose="02040602050305030304" pitchFamily="18" charset="0"/>
                </a:rPr>
                <a:t>Whisker</a:t>
              </a:r>
            </a:p>
            <a:p>
              <a:pPr marL="202398" indent="-202398" defTabSz="647675">
                <a:spcAft>
                  <a:spcPts val="213"/>
                </a:spcAft>
                <a:buClr>
                  <a:srgbClr val="0171AB"/>
                </a:buClr>
                <a:buFont typeface="Arial" panose="020B0604020202020204" pitchFamily="34" charset="0"/>
                <a:buChar char="►"/>
                <a:defRPr/>
              </a:pPr>
              <a:r>
                <a:rPr lang="en-US" sz="1360" kern="0" dirty="0">
                  <a:latin typeface="Book Antiqua" panose="02040602050305030304" pitchFamily="18" charset="0"/>
                </a:rPr>
                <a:t>Quartiles</a:t>
              </a:r>
            </a:p>
            <a:p>
              <a:pPr marL="202398" indent="-202398" defTabSz="647675">
                <a:spcAft>
                  <a:spcPts val="213"/>
                </a:spcAft>
                <a:buClr>
                  <a:srgbClr val="0171AB"/>
                </a:buClr>
                <a:buFont typeface="Arial" panose="020B0604020202020204" pitchFamily="34" charset="0"/>
                <a:buChar char="►"/>
                <a:defRPr/>
              </a:pPr>
              <a:r>
                <a:rPr lang="en-US" sz="1360" kern="0" dirty="0">
                  <a:latin typeface="Book Antiqua" panose="02040602050305030304" pitchFamily="18" charset="0"/>
                </a:rPr>
                <a:t>Median</a:t>
              </a:r>
            </a:p>
            <a:p>
              <a:pPr marL="202398" indent="-202398" defTabSz="647675">
                <a:spcAft>
                  <a:spcPts val="213"/>
                </a:spcAft>
                <a:buClr>
                  <a:srgbClr val="0171AB"/>
                </a:buClr>
                <a:buFont typeface="Arial" panose="020B0604020202020204" pitchFamily="34" charset="0"/>
                <a:buChar char="►"/>
                <a:defRPr/>
              </a:pPr>
              <a:r>
                <a:rPr lang="en-US" sz="1360" dirty="0">
                  <a:latin typeface="Book Antiqua" panose="02040602050305030304" pitchFamily="18" charset="0"/>
                </a:rPr>
                <a:t>5-number summary</a:t>
              </a:r>
            </a:p>
          </p:txBody>
        </p:sp>
      </p:grpSp>
      <p:sp>
        <p:nvSpPr>
          <p:cNvPr id="29" name="Rectangle 4">
            <a:extLst>
              <a:ext uri="{FF2B5EF4-FFF2-40B4-BE49-F238E27FC236}">
                <a16:creationId xmlns:a16="http://schemas.microsoft.com/office/drawing/2014/main" id="{532C7F1C-2BDB-4091-870A-8373F5555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309" y="7975058"/>
            <a:ext cx="531383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600" b="1" dirty="0">
                <a:latin typeface="Handlee" panose="02000000000000000000" pitchFamily="2" charset="0"/>
              </a:rPr>
              <a:t>Today, I learned how to </a:t>
            </a:r>
            <a:r>
              <a:rPr lang="en-US" altLang="en-US" sz="1600" b="1" u="sng" dirty="0">
                <a:latin typeface="Handlee" panose="02000000000000000000" pitchFamily="2" charset="0"/>
              </a:rPr>
              <a:t>_____________________________________________________________________________________________________.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7F9039C-0F30-4F90-AA58-E6BCF4E63183}"/>
              </a:ext>
            </a:extLst>
          </p:cNvPr>
          <p:cNvGrpSpPr/>
          <p:nvPr/>
        </p:nvGrpSpPr>
        <p:grpSpPr>
          <a:xfrm>
            <a:off x="394551" y="5730721"/>
            <a:ext cx="7122400" cy="1691439"/>
            <a:chOff x="430648" y="1267815"/>
            <a:chExt cx="8379294" cy="1989928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C9756F03-14FF-4B4A-9032-49454A9291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0648" y="1267815"/>
              <a:ext cx="4507108" cy="1989928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EDC093D1-464C-4777-8EB0-D28C14A9DD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42360" y="2300820"/>
              <a:ext cx="6967582" cy="9170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4354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Activate Prior Knowledge"/>
  <p:tag name="GENSWF_ADVANCE_TIME" val="0.00"/>
  <p:tag name="ISPRING_SLIDE_INDENT_LEVEL" val="0"/>
  <p:tag name="ISPRING_CUSTOM_TIMING_USED" val="0"/>
</p:tagLst>
</file>

<file path=ppt/theme/theme1.xml><?xml version="1.0" encoding="utf-8"?>
<a:theme xmlns:a="http://schemas.openxmlformats.org/drawingml/2006/main" name="Office Theme">
  <a:themeElements>
    <a:clrScheme name="DataWORK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77ECF"/>
      </a:accent1>
      <a:accent2>
        <a:srgbClr val="D11123"/>
      </a:accent2>
      <a:accent3>
        <a:srgbClr val="F3F19F"/>
      </a:accent3>
      <a:accent4>
        <a:srgbClr val="FFD347"/>
      </a:accent4>
      <a:accent5>
        <a:srgbClr val="ADDB7B"/>
      </a:accent5>
      <a:accent6>
        <a:srgbClr val="87B0E1"/>
      </a:accent6>
      <a:hlink>
        <a:srgbClr val="077ECF"/>
      </a:hlink>
      <a:folHlink>
        <a:srgbClr val="53B5F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19050" algn="ctr">
              <a:solidFill>
                <a:srgbClr val="FF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lIns="0" tIns="0" rIns="0" bIns="0">
        <a:spAutoFit/>
      </a:bodyPr>
      <a:lstStyle>
        <a:defPPr defTabSz="914400" fontAlgn="auto">
          <a:spcBef>
            <a:spcPts val="0"/>
          </a:spcBef>
          <a:spcAft>
            <a:spcPts val="0"/>
          </a:spcAft>
          <a:defRPr kern="0" dirty="0">
            <a:latin typeface="Arial" pitchFamily="34" charset="0"/>
            <a:cs typeface="Arial" pitchFamily="34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11128</TotalTime>
  <Words>506</Words>
  <Application>Microsoft Office PowerPoint</Application>
  <PresentationFormat>Custom</PresentationFormat>
  <Paragraphs>57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Times New Roman</vt:lpstr>
      <vt:lpstr>Book Antiqua</vt:lpstr>
      <vt:lpstr>Malgun Gothic Semilight</vt:lpstr>
      <vt:lpstr>Arial</vt:lpstr>
      <vt:lpstr>Handlee</vt:lpstr>
      <vt:lpstr>Century Gothic</vt:lpstr>
      <vt:lpstr>Verdana</vt:lpstr>
      <vt:lpstr>Gill Sans MT</vt:lpstr>
      <vt:lpstr>Calibri</vt:lpstr>
      <vt:lpstr>Bahnschrift Light Condensed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</dc:creator>
  <cp:lastModifiedBy>Rupinder Jagpal</cp:lastModifiedBy>
  <cp:revision>519</cp:revision>
  <cp:lastPrinted>2014-04-25T17:44:43Z</cp:lastPrinted>
  <dcterms:created xsi:type="dcterms:W3CDTF">2012-04-12T14:57:33Z</dcterms:created>
  <dcterms:modified xsi:type="dcterms:W3CDTF">2018-08-30T03:29:18Z</dcterms:modified>
</cp:coreProperties>
</file>