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13"/>
  </p:notesMasterIdLst>
  <p:sldIdLst>
    <p:sldId id="309" r:id="rId2"/>
    <p:sldId id="306" r:id="rId3"/>
    <p:sldId id="308" r:id="rId4"/>
    <p:sldId id="310" r:id="rId5"/>
    <p:sldId id="316" r:id="rId6"/>
    <p:sldId id="317" r:id="rId7"/>
    <p:sldId id="311" r:id="rId8"/>
    <p:sldId id="318" r:id="rId9"/>
    <p:sldId id="313" r:id="rId10"/>
    <p:sldId id="315" r:id="rId11"/>
    <p:sldId id="299" r:id="rId12"/>
  </p:sldIdLst>
  <p:sldSz cx="9144000" cy="6858000" type="screen4x3"/>
  <p:notesSz cx="6934200" cy="9220200"/>
  <p:embeddedFontLst>
    <p:embeddedFont>
      <p:font typeface="Bahnschrift Light Condensed" panose="020B0502040204020203" pitchFamily="34" charset="0"/>
      <p:regular r:id="rId14"/>
    </p:embeddedFont>
    <p:embeddedFont>
      <p:font typeface="Book Antiqua" panose="02040602050305030304" pitchFamily="18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entury Gothic" panose="020B0502020202020204" pitchFamily="34" charset="0"/>
      <p:regular r:id="rId23"/>
      <p:bold r:id="rId24"/>
      <p:italic r:id="rId25"/>
      <p:boldItalic r:id="rId26"/>
    </p:embeddedFont>
    <p:embeddedFont>
      <p:font typeface="Gill Sans MT" panose="020B0502020104020203" pitchFamily="34" charset="0"/>
      <p:regular r:id="rId27"/>
      <p:bold r:id="rId28"/>
      <p:italic r:id="rId29"/>
      <p:boldItalic r:id="rId30"/>
    </p:embeddedFont>
    <p:embeddedFont>
      <p:font typeface="Handlee" panose="02000000000000000000" pitchFamily="2" charset="0"/>
      <p:regular r:id="rId31"/>
    </p:embeddedFont>
    <p:embeddedFont>
      <p:font typeface="Malgun Gothic Semilight" panose="020B0502040204020203" pitchFamily="34" charset="-128"/>
      <p:regular r:id="rId32"/>
    </p:embeddedFont>
    <p:embeddedFont>
      <p:font typeface="Verdana" panose="020B0604030504040204" pitchFamily="3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56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28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00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72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370">
          <p15:clr>
            <a:srgbClr val="A4A3A4"/>
          </p15:clr>
        </p15:guide>
        <p15:guide id="2" orient="horz" pos="2736">
          <p15:clr>
            <a:srgbClr val="A4A3A4"/>
          </p15:clr>
        </p15:guide>
        <p15:guide id="3" pos="4262">
          <p15:clr>
            <a:srgbClr val="A4A3A4"/>
          </p15:clr>
        </p15:guide>
        <p15:guide id="4" pos="564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37DC"/>
    <a:srgbClr val="5E9028"/>
    <a:srgbClr val="065978"/>
    <a:srgbClr val="08749A"/>
    <a:srgbClr val="FFFFFF"/>
    <a:srgbClr val="E8A102"/>
    <a:srgbClr val="D09E00"/>
    <a:srgbClr val="8EC000"/>
    <a:srgbClr val="F3F1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94" autoAdjust="0"/>
    <p:restoredTop sz="98968" autoAdjust="0"/>
  </p:normalViewPr>
  <p:slideViewPr>
    <p:cSldViewPr>
      <p:cViewPr>
        <p:scale>
          <a:sx n="85" d="100"/>
          <a:sy n="85" d="100"/>
        </p:scale>
        <p:origin x="1284" y="43"/>
      </p:cViewPr>
      <p:guideLst>
        <p:guide orient="horz" pos="3370"/>
        <p:guide orient="horz" pos="2736"/>
        <p:guide pos="4262"/>
        <p:guide pos="564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font" Target="fonts/font23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font" Target="fonts/font2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6D4E9B-D35F-49B8-B523-4002AC2A44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 defTabSz="91436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ED55ED-7AD6-484C-B288-FFA2E05D332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 defTabSz="91436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1C042B9-5614-4CE3-8279-E1155144C2AC}" type="datetimeFigureOut">
              <a:rPr lang="en-US"/>
              <a:pPr>
                <a:defRPr/>
              </a:pPr>
              <a:t>8/29/2018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69A78B3-4503-4F73-9F80-1430695658C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0AA6F75-DADE-487D-A88D-C8E64BC6CA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3738" y="4379913"/>
            <a:ext cx="5546725" cy="4148137"/>
          </a:xfrm>
          <a:prstGeom prst="rect">
            <a:avLst/>
          </a:prstGeom>
        </p:spPr>
        <p:txBody>
          <a:bodyPr vert="horz" lIns="92309" tIns="46154" rIns="92309" bIns="46154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54D730-3B3A-4EB6-9626-FAD58A8F5C2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758238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 defTabSz="91436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E66E22-C131-42B3-A067-0A2FE170B9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27475" y="8758238"/>
            <a:ext cx="3005138" cy="460375"/>
          </a:xfrm>
          <a:prstGeom prst="rect">
            <a:avLst/>
          </a:prstGeom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EF34912-FA76-499B-BA3E-9A5E84E709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994FA6EE-B55A-4179-9177-9CAF7CC11DC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03C10A18-6808-4408-850D-E61538F6E0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EE9A1D2C-9145-48F5-92CC-DAC46704F5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AFBB05D-7B97-46EF-A745-516F8D258AE6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BD90130B-74FE-4310-A33F-0BAE08B3CA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E14BEC3F-2C8E-4840-9348-8096AA0698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092149A8-4092-4ED8-8C85-46DDE4DCDD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5B561D6-BAD5-4C3A-BC8D-1137CE9F51F1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5F0F8301-F11D-4DEF-A2AF-BD5F214A60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2C7ED350-7435-4D36-8790-734ED95DA8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748E9F3D-479A-476D-9C38-9D2B6A65F8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E4FF8C1-827D-4E49-A938-05303EE2B00C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>
            <a:extLst>
              <a:ext uri="{FF2B5EF4-FFF2-40B4-BE49-F238E27FC236}">
                <a16:creationId xmlns:a16="http://schemas.microsoft.com/office/drawing/2014/main" id="{496920AF-910B-4632-8E5F-545B717F145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943600" y="6642100"/>
            <a:ext cx="32004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800" dirty="0">
                <a:solidFill>
                  <a:srgbClr val="A6A6A6"/>
                </a:solidFill>
                <a:latin typeface="Verdana" pitchFamily="34" charset="0"/>
              </a:rPr>
              <a:t>Mr. Jagpal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29B938-7498-4D05-8783-4599961B3F42}"/>
              </a:ext>
            </a:extLst>
          </p:cNvPr>
          <p:cNvSpPr/>
          <p:nvPr userDrawn="1"/>
        </p:nvSpPr>
        <p:spPr>
          <a:xfrm>
            <a:off x="274367" y="6498322"/>
            <a:ext cx="9144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900" b="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Standard: </a:t>
            </a:r>
            <a:r>
              <a:rPr lang="en-US" sz="9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S-ID.2 Use statistics appropriate to the shape of the data distribution to compare center (median, mean) and spread (interquartile range) of two or more different data sets.</a:t>
            </a:r>
            <a:endParaRPr lang="en-US" sz="9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dle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908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hidden="1">
            <a:extLst>
              <a:ext uri="{FF2B5EF4-FFF2-40B4-BE49-F238E27FC236}">
                <a16:creationId xmlns:a16="http://schemas.microsoft.com/office/drawing/2014/main" id="{1E2DC11E-0773-4110-B6EE-E4A46606D5D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6364288"/>
            <a:ext cx="2444750" cy="500062"/>
            <a:chOff x="0" y="6364288"/>
            <a:chExt cx="2444750" cy="50006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1F93015-71E2-47EC-A742-FF407D1AAE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6648450"/>
              <a:ext cx="244475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800">
                  <a:solidFill>
                    <a:srgbClr val="7F7F7F"/>
                  </a:solidFill>
                  <a:latin typeface="Century Gothic" pitchFamily="34" charset="0"/>
                </a:rPr>
                <a:t>©2013 All rights reserved. </a:t>
              </a:r>
            </a:p>
          </p:txBody>
        </p:sp>
        <p:pic>
          <p:nvPicPr>
            <p:cNvPr id="4" name="Picture 74" descr="C:\Users\Stephen\Downloads\264180_196031527114669_196031310448024_613424_7989946_n.jpg">
              <a:extLst>
                <a:ext uri="{FF2B5EF4-FFF2-40B4-BE49-F238E27FC236}">
                  <a16:creationId xmlns:a16="http://schemas.microsoft.com/office/drawing/2014/main" id="{28B01C32-9406-41FE-A672-9345B73BAB5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38" y="6364288"/>
              <a:ext cx="1392237" cy="287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ound Same Side Corner Rectangle 1">
            <a:extLst>
              <a:ext uri="{FF2B5EF4-FFF2-40B4-BE49-F238E27FC236}">
                <a16:creationId xmlns:a16="http://schemas.microsoft.com/office/drawing/2014/main" id="{C6DC7F2D-D9DC-4F6F-B4DD-5F9034B5E860}"/>
              </a:ext>
            </a:extLst>
          </p:cNvPr>
          <p:cNvSpPr/>
          <p:nvPr userDrawn="1"/>
        </p:nvSpPr>
        <p:spPr bwMode="auto">
          <a:xfrm rot="16200000">
            <a:off x="4435962" y="-4414866"/>
            <a:ext cx="272074" cy="9144000"/>
          </a:xfrm>
          <a:prstGeom prst="round2SameRect">
            <a:avLst>
              <a:gd name="adj1" fmla="val 0"/>
              <a:gd name="adj2" fmla="val 5466"/>
            </a:avLst>
          </a:prstGeom>
          <a:solidFill>
            <a:srgbClr val="0171AB"/>
          </a:solidFill>
          <a:ln>
            <a:noFill/>
          </a:ln>
          <a:effectLst/>
          <a:extLst/>
        </p:spPr>
        <p:txBody>
          <a:bodyPr vert="vert" lIns="39483" tIns="39483" rIns="39483" bIns="39483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             L.O: We will determine how to Compare Box Plots, with 100% accuracy. </a:t>
            </a:r>
          </a:p>
        </p:txBody>
      </p:sp>
    </p:spTree>
    <p:extLst>
      <p:ext uri="{BB962C8B-B14F-4D97-AF65-F5344CB8AC3E}">
        <p14:creationId xmlns:p14="http://schemas.microsoft.com/office/powerpoint/2010/main" val="3861863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>
            <a:extLst>
              <a:ext uri="{FF2B5EF4-FFF2-40B4-BE49-F238E27FC236}">
                <a16:creationId xmlns:a16="http://schemas.microsoft.com/office/drawing/2014/main" id="{2CFF31CE-6C03-414F-BE8F-B44E481C479C}"/>
              </a:ext>
            </a:extLst>
          </p:cNvPr>
          <p:cNvSpPr/>
          <p:nvPr userDrawn="1"/>
        </p:nvSpPr>
        <p:spPr bwMode="auto">
          <a:xfrm rot="16200000">
            <a:off x="4435962" y="-4414866"/>
            <a:ext cx="272074" cy="9144000"/>
          </a:xfrm>
          <a:prstGeom prst="round2SameRect">
            <a:avLst>
              <a:gd name="adj1" fmla="val 0"/>
              <a:gd name="adj2" fmla="val 5466"/>
            </a:avLst>
          </a:prstGeom>
          <a:solidFill>
            <a:srgbClr val="0171AB"/>
          </a:solidFill>
          <a:ln>
            <a:noFill/>
          </a:ln>
          <a:effectLst/>
          <a:extLst/>
        </p:spPr>
        <p:txBody>
          <a:bodyPr vert="vert" lIns="39483" tIns="39483" rIns="39483" bIns="39483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           L.O: We will determine how to Compare Box Plots, with 100% accuracy. </a:t>
            </a:r>
          </a:p>
        </p:txBody>
      </p:sp>
    </p:spTree>
    <p:extLst>
      <p:ext uri="{BB962C8B-B14F-4D97-AF65-F5344CB8AC3E}">
        <p14:creationId xmlns:p14="http://schemas.microsoft.com/office/powerpoint/2010/main" val="1962405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694" r:id="rId1"/>
    <p:sldLayoutId id="2147484695" r:id="rId2"/>
    <p:sldLayoutId id="2147484696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5" Type="http://schemas.openxmlformats.org/officeDocument/2006/relationships/image" Target="../media/image23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3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14830E-46F8-4F81-B906-8B52D47FDC2C}"/>
              </a:ext>
            </a:extLst>
          </p:cNvPr>
          <p:cNvSpPr/>
          <p:nvPr/>
        </p:nvSpPr>
        <p:spPr>
          <a:xfrm>
            <a:off x="1417678" y="1051276"/>
            <a:ext cx="6948487" cy="18161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Be on Time</a:t>
            </a:r>
          </a:p>
          <a:p>
            <a:pPr marL="457200" indent="-457200" algn="ctr"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Wear ID</a:t>
            </a:r>
          </a:p>
          <a:p>
            <a:pPr marL="457200" indent="-457200" algn="ctr"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Chromebook Ready</a:t>
            </a:r>
          </a:p>
          <a:p>
            <a:pPr marL="457200" indent="-457200" algn="ctr"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SEE SOMETHING, SAY SOMETHING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1110C2-49D9-4887-99E8-3F73B0BB3C89}"/>
              </a:ext>
            </a:extLst>
          </p:cNvPr>
          <p:cNvSpPr/>
          <p:nvPr/>
        </p:nvSpPr>
        <p:spPr>
          <a:xfrm>
            <a:off x="914440" y="411513"/>
            <a:ext cx="7954963" cy="4619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ACT RESPONSIBLY &amp; SUPPORT the COMMUNITY.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53" y="3094388"/>
            <a:ext cx="5937250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2" descr="Image result for No cell phone or gam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03" y="2780063"/>
            <a:ext cx="12604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" descr="Image result for no profanit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28" y="4251676"/>
            <a:ext cx="1462087" cy="189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Image result for waste time">
            <a:extLst>
              <a:ext uri="{FF2B5EF4-FFF2-40B4-BE49-F238E27FC236}">
                <a16:creationId xmlns:a16="http://schemas.microsoft.com/office/drawing/2014/main" id="{54CA39DE-0806-47FB-8CCB-C23110D2B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793" y="2722837"/>
            <a:ext cx="1680622" cy="175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728" y="4286601"/>
            <a:ext cx="2009775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4087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7CC581B-8965-4E18-B063-6DDD75E50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806" y="513301"/>
            <a:ext cx="7791450" cy="2381250"/>
          </a:xfrm>
          <a:prstGeom prst="rect">
            <a:avLst/>
          </a:prstGeom>
        </p:spPr>
      </p:pic>
      <p:sp>
        <p:nvSpPr>
          <p:cNvPr id="7" name="Heading">
            <a:extLst>
              <a:ext uri="{FF2B5EF4-FFF2-40B4-BE49-F238E27FC236}">
                <a16:creationId xmlns:a16="http://schemas.microsoft.com/office/drawing/2014/main" id="{D273C06B-447B-4E3F-AE23-77E499BA2717}"/>
              </a:ext>
            </a:extLst>
          </p:cNvPr>
          <p:cNvSpPr/>
          <p:nvPr/>
        </p:nvSpPr>
        <p:spPr bwMode="auto">
          <a:xfrm>
            <a:off x="-15208" y="320073"/>
            <a:ext cx="1569722" cy="193228"/>
          </a:xfrm>
          <a:prstGeom prst="homePlate">
            <a:avLst>
              <a:gd name="adj" fmla="val 40355"/>
            </a:avLst>
          </a:pr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 eaLnBrk="1" hangingPunct="1">
              <a:defRPr/>
            </a:pPr>
            <a:r>
              <a:rPr lang="en-US" sz="1100" b="1" dirty="0">
                <a:solidFill>
                  <a:schemeClr val="bg1"/>
                </a:solidFill>
                <a:latin typeface="Handlee" panose="02000000000000000000" pitchFamily="2" charset="0"/>
              </a:rPr>
              <a:t>Independent practice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FB24EA0-E2F8-4521-AD02-EF360F2F6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928" y="3154683"/>
            <a:ext cx="8778144" cy="259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35480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8F042D95-B75C-4686-9B4B-6D5FA7B2C4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522" y="356557"/>
            <a:ext cx="8728956" cy="2853562"/>
          </a:xfrm>
          <a:prstGeom prst="rect">
            <a:avLst/>
          </a:prstGeom>
        </p:spPr>
      </p:pic>
      <p:sp>
        <p:nvSpPr>
          <p:cNvPr id="19" name="Round Same Side Corner Rectangle 37">
            <a:extLst>
              <a:ext uri="{FF2B5EF4-FFF2-40B4-BE49-F238E27FC236}">
                <a16:creationId xmlns:a16="http://schemas.microsoft.com/office/drawing/2014/main" id="{2B509923-4E90-4167-963B-74E498A5DE38}"/>
              </a:ext>
            </a:extLst>
          </p:cNvPr>
          <p:cNvSpPr/>
          <p:nvPr/>
        </p:nvSpPr>
        <p:spPr bwMode="auto">
          <a:xfrm rot="16200000">
            <a:off x="-358713" y="1293357"/>
            <a:ext cx="965700" cy="215957"/>
          </a:xfrm>
          <a:prstGeom prst="round2SameRect">
            <a:avLst>
              <a:gd name="adj1" fmla="val 0"/>
              <a:gd name="adj2" fmla="val 15814"/>
            </a:avLst>
          </a:prstGeom>
          <a:solidFill>
            <a:srgbClr val="FFFFFF"/>
          </a:solidFill>
          <a:ln w="6350">
            <a:noFill/>
          </a:ln>
          <a:effectLst>
            <a:outerShdw blurRad="508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lIns="76200" tIns="39483" rIns="76200" bIns="39483">
            <a:spAutoFit/>
          </a:bodyPr>
          <a:lstStyle/>
          <a:p>
            <a:pPr>
              <a:defRPr/>
            </a:pPr>
            <a:r>
              <a:rPr lang="en-US" sz="833" b="1" dirty="0">
                <a:solidFill>
                  <a:srgbClr val="0171AB"/>
                </a:solidFill>
                <a:latin typeface="Century Gothic" panose="020B0502020202020204" pitchFamily="34" charset="0"/>
              </a:rPr>
              <a:t>Common Core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6B4FB16-177F-4ACA-9670-A967D74D8161}"/>
              </a:ext>
            </a:extLst>
          </p:cNvPr>
          <p:cNvGrpSpPr/>
          <p:nvPr/>
        </p:nvGrpSpPr>
        <p:grpSpPr>
          <a:xfrm>
            <a:off x="16299" y="3337561"/>
            <a:ext cx="8897865" cy="2752723"/>
            <a:chOff x="-7586" y="3484436"/>
            <a:chExt cx="8897865" cy="2752723"/>
          </a:xfrm>
        </p:grpSpPr>
        <p:sp>
          <p:nvSpPr>
            <p:cNvPr id="26" name="Round Same Side Corner Rectangle 21">
              <a:extLst>
                <a:ext uri="{FF2B5EF4-FFF2-40B4-BE49-F238E27FC236}">
                  <a16:creationId xmlns:a16="http://schemas.microsoft.com/office/drawing/2014/main" id="{A86DD181-41ED-4860-A499-B4302EF20AE9}"/>
                </a:ext>
              </a:extLst>
            </p:cNvPr>
            <p:cNvSpPr/>
            <p:nvPr/>
          </p:nvSpPr>
          <p:spPr bwMode="auto">
            <a:xfrm rot="16200000">
              <a:off x="2774950" y="829342"/>
              <a:ext cx="927803" cy="6492875"/>
            </a:xfrm>
            <a:prstGeom prst="round2SameRect">
              <a:avLst>
                <a:gd name="adj1" fmla="val 0"/>
                <a:gd name="adj2" fmla="val 5466"/>
              </a:avLst>
            </a:prstGeom>
            <a:solidFill>
              <a:srgbClr val="0171AB"/>
            </a:solidFill>
            <a:ln>
              <a:noFill/>
            </a:ln>
            <a:effectLst/>
            <a:extLst/>
          </p:spPr>
          <p:txBody>
            <a:bodyPr vert="vert" lIns="39483" tIns="533400" rIns="0" bIns="39483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What did you learn today about </a:t>
              </a:r>
              <a:r>
                <a:rPr lang="en-US" sz="2800" b="1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how to</a:t>
              </a:r>
              <a:r>
                <a:rPr lang="en-US" sz="28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Compare Box Plots.</a:t>
              </a:r>
              <a:endParaRPr lang="en-US" sz="2800" b="1" i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F4531AD-86BA-4B18-BD5B-6577AD76B9F4}"/>
                </a:ext>
              </a:extLst>
            </p:cNvPr>
            <p:cNvSpPr/>
            <p:nvPr/>
          </p:nvSpPr>
          <p:spPr bwMode="auto">
            <a:xfrm>
              <a:off x="4940652" y="4619498"/>
              <a:ext cx="0" cy="231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761970">
                <a:defRPr/>
              </a:pPr>
              <a:endParaRPr lang="en-US" sz="1500" kern="0" dirty="0">
                <a:latin typeface="Arial" pitchFamily="34" charset="0"/>
              </a:endParaRPr>
            </a:p>
          </p:txBody>
        </p:sp>
        <p:sp>
          <p:nvSpPr>
            <p:cNvPr id="28" name="Round Same Side Corner Rectangle 37">
              <a:extLst>
                <a:ext uri="{FF2B5EF4-FFF2-40B4-BE49-F238E27FC236}">
                  <a16:creationId xmlns:a16="http://schemas.microsoft.com/office/drawing/2014/main" id="{C1D527ED-EC9C-4707-B250-DD7ACC3EE50C}"/>
                </a:ext>
              </a:extLst>
            </p:cNvPr>
            <p:cNvSpPr/>
            <p:nvPr/>
          </p:nvSpPr>
          <p:spPr bwMode="auto">
            <a:xfrm rot="16200000">
              <a:off x="-490980" y="3967830"/>
              <a:ext cx="1182687" cy="215900"/>
            </a:xfrm>
            <a:prstGeom prst="round2SameRect">
              <a:avLst>
                <a:gd name="adj1" fmla="val 0"/>
                <a:gd name="adj2" fmla="val 15814"/>
              </a:avLst>
            </a:prstGeom>
            <a:solidFill>
              <a:srgbClr val="FFFFFF"/>
            </a:solidFill>
            <a:ln w="6350">
              <a:noFill/>
            </a:ln>
            <a:effectLst>
              <a:outerShdw blurRad="50800" algn="ctr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lIns="76200" tIns="39483" rIns="76200" bIns="39483">
              <a:spAutoFit/>
            </a:bodyPr>
            <a:lstStyle/>
            <a:p>
              <a:pPr>
                <a:defRPr/>
              </a:pPr>
              <a:r>
                <a:rPr lang="en-US" sz="833" b="1" dirty="0">
                  <a:solidFill>
                    <a:srgbClr val="0171AB"/>
                  </a:solidFill>
                  <a:latin typeface="Century Gothic" panose="020B0502020202020204" pitchFamily="34" charset="0"/>
                </a:rPr>
                <a:t>SUMMARY CLOSURE</a:t>
              </a:r>
            </a:p>
          </p:txBody>
        </p:sp>
        <p:grpSp>
          <p:nvGrpSpPr>
            <p:cNvPr id="29" name="Group 17">
              <a:extLst>
                <a:ext uri="{FF2B5EF4-FFF2-40B4-BE49-F238E27FC236}">
                  <a16:creationId xmlns:a16="http://schemas.microsoft.com/office/drawing/2014/main" id="{3447E142-2FB1-43F8-ACBD-C6719F6CEF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79685" y="3787018"/>
              <a:ext cx="2210594" cy="2120539"/>
              <a:chOff x="7594666" y="2245258"/>
              <a:chExt cx="2652575" cy="2543986"/>
            </a:xfrm>
          </p:grpSpPr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9F6C3EDF-D735-41AF-BE0F-3A9798AA71B0}"/>
                  </a:ext>
                </a:extLst>
              </p:cNvPr>
              <p:cNvSpPr/>
              <p:nvPr/>
            </p:nvSpPr>
            <p:spPr bwMode="auto">
              <a:xfrm>
                <a:off x="7594666" y="2289061"/>
                <a:ext cx="2504947" cy="438036"/>
              </a:xfrm>
              <a:prstGeom prst="roundRect">
                <a:avLst>
                  <a:gd name="adj" fmla="val 50000"/>
                </a:avLst>
              </a:prstGeom>
              <a:solidFill>
                <a:srgbClr val="0171AB">
                  <a:alpha val="58039"/>
                </a:srgbClr>
              </a:solidFill>
              <a:ln>
                <a:noFill/>
              </a:ln>
              <a:effectLst/>
              <a:extLst/>
            </p:spPr>
            <p:txBody>
              <a:bodyPr lIns="0" tIns="0" rIns="0" bIns="0" anchor="ctr"/>
              <a:lstStyle/>
              <a:p>
                <a:pPr algn="ctr" defTabSz="761970">
                  <a:defRPr/>
                </a:pPr>
                <a:endParaRPr lang="en-US" sz="1500" kern="0" dirty="0">
                  <a:latin typeface="Arial" pitchFamily="34" charset="0"/>
                </a:endParaRPr>
              </a:p>
            </p:txBody>
          </p:sp>
          <p:sp>
            <p:nvSpPr>
              <p:cNvPr id="32" name="TextBox 3">
                <a:extLst>
                  <a:ext uri="{FF2B5EF4-FFF2-40B4-BE49-F238E27FC236}">
                    <a16:creationId xmlns:a16="http://schemas.microsoft.com/office/drawing/2014/main" id="{35DDF084-3A71-4DAA-845E-B2D4BC8E95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90986" y="2245258"/>
                <a:ext cx="1912339" cy="5537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400" b="1"/>
                  <a:t>Word Bank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DD0EDC3-5A73-43F8-A5C6-75A741F28EB9}"/>
                  </a:ext>
                </a:extLst>
              </p:cNvPr>
              <p:cNvSpPr/>
              <p:nvPr/>
            </p:nvSpPr>
            <p:spPr bwMode="auto">
              <a:xfrm>
                <a:off x="7785156" y="2786139"/>
                <a:ext cx="2462085" cy="20031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238115" indent="-238115" defTabSz="761970">
                  <a:spcAft>
                    <a:spcPts val="250"/>
                  </a:spcAft>
                  <a:buClr>
                    <a:srgbClr val="0171AB"/>
                  </a:buClr>
                  <a:buFont typeface="Arial" panose="020B0604020202020204" pitchFamily="34" charset="0"/>
                  <a:buChar char="►"/>
                  <a:defRPr/>
                </a:pPr>
                <a:r>
                  <a:rPr lang="en-US" sz="1600" kern="0" dirty="0">
                    <a:latin typeface="Book Antiqua" panose="02040602050305030304" pitchFamily="18" charset="0"/>
                  </a:rPr>
                  <a:t>Dot Plot</a:t>
                </a:r>
              </a:p>
              <a:p>
                <a:pPr marL="238115" indent="-238115" defTabSz="761970">
                  <a:spcAft>
                    <a:spcPts val="250"/>
                  </a:spcAft>
                  <a:buClr>
                    <a:srgbClr val="0171AB"/>
                  </a:buClr>
                  <a:buFont typeface="Arial" panose="020B0604020202020204" pitchFamily="34" charset="0"/>
                  <a:buChar char="►"/>
                  <a:defRPr/>
                </a:pPr>
                <a:r>
                  <a:rPr lang="en-US" sz="1600" kern="0" dirty="0">
                    <a:latin typeface="Book Antiqua" panose="02040602050305030304" pitchFamily="18" charset="0"/>
                  </a:rPr>
                  <a:t>IQR</a:t>
                </a:r>
              </a:p>
              <a:p>
                <a:pPr marL="238115" indent="-238115" defTabSz="761970">
                  <a:spcAft>
                    <a:spcPts val="250"/>
                  </a:spcAft>
                  <a:buClr>
                    <a:srgbClr val="0171AB"/>
                  </a:buClr>
                  <a:buFont typeface="Arial" panose="020B0604020202020204" pitchFamily="34" charset="0"/>
                  <a:buChar char="►"/>
                  <a:defRPr/>
                </a:pPr>
                <a:r>
                  <a:rPr lang="en-US" sz="1600" kern="0" dirty="0">
                    <a:latin typeface="Book Antiqua" panose="02040602050305030304" pitchFamily="18" charset="0"/>
                  </a:rPr>
                  <a:t>Whisker</a:t>
                </a:r>
              </a:p>
              <a:p>
                <a:pPr marL="238115" indent="-238115" defTabSz="761970">
                  <a:spcAft>
                    <a:spcPts val="250"/>
                  </a:spcAft>
                  <a:buClr>
                    <a:srgbClr val="0171AB"/>
                  </a:buClr>
                  <a:buFont typeface="Arial" panose="020B0604020202020204" pitchFamily="34" charset="0"/>
                  <a:buChar char="►"/>
                  <a:defRPr/>
                </a:pPr>
                <a:r>
                  <a:rPr lang="en-US" sz="1600" kern="0" dirty="0">
                    <a:latin typeface="Book Antiqua" panose="02040602050305030304" pitchFamily="18" charset="0"/>
                  </a:rPr>
                  <a:t>Quartiles</a:t>
                </a:r>
              </a:p>
              <a:p>
                <a:pPr marL="238115" indent="-238115" defTabSz="761970">
                  <a:spcAft>
                    <a:spcPts val="250"/>
                  </a:spcAft>
                  <a:buClr>
                    <a:srgbClr val="0171AB"/>
                  </a:buClr>
                  <a:buFont typeface="Arial" panose="020B0604020202020204" pitchFamily="34" charset="0"/>
                  <a:buChar char="►"/>
                  <a:defRPr/>
                </a:pPr>
                <a:r>
                  <a:rPr lang="en-US" sz="1600" kern="0" dirty="0">
                    <a:latin typeface="Book Antiqua" panose="02040602050305030304" pitchFamily="18" charset="0"/>
                  </a:rPr>
                  <a:t>Median</a:t>
                </a:r>
              </a:p>
              <a:p>
                <a:pPr marL="238115" indent="-238115" defTabSz="761970">
                  <a:spcAft>
                    <a:spcPts val="250"/>
                  </a:spcAft>
                  <a:buClr>
                    <a:srgbClr val="0171AB"/>
                  </a:buClr>
                  <a:buFont typeface="Arial" panose="020B0604020202020204" pitchFamily="34" charset="0"/>
                  <a:buChar char="►"/>
                  <a:defRPr/>
                </a:pPr>
                <a:r>
                  <a:rPr lang="en-US" sz="1600" dirty="0">
                    <a:latin typeface="Book Antiqua" panose="02040602050305030304" pitchFamily="18" charset="0"/>
                  </a:rPr>
                  <a:t>5-number summary</a:t>
                </a:r>
              </a:p>
            </p:txBody>
          </p:sp>
        </p:grpSp>
        <p:sp>
          <p:nvSpPr>
            <p:cNvPr id="30" name="Rectangle 4">
              <a:extLst>
                <a:ext uri="{FF2B5EF4-FFF2-40B4-BE49-F238E27FC236}">
                  <a16:creationId xmlns:a16="http://schemas.microsoft.com/office/drawing/2014/main" id="{B6CB4424-FEEF-49AB-BF3A-22EC5B4E7A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745" y="4667122"/>
              <a:ext cx="6251575" cy="1570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400" b="1" dirty="0">
                  <a:latin typeface="Handlee" panose="02000000000000000000" pitchFamily="2" charset="0"/>
                </a:rPr>
                <a:t>Today, I learned how to _________________________________________________________________________________.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05B0F6F-A0EE-4B4D-9236-3D01DB73A493}"/>
              </a:ext>
            </a:extLst>
          </p:cNvPr>
          <p:cNvGrpSpPr/>
          <p:nvPr/>
        </p:nvGrpSpPr>
        <p:grpSpPr>
          <a:xfrm>
            <a:off x="430648" y="1267815"/>
            <a:ext cx="8379294" cy="1989928"/>
            <a:chOff x="430648" y="1267815"/>
            <a:chExt cx="8379294" cy="1989928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BE78822D-9F0F-49E9-8033-AC0EBB1A4A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0648" y="1267815"/>
              <a:ext cx="4507108" cy="1989928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1B44C131-30A4-40BB-AC72-71CE532D61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42360" y="2300820"/>
              <a:ext cx="6967582" cy="917037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21">
            <a:extLst>
              <a:ext uri="{FF2B5EF4-FFF2-40B4-BE49-F238E27FC236}">
                <a16:creationId xmlns:a16="http://schemas.microsoft.com/office/drawing/2014/main" id="{4265ADC7-AFCF-4EFC-8116-F9CE07B618F8}"/>
              </a:ext>
            </a:extLst>
          </p:cNvPr>
          <p:cNvSpPr/>
          <p:nvPr/>
        </p:nvSpPr>
        <p:spPr bwMode="auto">
          <a:xfrm rot="16200000">
            <a:off x="3125417" y="-1766093"/>
            <a:ext cx="2178792" cy="8382000"/>
          </a:xfrm>
          <a:prstGeom prst="round2SameRect">
            <a:avLst>
              <a:gd name="adj1" fmla="val 0"/>
              <a:gd name="adj2" fmla="val 5466"/>
            </a:avLst>
          </a:prstGeom>
          <a:solidFill>
            <a:srgbClr val="0171AB"/>
          </a:solidFill>
          <a:ln>
            <a:noFill/>
          </a:ln>
          <a:effectLst/>
          <a:extLst/>
        </p:spPr>
        <p:txBody>
          <a:bodyPr vert="vert" lIns="39483" tIns="533400" rIns="0" bIns="39483">
            <a:spAutoFit/>
          </a:bodyPr>
          <a:lstStyle/>
          <a:p>
            <a:pPr>
              <a:defRPr/>
            </a:pPr>
            <a:r>
              <a:rPr lang="en-US" sz="4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We will learn how to Comparing Box Plots</a:t>
            </a:r>
            <a:r>
              <a:rPr lang="en-US" sz="4500" b="1" baseline="-25000" dirty="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  <a:r>
              <a:rPr lang="en-US" sz="4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pPr>
              <a:defRPr/>
            </a:pPr>
            <a:endParaRPr lang="en-US" sz="45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ound Same Side Corner Rectangle 37">
            <a:extLst>
              <a:ext uri="{FF2B5EF4-FFF2-40B4-BE49-F238E27FC236}">
                <a16:creationId xmlns:a16="http://schemas.microsoft.com/office/drawing/2014/main" id="{9076F66B-4B38-4709-A460-8B19926042AE}"/>
              </a:ext>
            </a:extLst>
          </p:cNvPr>
          <p:cNvSpPr/>
          <p:nvPr/>
        </p:nvSpPr>
        <p:spPr bwMode="auto">
          <a:xfrm rot="16200000">
            <a:off x="-523875" y="2316163"/>
            <a:ext cx="1266825" cy="215900"/>
          </a:xfrm>
          <a:prstGeom prst="round2SameRect">
            <a:avLst>
              <a:gd name="adj1" fmla="val 0"/>
              <a:gd name="adj2" fmla="val 15814"/>
            </a:avLst>
          </a:prstGeom>
          <a:solidFill>
            <a:srgbClr val="FFFFFF"/>
          </a:solidFill>
          <a:ln w="6350">
            <a:noFill/>
          </a:ln>
          <a:effectLst>
            <a:outerShdw blurRad="508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lIns="76200" tIns="39483" rIns="76200" bIns="39483">
            <a:spAutoFit/>
          </a:bodyPr>
          <a:lstStyle/>
          <a:p>
            <a:pPr>
              <a:defRPr/>
            </a:pPr>
            <a:r>
              <a:rPr lang="en-US" sz="833" b="1" dirty="0">
                <a:solidFill>
                  <a:srgbClr val="0171AB"/>
                </a:solidFill>
                <a:latin typeface="Century Gothic" panose="020B0502020202020204" pitchFamily="34" charset="0"/>
              </a:rPr>
              <a:t>LEARNING OBJECTIVE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29F45F3-37E8-4E0F-BC6E-6F29A78AE8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962001"/>
              </p:ext>
            </p:extLst>
          </p:nvPr>
        </p:nvGraphicFramePr>
        <p:xfrm>
          <a:off x="5120634" y="3852863"/>
          <a:ext cx="3939229" cy="11285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39229">
                  <a:extLst>
                    <a:ext uri="{9D8B030D-6E8A-4147-A177-3AD203B41FA5}">
                      <a16:colId xmlns:a16="http://schemas.microsoft.com/office/drawing/2014/main" val="3417194902"/>
                    </a:ext>
                  </a:extLst>
                </a:gridCol>
              </a:tblGrid>
              <a:tr h="320675">
                <a:tc>
                  <a:txBody>
                    <a:bodyPr/>
                    <a:lstStyle/>
                    <a:p>
                      <a:pPr marL="22860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  Definition</a:t>
                      </a:r>
                    </a:p>
                  </a:txBody>
                  <a:tcPr marL="76200" marR="76200" marT="38176" marB="38176">
                    <a:lnL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1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618402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defTabSz="914400">
                        <a:defRPr/>
                      </a:pPr>
                      <a:r>
                        <a:rPr lang="en-US" sz="1600" kern="1200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itchFamily="18" charset="0"/>
                        </a:rPr>
                        <a:t> In statistics, a </a:t>
                      </a:r>
                      <a:r>
                        <a:rPr lang="en-US" sz="1600" i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+mn-ea"/>
                          <a:cs typeface="Times New Roman" pitchFamily="18" charset="0"/>
                        </a:rPr>
                        <a:t>boxplot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itchFamily="18" charset="0"/>
                        </a:rPr>
                        <a:t> is a method for graphically </a:t>
                      </a:r>
                      <a:r>
                        <a:rPr lang="en-US" sz="1600" i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itchFamily="18" charset="0"/>
                        </a:rPr>
                        <a:t>displaying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itchFamily="18" charset="0"/>
                        </a:rPr>
                        <a:t> groups of numerical data through their quartiles.</a:t>
                      </a:r>
                    </a:p>
                  </a:txBody>
                  <a:tcPr marL="76200" marR="76200" marT="38176" marB="38176">
                    <a:lnL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647847"/>
                  </a:ext>
                </a:extLst>
              </a:tr>
            </a:tbl>
          </a:graphicData>
        </a:graphic>
      </p:graphicFrame>
      <p:grpSp>
        <p:nvGrpSpPr>
          <p:cNvPr id="6157" name="Group 4">
            <a:extLst>
              <a:ext uri="{FF2B5EF4-FFF2-40B4-BE49-F238E27FC236}">
                <a16:creationId xmlns:a16="http://schemas.microsoft.com/office/drawing/2014/main" id="{C7DC6019-5E77-450F-A901-B8EAD27DBF35}"/>
              </a:ext>
            </a:extLst>
          </p:cNvPr>
          <p:cNvGrpSpPr>
            <a:grpSpLocks/>
          </p:cNvGrpSpPr>
          <p:nvPr/>
        </p:nvGrpSpPr>
        <p:grpSpPr bwMode="auto">
          <a:xfrm>
            <a:off x="274367" y="4035566"/>
            <a:ext cx="3525837" cy="858837"/>
            <a:chOff x="6748463" y="461533"/>
            <a:chExt cx="2185987" cy="86089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7654594-D7EF-4DAA-B6D6-53C5DB0E8568}"/>
                </a:ext>
              </a:extLst>
            </p:cNvPr>
            <p:cNvSpPr/>
            <p:nvPr/>
          </p:nvSpPr>
          <p:spPr bwMode="auto">
            <a:xfrm>
              <a:off x="6749447" y="523593"/>
              <a:ext cx="2185003" cy="798833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01752" rIns="9144">
              <a:spAutoFit/>
            </a:bodyPr>
            <a:lstStyle/>
            <a:p>
              <a:pPr defTabSz="914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rPr>
                <a:t>What are we going to learn today?</a:t>
              </a:r>
            </a:p>
            <a:p>
              <a:pPr defTabSz="914293" eaLnBrk="1" fontAlgn="auto" hangingPunct="1"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rPr>
                <a:t>What is </a:t>
              </a:r>
              <a:r>
                <a:rPr lang="en-US" sz="1200" i="1" dirty="0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rPr>
                <a:t>a Boxplot</a:t>
              </a:r>
              <a:r>
                <a:rPr lang="en-US" sz="1200" dirty="0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rPr>
                <a:t>?_______.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7F13AC1-E63D-455E-A860-7082B02B4C20}"/>
                </a:ext>
              </a:extLst>
            </p:cNvPr>
            <p:cNvSpPr/>
            <p:nvPr/>
          </p:nvSpPr>
          <p:spPr bwMode="auto">
            <a:xfrm>
              <a:off x="6748463" y="461533"/>
              <a:ext cx="2185003" cy="300755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en-US" sz="1200" b="1" dirty="0">
                  <a:latin typeface="Gill Sans MT" pitchFamily="34" charset="0"/>
                </a:rPr>
                <a:t>CFU</a:t>
              </a:r>
            </a:p>
          </p:txBody>
        </p:sp>
      </p:grpSp>
      <p:sp>
        <p:nvSpPr>
          <p:cNvPr id="10" name="Heading">
            <a:extLst>
              <a:ext uri="{FF2B5EF4-FFF2-40B4-BE49-F238E27FC236}">
                <a16:creationId xmlns:a16="http://schemas.microsoft.com/office/drawing/2014/main" id="{9DCF4875-566F-4DE5-8F9E-31513396353D}"/>
              </a:ext>
            </a:extLst>
          </p:cNvPr>
          <p:cNvSpPr/>
          <p:nvPr/>
        </p:nvSpPr>
        <p:spPr bwMode="auto">
          <a:xfrm>
            <a:off x="0" y="695325"/>
            <a:ext cx="1736725" cy="247650"/>
          </a:xfrm>
          <a:prstGeom prst="homePlate">
            <a:avLst>
              <a:gd name="adj" fmla="val 40355"/>
            </a:avLst>
          </a:pr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 eaLnBrk="1" hangingPunct="1"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Learning Objective</a:t>
            </a:r>
          </a:p>
        </p:txBody>
      </p:sp>
      <p:pic>
        <p:nvPicPr>
          <p:cNvPr id="11" name="Picture 6" descr="C:\Users\Stephen\Downloads\Voca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073" y="3903384"/>
            <a:ext cx="2952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C:\Users\Stephen\Downloads\CFU 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29" y="4083191"/>
            <a:ext cx="223838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3B2138-7AA1-4F71-8A81-86C797C6AC5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3293" y="2758330"/>
            <a:ext cx="3474682" cy="61683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01B1D40-2A22-4A3E-802B-DE3F374C4A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489971"/>
              </p:ext>
            </p:extLst>
          </p:nvPr>
        </p:nvGraphicFramePr>
        <p:xfrm>
          <a:off x="4582063" y="5266895"/>
          <a:ext cx="4131235" cy="76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31235">
                  <a:extLst>
                    <a:ext uri="{9D8B030D-6E8A-4147-A177-3AD203B41FA5}">
                      <a16:colId xmlns:a16="http://schemas.microsoft.com/office/drawing/2014/main" val="3417194902"/>
                    </a:ext>
                  </a:extLst>
                </a:gridCol>
              </a:tblGrid>
              <a:tr h="133439">
                <a:tc>
                  <a:txBody>
                    <a:bodyPr/>
                    <a:lstStyle/>
                    <a:p>
                      <a:pPr marL="22860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   Make the Connection</a:t>
                      </a:r>
                    </a:p>
                  </a:txBody>
                  <a:tcPr marL="76200" marR="76200" marT="38100" marB="38100">
                    <a:lnL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1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618402"/>
                  </a:ext>
                </a:extLst>
              </a:tr>
              <a:tr h="458698">
                <a:tc>
                  <a:txBody>
                    <a:bodyPr/>
                    <a:lstStyle/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Handlee" panose="02000000000000000000" pitchFamily="2" charset="0"/>
                          <a:cs typeface="Times New Roman" pitchFamily="18" charset="0"/>
                        </a:rPr>
                        <a:t>Students, you already know how to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Handlee" panose="02000000000000000000" pitchFamily="2" charset="0"/>
                          <a:cs typeface="Times New Roman" pitchFamily="18" charset="0"/>
                        </a:rPr>
                        <a:t> Construct Boxplots. Today, we will learn how to </a:t>
                      </a:r>
                      <a:r>
                        <a:rPr lang="en-US" sz="1400" b="1" i="1" baseline="0" dirty="0">
                          <a:solidFill>
                            <a:schemeClr val="tx1"/>
                          </a:solidFill>
                          <a:latin typeface="Handlee" panose="02000000000000000000" pitchFamily="2" charset="0"/>
                          <a:cs typeface="Times New Roman" pitchFamily="18" charset="0"/>
                        </a:rPr>
                        <a:t>compare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Handlee" panose="02000000000000000000" pitchFamily="2" charset="0"/>
                          <a:cs typeface="Times New Roman" pitchFamily="18" charset="0"/>
                        </a:rPr>
                        <a:t> two boxplots.</a:t>
                      </a:r>
                      <a:endParaRPr lang="en-US" sz="1400" dirty="0">
                        <a:solidFill>
                          <a:schemeClr val="tx1"/>
                        </a:solidFill>
                        <a:latin typeface="Handlee" panose="02000000000000000000" pitchFamily="2" charset="0"/>
                        <a:cs typeface="Times New Roman" pitchFamily="18" charset="0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647847"/>
                  </a:ext>
                </a:extLst>
              </a:tr>
            </a:tbl>
          </a:graphicData>
        </a:graphic>
      </p:graphicFrame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52C029A4-B49D-4564-A4A3-2E248570AC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928434"/>
              </p:ext>
            </p:extLst>
          </p:nvPr>
        </p:nvGraphicFramePr>
        <p:xfrm>
          <a:off x="1292668" y="5266895"/>
          <a:ext cx="2942527" cy="9286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42527">
                  <a:extLst>
                    <a:ext uri="{9D8B030D-6E8A-4147-A177-3AD203B41FA5}">
                      <a16:colId xmlns:a16="http://schemas.microsoft.com/office/drawing/2014/main" val="3417194902"/>
                    </a:ext>
                  </a:extLst>
                </a:gridCol>
              </a:tblGrid>
              <a:tr h="307436">
                <a:tc>
                  <a:txBody>
                    <a:bodyPr/>
                    <a:lstStyle/>
                    <a:p>
                      <a:pPr marL="22860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Remember the</a:t>
                      </a:r>
                      <a:r>
                        <a:rPr lang="en-US" sz="1200" b="1" baseline="0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Concept</a:t>
                      </a:r>
                    </a:p>
                  </a:txBody>
                  <a:tcPr marL="76200" marR="76200" marT="38117" marB="38117">
                    <a:lnL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1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618402"/>
                  </a:ext>
                </a:extLst>
              </a:tr>
              <a:tr h="621185">
                <a:tc>
                  <a:txBody>
                    <a:bodyPr/>
                    <a:lstStyle/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Handlee" panose="02000000000000000000" pitchFamily="2" charset="0"/>
                        </a:rPr>
                        <a:t>A</a:t>
                      </a:r>
                      <a:r>
                        <a:rPr lang="en-US" sz="1400" b="1" i="1" dirty="0">
                          <a:latin typeface="Handlee" panose="02000000000000000000" pitchFamily="2" charset="0"/>
                        </a:rPr>
                        <a:t> boxplot </a:t>
                      </a:r>
                      <a:r>
                        <a:rPr lang="en-US" sz="1400" dirty="0">
                          <a:latin typeface="Handlee" panose="02000000000000000000" pitchFamily="2" charset="0"/>
                        </a:rPr>
                        <a:t>can be used to show how the values in a data set are distributed. </a:t>
                      </a:r>
                      <a:endParaRPr lang="en-US" sz="1400" u="none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 marL="76200" marR="76200" marT="38117" marB="38117">
                    <a:lnL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647847"/>
                  </a:ext>
                </a:extLst>
              </a:tr>
            </a:tbl>
          </a:graphicData>
        </a:graphic>
      </p:graphicFrame>
      <p:sp>
        <p:nvSpPr>
          <p:cNvPr id="33" name="Rectangle 32">
            <a:extLst>
              <a:ext uri="{FF2B5EF4-FFF2-40B4-BE49-F238E27FC236}">
                <a16:creationId xmlns:a16="http://schemas.microsoft.com/office/drawing/2014/main" id="{48E66BBC-83B4-424C-A553-66E579DB7BCA}"/>
              </a:ext>
            </a:extLst>
          </p:cNvPr>
          <p:cNvSpPr/>
          <p:nvPr/>
        </p:nvSpPr>
        <p:spPr bwMode="auto">
          <a:xfrm>
            <a:off x="285856" y="790398"/>
            <a:ext cx="4363128" cy="4187720"/>
          </a:xfrm>
          <a:prstGeom prst="rect">
            <a:avLst/>
          </a:prstGeom>
          <a:solidFill>
            <a:srgbClr val="FFFFFF"/>
          </a:solidFill>
          <a:ln w="6350" algn="ctr">
            <a:solidFill>
              <a:schemeClr val="bg2"/>
            </a:solidFill>
            <a:miter lim="800000"/>
            <a:headEnd/>
            <a:tailEnd/>
          </a:ln>
          <a:effectLst>
            <a:outerShdw blurRad="50800" algn="ctr" rotWithShape="0">
              <a:schemeClr val="bg2">
                <a:lumMod val="50000"/>
                <a:alpha val="40000"/>
              </a:schemeClr>
            </a:outerShdw>
          </a:effectLst>
          <a:extLst/>
        </p:spPr>
        <p:txBody>
          <a:bodyPr wrap="none" lIns="38100" tIns="38100" rIns="38100" bIns="38100"/>
          <a:lstStyle/>
          <a:p>
            <a:pPr defTabSz="76197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kern="0" dirty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defTabSz="7619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</a:p>
        </p:txBody>
      </p:sp>
      <p:sp>
        <p:nvSpPr>
          <p:cNvPr id="16" name="Heading">
            <a:extLst>
              <a:ext uri="{FF2B5EF4-FFF2-40B4-BE49-F238E27FC236}">
                <a16:creationId xmlns:a16="http://schemas.microsoft.com/office/drawing/2014/main" id="{602E7963-6FE6-446D-9C7F-B9C158244BCA}"/>
              </a:ext>
            </a:extLst>
          </p:cNvPr>
          <p:cNvSpPr/>
          <p:nvPr/>
        </p:nvSpPr>
        <p:spPr bwMode="auto">
          <a:xfrm>
            <a:off x="264990" y="435733"/>
            <a:ext cx="2214562" cy="247650"/>
          </a:xfrm>
          <a:prstGeom prst="homePlate">
            <a:avLst>
              <a:gd name="adj" fmla="val 40355"/>
            </a:avLst>
          </a:pr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 eaLnBrk="1" hangingPunct="1"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Activate Prior Knowledge</a:t>
            </a:r>
          </a:p>
        </p:txBody>
      </p:sp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C3ED3538-A894-4CD4-9727-64481A705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668" y="5267939"/>
            <a:ext cx="220062" cy="27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connection png">
            <a:extLst>
              <a:ext uri="{FF2B5EF4-FFF2-40B4-BE49-F238E27FC236}">
                <a16:creationId xmlns:a16="http://schemas.microsoft.com/office/drawing/2014/main" id="{22C87BB1-EF42-4F82-A670-21D46DB40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7" y="5318882"/>
            <a:ext cx="357208" cy="17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E627B56-F34E-4042-9399-3531731DBE00}"/>
              </a:ext>
            </a:extLst>
          </p:cNvPr>
          <p:cNvSpPr/>
          <p:nvPr/>
        </p:nvSpPr>
        <p:spPr>
          <a:xfrm>
            <a:off x="259688" y="857636"/>
            <a:ext cx="43631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The numbers of runs Jane’s baseball team scored in 9 games are: </a:t>
            </a:r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0, 2, 3, 2, 4, 11, 3, 4, 3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. Construct a boxplots to shows the data graphically.  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2A59F5C1-8CC2-43B8-A3E1-0F01331C735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0017" y="1769743"/>
            <a:ext cx="4114805" cy="59759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B5F389-B9C6-4496-B657-BD6D8EDD888A}"/>
              </a:ext>
            </a:extLst>
          </p:cNvPr>
          <p:cNvSpPr/>
          <p:nvPr/>
        </p:nvSpPr>
        <p:spPr>
          <a:xfrm>
            <a:off x="1292668" y="2384632"/>
            <a:ext cx="21675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0, 2, 2, 3, 3, 3, 4, 4, 11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AF5C14-E11D-4ADE-BB05-14C98B6CBFA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041" y="2653372"/>
            <a:ext cx="3700380" cy="10001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A68E2F-1637-46C5-8F54-322405F6E62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109" y="3928877"/>
            <a:ext cx="4281001" cy="986199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C88CD006-2814-4D19-826A-A268AE9AC462}"/>
              </a:ext>
            </a:extLst>
          </p:cNvPr>
          <p:cNvSpPr/>
          <p:nvPr/>
        </p:nvSpPr>
        <p:spPr bwMode="auto">
          <a:xfrm>
            <a:off x="4675058" y="786117"/>
            <a:ext cx="4363128" cy="4187720"/>
          </a:xfrm>
          <a:prstGeom prst="rect">
            <a:avLst/>
          </a:prstGeom>
          <a:solidFill>
            <a:srgbClr val="FFFFFF"/>
          </a:solidFill>
          <a:ln w="6350" algn="ctr">
            <a:solidFill>
              <a:schemeClr val="bg2"/>
            </a:solidFill>
            <a:miter lim="800000"/>
            <a:headEnd/>
            <a:tailEnd/>
          </a:ln>
          <a:effectLst>
            <a:outerShdw blurRad="50800" algn="ctr" rotWithShape="0">
              <a:schemeClr val="bg2">
                <a:lumMod val="50000"/>
                <a:alpha val="40000"/>
              </a:schemeClr>
            </a:outerShdw>
          </a:effectLst>
          <a:extLst/>
        </p:spPr>
        <p:txBody>
          <a:bodyPr wrap="none" lIns="38100" tIns="38100" rIns="38100" bIns="38100"/>
          <a:lstStyle/>
          <a:p>
            <a:pPr defTabSz="76197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kern="0" dirty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defTabSz="7619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2205135-557A-476E-A570-6687C09FD86D}"/>
              </a:ext>
            </a:extLst>
          </p:cNvPr>
          <p:cNvSpPr/>
          <p:nvPr/>
        </p:nvSpPr>
        <p:spPr>
          <a:xfrm>
            <a:off x="4648890" y="853355"/>
            <a:ext cx="4515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The numbers of field goals James’ football team scored in 12 games are; </a:t>
            </a:r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3, 2, 5, 3, 5, 2, 1, 0, 5, 4, 4, 2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. Construct a boxplots to shows the data graphically. 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04BCE2B4-B253-4B4B-9159-961ADADBD23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99219" y="1765462"/>
            <a:ext cx="4114805" cy="597598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27602025-C24E-4E54-B16B-3C80DBCFC0D7}"/>
              </a:ext>
            </a:extLst>
          </p:cNvPr>
          <p:cNvSpPr/>
          <p:nvPr/>
        </p:nvSpPr>
        <p:spPr>
          <a:xfrm>
            <a:off x="5681870" y="2380351"/>
            <a:ext cx="2834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0, 1, 2, 2, 2, 3, 3, 4, 4, 5, 5, 5</a:t>
            </a:r>
            <a:endParaRPr lang="en-US" dirty="0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B1AE65D3-910C-4549-8088-804BA2B30EB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1243" y="2649091"/>
            <a:ext cx="3700380" cy="10001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765A94-CBEE-4373-90D0-5557F9DFB9BD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02846" y="4032289"/>
            <a:ext cx="4211178" cy="72547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9" grpId="0" animBg="1"/>
      <p:bldP spid="50" grpId="0"/>
      <p:bldP spid="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Heading">
            <a:extLst>
              <a:ext uri="{FF2B5EF4-FFF2-40B4-BE49-F238E27FC236}">
                <a16:creationId xmlns:a16="http://schemas.microsoft.com/office/drawing/2014/main" id="{CEFACC64-C7C7-444D-8C9A-8A91D0B9C677}"/>
              </a:ext>
            </a:extLst>
          </p:cNvPr>
          <p:cNvSpPr/>
          <p:nvPr/>
        </p:nvSpPr>
        <p:spPr bwMode="auto">
          <a:xfrm>
            <a:off x="457245" y="329952"/>
            <a:ext cx="1463074" cy="182878"/>
          </a:xfrm>
          <a:prstGeom prst="homePlate">
            <a:avLst>
              <a:gd name="adj" fmla="val 40355"/>
            </a:avLst>
          </a:pr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 eaLnBrk="1" hangingPunct="1">
              <a:defRPr/>
            </a:pPr>
            <a:r>
              <a:rPr lang="en-US" sz="1200" b="1" i="1" dirty="0">
                <a:solidFill>
                  <a:schemeClr val="bg1"/>
                </a:solidFill>
                <a:latin typeface="Handlee" panose="02000000000000000000" pitchFamily="2" charset="0"/>
              </a:rPr>
              <a:t>Skill Development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13B041-723C-4B60-B9A3-5ED55CB125B4}"/>
              </a:ext>
            </a:extLst>
          </p:cNvPr>
          <p:cNvSpPr/>
          <p:nvPr/>
        </p:nvSpPr>
        <p:spPr>
          <a:xfrm>
            <a:off x="457295" y="496776"/>
            <a:ext cx="89610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Handlee" panose="02000000000000000000" pitchFamily="2" charset="0"/>
              </a:rPr>
              <a:t>You can plot </a:t>
            </a:r>
            <a:r>
              <a:rPr lang="en-US" sz="1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two boxplots  </a:t>
            </a:r>
            <a:r>
              <a:rPr lang="en-US" sz="1600" dirty="0">
                <a:latin typeface="Handlee" panose="02000000000000000000" pitchFamily="2" charset="0"/>
              </a:rPr>
              <a:t>above a “SAME” single number line to compare two data sets.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EC9F60-E48E-439C-8540-D19EBF05019A}"/>
              </a:ext>
            </a:extLst>
          </p:cNvPr>
          <p:cNvSpPr/>
          <p:nvPr/>
        </p:nvSpPr>
        <p:spPr>
          <a:xfrm>
            <a:off x="457245" y="770199"/>
            <a:ext cx="713224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Handlee" panose="02000000000000000000" pitchFamily="2" charset="0"/>
              </a:rPr>
              <a:t>Remember, when creating box plots and comparing two sets of data, you must find the </a:t>
            </a:r>
          </a:p>
          <a:p>
            <a:r>
              <a:rPr lang="en-US" sz="1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first quartile,</a:t>
            </a:r>
            <a:r>
              <a:rPr lang="en-US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 </a:t>
            </a:r>
            <a:r>
              <a:rPr lang="en-US" sz="1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third quartile,</a:t>
            </a:r>
            <a:r>
              <a:rPr lang="en-US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 and </a:t>
            </a:r>
            <a:r>
              <a:rPr lang="en-US" sz="1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interquartile range. </a:t>
            </a:r>
          </a:p>
          <a:p>
            <a:pPr algn="ctr"/>
            <a:r>
              <a:rPr lang="en-US" sz="1400" dirty="0">
                <a:latin typeface="Bahnschrift Light Condensed" panose="020B0502040204020203" pitchFamily="34" charset="0"/>
              </a:rPr>
              <a:t>*Note: the English word quartile has a Spanish cognate “</a:t>
            </a:r>
            <a:r>
              <a:rPr lang="en-US" sz="1400" b="1" i="1" dirty="0" err="1">
                <a:latin typeface="Bahnschrift Light Condensed" panose="020B0502040204020203" pitchFamily="34" charset="0"/>
              </a:rPr>
              <a:t>cuartil</a:t>
            </a:r>
            <a:r>
              <a:rPr lang="en-US" sz="1400" dirty="0">
                <a:latin typeface="Bahnschrift Light Condensed" panose="020B0502040204020203" pitchFamily="34" charset="0"/>
              </a:rPr>
              <a:t>.”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5DECE7A-FCC3-4AF1-BBA9-589899ADEA9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7245" y="1658696"/>
            <a:ext cx="7498048" cy="5033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FD188E8-0633-476F-8811-523A7573B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928" y="2214866"/>
            <a:ext cx="8229560" cy="3572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36F83DF-88D3-4063-A575-4E9CEAE3B59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23026" y="2593962"/>
            <a:ext cx="7132242" cy="3885368"/>
          </a:xfrm>
          <a:prstGeom prst="rect">
            <a:avLst/>
          </a:prstGeom>
        </p:spPr>
      </p:pic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39325FBB-3CDA-477A-914A-28DA0BDBC3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873541"/>
              </p:ext>
            </p:extLst>
          </p:nvPr>
        </p:nvGraphicFramePr>
        <p:xfrm>
          <a:off x="914440" y="1596107"/>
          <a:ext cx="6766436" cy="9412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66436">
                  <a:extLst>
                    <a:ext uri="{9D8B030D-6E8A-4147-A177-3AD203B41FA5}">
                      <a16:colId xmlns:a16="http://schemas.microsoft.com/office/drawing/2014/main" val="3417194902"/>
                    </a:ext>
                  </a:extLst>
                </a:gridCol>
              </a:tblGrid>
              <a:tr h="307436">
                <a:tc>
                  <a:txBody>
                    <a:bodyPr/>
                    <a:lstStyle/>
                    <a:p>
                      <a:pPr marL="22860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    CFU: Pair-Share</a:t>
                      </a:r>
                    </a:p>
                  </a:txBody>
                  <a:tcPr marL="76200" marR="76200" marT="38117" marB="38117">
                    <a:lnL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1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618402"/>
                  </a:ext>
                </a:extLst>
              </a:tr>
              <a:tr h="621185">
                <a:tc>
                  <a:txBody>
                    <a:bodyPr/>
                    <a:lstStyle/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A: What are the </a:t>
                      </a:r>
                      <a:r>
                        <a:rPr lang="en-US" sz="1600" b="1" i="1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5 Values </a:t>
                      </a:r>
                      <a:r>
                        <a:rPr lang="en-US" sz="1600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that makeup </a:t>
                      </a:r>
                      <a:r>
                        <a:rPr lang="en-US" sz="1600" i="1" u="none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BoxPlot</a:t>
                      </a:r>
                      <a:r>
                        <a:rPr lang="en-US" sz="1600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B: How </a:t>
                      </a:r>
                      <a:r>
                        <a:rPr lang="en-US" sz="1600" b="1" i="1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much data </a:t>
                      </a:r>
                      <a:r>
                        <a:rPr lang="en-US" sz="1600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is in each </a:t>
                      </a:r>
                      <a:r>
                        <a:rPr lang="en-US" sz="1600" i="1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interval</a:t>
                      </a:r>
                      <a:r>
                        <a:rPr lang="en-US" sz="1600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 &amp; how do you find </a:t>
                      </a:r>
                      <a:r>
                        <a:rPr lang="en-US" sz="1600" b="1" i="1" u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itchFamily="18" charset="0"/>
                        </a:rPr>
                        <a:t>IQR Value</a:t>
                      </a:r>
                      <a:r>
                        <a:rPr lang="en-US" sz="1600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L="76200" marR="76200" marT="38117" marB="38117">
                    <a:lnL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647847"/>
                  </a:ext>
                </a:extLst>
              </a:tr>
            </a:tbl>
          </a:graphicData>
        </a:graphic>
      </p:graphicFrame>
      <p:pic>
        <p:nvPicPr>
          <p:cNvPr id="51" name="Picture 4" descr="Image result for pair share png">
            <a:extLst>
              <a:ext uri="{FF2B5EF4-FFF2-40B4-BE49-F238E27FC236}">
                <a16:creationId xmlns:a16="http://schemas.microsoft.com/office/drawing/2014/main" id="{BAB2DC37-DC73-40DB-88D4-836A3AD96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65" y="1556304"/>
            <a:ext cx="324498" cy="32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8526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ing">
            <a:extLst>
              <a:ext uri="{FF2B5EF4-FFF2-40B4-BE49-F238E27FC236}">
                <a16:creationId xmlns:a16="http://schemas.microsoft.com/office/drawing/2014/main" id="{DC3840C9-70AB-470A-977D-66122C050E5C}"/>
              </a:ext>
            </a:extLst>
          </p:cNvPr>
          <p:cNvSpPr/>
          <p:nvPr/>
        </p:nvSpPr>
        <p:spPr bwMode="auto">
          <a:xfrm>
            <a:off x="274367" y="320074"/>
            <a:ext cx="1463074" cy="182878"/>
          </a:xfrm>
          <a:prstGeom prst="homePlate">
            <a:avLst>
              <a:gd name="adj" fmla="val 40355"/>
            </a:avLst>
          </a:pr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 eaLnBrk="1" hangingPunct="1">
              <a:defRPr/>
            </a:pPr>
            <a:r>
              <a:rPr lang="en-US" sz="1200" b="1" i="1" dirty="0">
                <a:solidFill>
                  <a:schemeClr val="bg1"/>
                </a:solidFill>
                <a:latin typeface="Handlee" panose="02000000000000000000" pitchFamily="2" charset="0"/>
              </a:rPr>
              <a:t>Skill Development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D4939F-D609-40FB-9DEA-0740C16B114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4367" y="502952"/>
            <a:ext cx="7955243" cy="17475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A2CC1F-FDE0-4B6D-8433-B073B3C435A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0550" y="2250519"/>
            <a:ext cx="7955243" cy="19379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115D86-6C2C-40EB-9DB6-78A1870FB8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0962" y="4212604"/>
            <a:ext cx="1524003" cy="190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C9E82A6-BB8B-4EB3-A8FA-2FD3723906FF}"/>
              </a:ext>
            </a:extLst>
          </p:cNvPr>
          <p:cNvSpPr/>
          <p:nvPr/>
        </p:nvSpPr>
        <p:spPr>
          <a:xfrm>
            <a:off x="552248" y="4298310"/>
            <a:ext cx="37759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2013: </a:t>
            </a:r>
          </a:p>
          <a:p>
            <a:pPr algn="ctr"/>
            <a:r>
              <a:rPr lang="en-US" sz="1400" dirty="0">
                <a:latin typeface="Handlee" panose="02000000000000000000" pitchFamily="2" charset="0"/>
              </a:rPr>
              <a:t>420, 409, 368, 353, 291, 268, 263, 253, 239, 235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147ED8-E68A-4749-AF87-A64E4BCD15D8}"/>
              </a:ext>
            </a:extLst>
          </p:cNvPr>
          <p:cNvSpPr/>
          <p:nvPr/>
        </p:nvSpPr>
        <p:spPr>
          <a:xfrm>
            <a:off x="4937755" y="4298310"/>
            <a:ext cx="37759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2012: </a:t>
            </a:r>
          </a:p>
          <a:p>
            <a:pPr algn="ctr"/>
            <a:r>
              <a:rPr lang="en-US" sz="1400" dirty="0">
                <a:latin typeface="Handlee" panose="02000000000000000000" pitchFamily="2" charset="0"/>
              </a:rPr>
              <a:t>623, 448, 408, 304, 303, 392, 262, 237, 219, 216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AA62933-453D-47A7-87A2-52859E2144C3}"/>
              </a:ext>
            </a:extLst>
          </p:cNvPr>
          <p:cNvCxnSpPr>
            <a:cxnSpLocks/>
          </p:cNvCxnSpPr>
          <p:nvPr/>
        </p:nvCxnSpPr>
        <p:spPr>
          <a:xfrm flipH="1">
            <a:off x="4572000" y="4403104"/>
            <a:ext cx="10757" cy="24548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E3717AE3-2485-4952-8178-52EA2AE334CB}"/>
              </a:ext>
            </a:extLst>
          </p:cNvPr>
          <p:cNvSpPr/>
          <p:nvPr/>
        </p:nvSpPr>
        <p:spPr>
          <a:xfrm>
            <a:off x="597968" y="4761757"/>
            <a:ext cx="37759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i="1" dirty="0">
                <a:latin typeface="Handlee" panose="02000000000000000000" pitchFamily="2" charset="0"/>
              </a:rPr>
              <a:t>A: Sort the list and find the five values</a:t>
            </a:r>
            <a:endParaRPr lang="en-US" sz="1200" b="1" dirty="0">
              <a:latin typeface="Handlee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FEF86A-D5ED-4D7A-A303-8D7B09EEE615}"/>
              </a:ext>
            </a:extLst>
          </p:cNvPr>
          <p:cNvSpPr/>
          <p:nvPr/>
        </p:nvSpPr>
        <p:spPr>
          <a:xfrm>
            <a:off x="5029195" y="4792838"/>
            <a:ext cx="37759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i="1" dirty="0">
                <a:latin typeface="Handlee" panose="02000000000000000000" pitchFamily="2" charset="0"/>
              </a:rPr>
              <a:t>B: Sort the list and find the five values</a:t>
            </a:r>
            <a:endParaRPr lang="en-US" sz="1200" b="1" dirty="0">
              <a:latin typeface="Handlee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14EAB4D-F62E-4E7F-BDEB-F5E2E7537E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9562" y="1325903"/>
            <a:ext cx="5206802" cy="3083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A03233C-DBB5-4C3F-A084-843B2A1B1B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9049" y="1899316"/>
            <a:ext cx="914390" cy="1983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D69B29A-E730-443F-8F44-7E53B1255D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3147" y="2722052"/>
            <a:ext cx="914390" cy="1983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38558CF-53C5-4112-AABA-3E8984BB4C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6364" y="2680831"/>
            <a:ext cx="1145612" cy="29097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B87DC5F-A231-4CF7-8B82-5C2653F34A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487" y="3163154"/>
            <a:ext cx="914390" cy="198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DC8216C-4F73-406D-96D2-DE70572437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9699" y="3611878"/>
            <a:ext cx="1110715" cy="198384"/>
          </a:xfrm>
          <a:prstGeom prst="rect">
            <a:avLst/>
          </a:prstGeom>
        </p:spPr>
      </p:pic>
      <p:pic>
        <p:nvPicPr>
          <p:cNvPr id="1026" name="Picture 2" descr="Image result for WB">
            <a:extLst>
              <a:ext uri="{FF2B5EF4-FFF2-40B4-BE49-F238E27FC236}">
                <a16:creationId xmlns:a16="http://schemas.microsoft.com/office/drawing/2014/main" id="{EB063364-7EA3-49F6-A18A-1A7D34706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83" y="1354855"/>
            <a:ext cx="295543" cy="30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77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ing">
            <a:extLst>
              <a:ext uri="{FF2B5EF4-FFF2-40B4-BE49-F238E27FC236}">
                <a16:creationId xmlns:a16="http://schemas.microsoft.com/office/drawing/2014/main" id="{5C6BCCEF-C6E7-4706-86D3-D1AFB66264AC}"/>
              </a:ext>
            </a:extLst>
          </p:cNvPr>
          <p:cNvSpPr/>
          <p:nvPr/>
        </p:nvSpPr>
        <p:spPr bwMode="auto">
          <a:xfrm>
            <a:off x="280676" y="411513"/>
            <a:ext cx="1463074" cy="182878"/>
          </a:xfrm>
          <a:prstGeom prst="homePlate">
            <a:avLst>
              <a:gd name="adj" fmla="val 40355"/>
            </a:avLst>
          </a:pr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 eaLnBrk="1" hangingPunct="1">
              <a:defRPr/>
            </a:pPr>
            <a:r>
              <a:rPr lang="en-US" sz="1200" b="1" i="1" dirty="0">
                <a:solidFill>
                  <a:schemeClr val="bg1"/>
                </a:solidFill>
                <a:latin typeface="Handlee" panose="02000000000000000000" pitchFamily="2" charset="0"/>
              </a:rPr>
              <a:t>Skill Development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71870F-5CD7-4E24-8012-AEC6CB072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513" y="2558141"/>
            <a:ext cx="6400730" cy="22489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292261-F460-4C03-903C-DD879B656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001" y="4892024"/>
            <a:ext cx="7955193" cy="17883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A45E502-15D3-4D26-B598-5DC7BF90A20F}"/>
              </a:ext>
            </a:extLst>
          </p:cNvPr>
          <p:cNvSpPr/>
          <p:nvPr/>
        </p:nvSpPr>
        <p:spPr>
          <a:xfrm rot="19480084">
            <a:off x="489908" y="3608442"/>
            <a:ext cx="10150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Make the </a:t>
            </a:r>
          </a:p>
          <a:p>
            <a:pPr algn="ctr"/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Boxplots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3B350E-74EF-4687-BDE9-E32AD33427C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8684" y="324551"/>
            <a:ext cx="5760707" cy="22335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4291E6-0330-480C-B0B2-D51D833EEE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6087" y="1088131"/>
            <a:ext cx="914390" cy="1983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D82B0CF-4C12-418B-9308-3B6BFADCE6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648" y="1414427"/>
            <a:ext cx="914390" cy="1983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3DF9B8B-03A7-4D3D-A84D-E63638EDF9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6087" y="1697789"/>
            <a:ext cx="914390" cy="1983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27D4B08-8AFD-4D62-9CD3-EAB8B511DB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2398" y="1986831"/>
            <a:ext cx="914390" cy="1983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95EF9BA-244C-4BA8-A417-9DF80000A0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6087" y="2254621"/>
            <a:ext cx="914390" cy="1983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BA8DF5E-E61E-45BE-8215-58A9324923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3490" y="1088131"/>
            <a:ext cx="914390" cy="1983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F81A7DC-65F7-48F1-9A8C-8941789B48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9184" y="1395629"/>
            <a:ext cx="914390" cy="198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3D32D07-34B2-4239-8B18-C93340512F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9184" y="1697179"/>
            <a:ext cx="914390" cy="198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BD67027-87B7-4847-A631-ADDAF6348F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9519" y="2005902"/>
            <a:ext cx="914390" cy="198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5D63C22-95F1-4E3C-8847-7D31D3A2AE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9184" y="2294987"/>
            <a:ext cx="914390" cy="198384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160B8B9D-462F-4B98-B206-5137C4A84D33}"/>
              </a:ext>
            </a:extLst>
          </p:cNvPr>
          <p:cNvGrpSpPr/>
          <p:nvPr/>
        </p:nvGrpSpPr>
        <p:grpSpPr>
          <a:xfrm>
            <a:off x="6400830" y="721674"/>
            <a:ext cx="2743170" cy="1385506"/>
            <a:chOff x="9544051" y="244452"/>
            <a:chExt cx="2332037" cy="1712651"/>
          </a:xfrm>
        </p:grpSpPr>
        <p:grpSp>
          <p:nvGrpSpPr>
            <p:cNvPr id="34" name="Group 4103">
              <a:extLst>
                <a:ext uri="{FF2B5EF4-FFF2-40B4-BE49-F238E27FC236}">
                  <a16:creationId xmlns:a16="http://schemas.microsoft.com/office/drawing/2014/main" id="{04104971-9DEB-4CEC-BB17-C1F2D23C4C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544051" y="248835"/>
              <a:ext cx="2332037" cy="1708268"/>
              <a:chOff x="6758916" y="2005218"/>
              <a:chExt cx="2333014" cy="1708545"/>
            </a:xfrm>
          </p:grpSpPr>
          <p:grpSp>
            <p:nvGrpSpPr>
              <p:cNvPr id="36" name="Group 10">
                <a:extLst>
                  <a:ext uri="{FF2B5EF4-FFF2-40B4-BE49-F238E27FC236}">
                    <a16:creationId xmlns:a16="http://schemas.microsoft.com/office/drawing/2014/main" id="{1E724F2F-FAC0-4BA2-AFFA-8BEA7BEE14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58916" y="2108539"/>
                <a:ext cx="2333014" cy="1605224"/>
                <a:chOff x="4588944" y="916552"/>
                <a:chExt cx="4252048" cy="3197478"/>
              </a:xfrm>
            </p:grpSpPr>
            <p:sp>
              <p:nvSpPr>
                <p:cNvPr id="38" name="Rectangle 3">
                  <a:extLst>
                    <a:ext uri="{FF2B5EF4-FFF2-40B4-BE49-F238E27FC236}">
                      <a16:creationId xmlns:a16="http://schemas.microsoft.com/office/drawing/2014/main" id="{221A9C82-840A-4D69-AB49-8E5E44A3FDCF}"/>
                    </a:ext>
                  </a:extLst>
                </p:cNvPr>
                <p:cNvSpPr/>
                <p:nvPr/>
              </p:nvSpPr>
              <p:spPr>
                <a:xfrm>
                  <a:off x="4588944" y="1077644"/>
                  <a:ext cx="4252048" cy="3036386"/>
                </a:xfrm>
                <a:custGeom>
                  <a:avLst/>
                  <a:gdLst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49703" h="3036386">
                      <a:moveTo>
                        <a:pt x="0" y="0"/>
                      </a:moveTo>
                      <a:cubicBezTo>
                        <a:pt x="1421020" y="300625"/>
                        <a:pt x="2416156" y="288099"/>
                        <a:pt x="3849703" y="0"/>
                      </a:cubicBezTo>
                      <a:cubicBezTo>
                        <a:pt x="3726131" y="1112336"/>
                        <a:pt x="3801626" y="2237200"/>
                        <a:pt x="3849703" y="3036386"/>
                      </a:cubicBezTo>
                      <a:cubicBezTo>
                        <a:pt x="2516364" y="2911126"/>
                        <a:pt x="1045239" y="2961230"/>
                        <a:pt x="0" y="3036386"/>
                      </a:cubicBezTo>
                      <a:cubicBezTo>
                        <a:pt x="62630" y="1999206"/>
                        <a:pt x="125261" y="1325280"/>
                        <a:pt x="0" y="0"/>
                      </a:cubicBezTo>
                      <a:close/>
                    </a:path>
                  </a:pathLst>
                </a:custGeom>
                <a:solidFill>
                  <a:schemeClr val="tx1">
                    <a:alpha val="57000"/>
                  </a:schemeClr>
                </a:solidFill>
                <a:ln>
                  <a:noFill/>
                </a:ln>
                <a:effectLst>
                  <a:softEdge rad="1270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dirty="0"/>
                    <a:t> </a:t>
                  </a:r>
                </a:p>
              </p:txBody>
            </p:sp>
            <p:sp>
              <p:nvSpPr>
                <p:cNvPr id="39" name="Rectangle 21">
                  <a:extLst>
                    <a:ext uri="{FF2B5EF4-FFF2-40B4-BE49-F238E27FC236}">
                      <a16:creationId xmlns:a16="http://schemas.microsoft.com/office/drawing/2014/main" id="{480AF6DD-6BF2-4509-BE3D-971200642FA9}"/>
                    </a:ext>
                  </a:extLst>
                </p:cNvPr>
                <p:cNvSpPr/>
                <p:nvPr/>
              </p:nvSpPr>
              <p:spPr>
                <a:xfrm>
                  <a:off x="4609205" y="916552"/>
                  <a:ext cx="3994437" cy="2890696"/>
                </a:xfrm>
                <a:custGeom>
                  <a:avLst/>
                  <a:gdLst>
                    <a:gd name="connsiteX0" fmla="*/ 0 w 2148868"/>
                    <a:gd name="connsiteY0" fmla="*/ 0 h 1694881"/>
                    <a:gd name="connsiteX1" fmla="*/ 2148868 w 2148868"/>
                    <a:gd name="connsiteY1" fmla="*/ 0 h 1694881"/>
                    <a:gd name="connsiteX2" fmla="*/ 2148868 w 2148868"/>
                    <a:gd name="connsiteY2" fmla="*/ 1694881 h 1694881"/>
                    <a:gd name="connsiteX3" fmla="*/ 0 w 2148868"/>
                    <a:gd name="connsiteY3" fmla="*/ 1694881 h 1694881"/>
                    <a:gd name="connsiteX4" fmla="*/ 0 w 2148868"/>
                    <a:gd name="connsiteY4" fmla="*/ 0 h 1694881"/>
                    <a:gd name="connsiteX0" fmla="*/ 0 w 2148868"/>
                    <a:gd name="connsiteY0" fmla="*/ 0 h 1694881"/>
                    <a:gd name="connsiteX1" fmla="*/ 2148868 w 2148868"/>
                    <a:gd name="connsiteY1" fmla="*/ 0 h 1694881"/>
                    <a:gd name="connsiteX2" fmla="*/ 2148868 w 2148868"/>
                    <a:gd name="connsiteY2" fmla="*/ 1694881 h 1694881"/>
                    <a:gd name="connsiteX3" fmla="*/ 0 w 2148868"/>
                    <a:gd name="connsiteY3" fmla="*/ 1694881 h 1694881"/>
                    <a:gd name="connsiteX4" fmla="*/ 0 w 2148868"/>
                    <a:gd name="connsiteY4" fmla="*/ 0 h 1694881"/>
                    <a:gd name="connsiteX0" fmla="*/ 0 w 2148868"/>
                    <a:gd name="connsiteY0" fmla="*/ 0 h 1694881"/>
                    <a:gd name="connsiteX1" fmla="*/ 2148868 w 2148868"/>
                    <a:gd name="connsiteY1" fmla="*/ 0 h 1694881"/>
                    <a:gd name="connsiteX2" fmla="*/ 2148868 w 2148868"/>
                    <a:gd name="connsiteY2" fmla="*/ 1694881 h 1694881"/>
                    <a:gd name="connsiteX3" fmla="*/ 0 w 2148868"/>
                    <a:gd name="connsiteY3" fmla="*/ 1694881 h 1694881"/>
                    <a:gd name="connsiteX4" fmla="*/ 0 w 2148868"/>
                    <a:gd name="connsiteY4" fmla="*/ 0 h 1694881"/>
                    <a:gd name="connsiteX0" fmla="*/ 0 w 2148868"/>
                    <a:gd name="connsiteY0" fmla="*/ 0 h 1694881"/>
                    <a:gd name="connsiteX1" fmla="*/ 2148868 w 2148868"/>
                    <a:gd name="connsiteY1" fmla="*/ 0 h 1694881"/>
                    <a:gd name="connsiteX2" fmla="*/ 2148868 w 2148868"/>
                    <a:gd name="connsiteY2" fmla="*/ 1694881 h 1694881"/>
                    <a:gd name="connsiteX3" fmla="*/ 0 w 2148868"/>
                    <a:gd name="connsiteY3" fmla="*/ 1694881 h 1694881"/>
                    <a:gd name="connsiteX4" fmla="*/ 0 w 2148868"/>
                    <a:gd name="connsiteY4" fmla="*/ 0 h 1694881"/>
                    <a:gd name="connsiteX0" fmla="*/ 0 w 2148868"/>
                    <a:gd name="connsiteY0" fmla="*/ 0 h 1694881"/>
                    <a:gd name="connsiteX1" fmla="*/ 2148868 w 2148868"/>
                    <a:gd name="connsiteY1" fmla="*/ 0 h 1694881"/>
                    <a:gd name="connsiteX2" fmla="*/ 2148868 w 2148868"/>
                    <a:gd name="connsiteY2" fmla="*/ 1694881 h 1694881"/>
                    <a:gd name="connsiteX3" fmla="*/ 0 w 2148868"/>
                    <a:gd name="connsiteY3" fmla="*/ 1694881 h 1694881"/>
                    <a:gd name="connsiteX4" fmla="*/ 0 w 2148868"/>
                    <a:gd name="connsiteY4" fmla="*/ 0 h 1694881"/>
                    <a:gd name="connsiteX0" fmla="*/ 0 w 2148868"/>
                    <a:gd name="connsiteY0" fmla="*/ 0 h 1694881"/>
                    <a:gd name="connsiteX1" fmla="*/ 2148868 w 2148868"/>
                    <a:gd name="connsiteY1" fmla="*/ 0 h 1694881"/>
                    <a:gd name="connsiteX2" fmla="*/ 2148868 w 2148868"/>
                    <a:gd name="connsiteY2" fmla="*/ 1694881 h 1694881"/>
                    <a:gd name="connsiteX3" fmla="*/ 0 w 2148868"/>
                    <a:gd name="connsiteY3" fmla="*/ 1694881 h 1694881"/>
                    <a:gd name="connsiteX4" fmla="*/ 0 w 2148868"/>
                    <a:gd name="connsiteY4" fmla="*/ 0 h 1694881"/>
                    <a:gd name="connsiteX0" fmla="*/ 0 w 2148868"/>
                    <a:gd name="connsiteY0" fmla="*/ 0 h 1694881"/>
                    <a:gd name="connsiteX1" fmla="*/ 2148868 w 2148868"/>
                    <a:gd name="connsiteY1" fmla="*/ 0 h 1694881"/>
                    <a:gd name="connsiteX2" fmla="*/ 2148868 w 2148868"/>
                    <a:gd name="connsiteY2" fmla="*/ 1694881 h 1694881"/>
                    <a:gd name="connsiteX3" fmla="*/ 0 w 2148868"/>
                    <a:gd name="connsiteY3" fmla="*/ 1694881 h 1694881"/>
                    <a:gd name="connsiteX4" fmla="*/ 0 w 2148868"/>
                    <a:gd name="connsiteY4" fmla="*/ 0 h 1694881"/>
                    <a:gd name="connsiteX0" fmla="*/ 0 w 2148868"/>
                    <a:gd name="connsiteY0" fmla="*/ 0 h 1694881"/>
                    <a:gd name="connsiteX1" fmla="*/ 2148868 w 2148868"/>
                    <a:gd name="connsiteY1" fmla="*/ 0 h 1694881"/>
                    <a:gd name="connsiteX2" fmla="*/ 2148868 w 2148868"/>
                    <a:gd name="connsiteY2" fmla="*/ 1694881 h 1694881"/>
                    <a:gd name="connsiteX3" fmla="*/ 0 w 2148868"/>
                    <a:gd name="connsiteY3" fmla="*/ 1694881 h 1694881"/>
                    <a:gd name="connsiteX4" fmla="*/ 0 w 2148868"/>
                    <a:gd name="connsiteY4" fmla="*/ 0 h 1694881"/>
                    <a:gd name="connsiteX0" fmla="*/ 0 w 2148868"/>
                    <a:gd name="connsiteY0" fmla="*/ 0 h 1694881"/>
                    <a:gd name="connsiteX1" fmla="*/ 2148868 w 2148868"/>
                    <a:gd name="connsiteY1" fmla="*/ 0 h 1694881"/>
                    <a:gd name="connsiteX2" fmla="*/ 2148868 w 2148868"/>
                    <a:gd name="connsiteY2" fmla="*/ 1694881 h 1694881"/>
                    <a:gd name="connsiteX3" fmla="*/ 0 w 2148868"/>
                    <a:gd name="connsiteY3" fmla="*/ 1694881 h 1694881"/>
                    <a:gd name="connsiteX4" fmla="*/ 0 w 2148868"/>
                    <a:gd name="connsiteY4" fmla="*/ 0 h 1694881"/>
                    <a:gd name="connsiteX0" fmla="*/ 0 w 2148868"/>
                    <a:gd name="connsiteY0" fmla="*/ 0 h 1694881"/>
                    <a:gd name="connsiteX1" fmla="*/ 2148868 w 2148868"/>
                    <a:gd name="connsiteY1" fmla="*/ 0 h 1694881"/>
                    <a:gd name="connsiteX2" fmla="*/ 2148868 w 2148868"/>
                    <a:gd name="connsiteY2" fmla="*/ 1694881 h 1694881"/>
                    <a:gd name="connsiteX3" fmla="*/ 0 w 2148868"/>
                    <a:gd name="connsiteY3" fmla="*/ 1694881 h 1694881"/>
                    <a:gd name="connsiteX4" fmla="*/ 0 w 2148868"/>
                    <a:gd name="connsiteY4" fmla="*/ 0 h 16948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8868" h="1694881">
                      <a:moveTo>
                        <a:pt x="0" y="0"/>
                      </a:moveTo>
                      <a:lnTo>
                        <a:pt x="2148868" y="0"/>
                      </a:lnTo>
                      <a:cubicBezTo>
                        <a:pt x="2134580" y="564960"/>
                        <a:pt x="2135533" y="1048958"/>
                        <a:pt x="2148868" y="1694881"/>
                      </a:cubicBezTo>
                      <a:cubicBezTo>
                        <a:pt x="1440199" y="1672021"/>
                        <a:pt x="716289" y="1664401"/>
                        <a:pt x="0" y="1694881"/>
                      </a:cubicBezTo>
                      <a:cubicBezTo>
                        <a:pt x="7620" y="1129921"/>
                        <a:pt x="15240" y="564960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7000">
                      <a:srgbClr val="FAF9D6"/>
                    </a:gs>
                    <a:gs pos="50000">
                      <a:srgbClr val="FFFEE2"/>
                    </a:gs>
                    <a:gs pos="88000">
                      <a:srgbClr val="FEFDC7"/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37" name="Tape">
                <a:extLst>
                  <a:ext uri="{FF2B5EF4-FFF2-40B4-BE49-F238E27FC236}">
                    <a16:creationId xmlns:a16="http://schemas.microsoft.com/office/drawing/2014/main" id="{D6127EC0-A131-4B4A-B9D8-5932744B8D7C}"/>
                  </a:ext>
                </a:extLst>
              </p:cNvPr>
              <p:cNvSpPr/>
              <p:nvPr/>
            </p:nvSpPr>
            <p:spPr bwMode="auto">
              <a:xfrm rot="5400000">
                <a:off x="7689882" y="1877260"/>
                <a:ext cx="351969" cy="607886"/>
              </a:xfrm>
              <a:custGeom>
                <a:avLst/>
                <a:gdLst>
                  <a:gd name="connsiteX0" fmla="*/ 0 w 234247"/>
                  <a:gd name="connsiteY0" fmla="*/ 0 h 920626"/>
                  <a:gd name="connsiteX1" fmla="*/ 234247 w 234247"/>
                  <a:gd name="connsiteY1" fmla="*/ 0 h 920626"/>
                  <a:gd name="connsiteX2" fmla="*/ 234247 w 234247"/>
                  <a:gd name="connsiteY2" fmla="*/ 920626 h 920626"/>
                  <a:gd name="connsiteX3" fmla="*/ 0 w 234247"/>
                  <a:gd name="connsiteY3" fmla="*/ 920626 h 920626"/>
                  <a:gd name="connsiteX4" fmla="*/ 0 w 234247"/>
                  <a:gd name="connsiteY4" fmla="*/ 0 h 920626"/>
                  <a:gd name="connsiteX0" fmla="*/ 0 w 234247"/>
                  <a:gd name="connsiteY0" fmla="*/ 0 h 920626"/>
                  <a:gd name="connsiteX1" fmla="*/ 62185 w 234247"/>
                  <a:gd name="connsiteY1" fmla="*/ 4637 h 920626"/>
                  <a:gd name="connsiteX2" fmla="*/ 234247 w 234247"/>
                  <a:gd name="connsiteY2" fmla="*/ 0 h 920626"/>
                  <a:gd name="connsiteX3" fmla="*/ 234247 w 234247"/>
                  <a:gd name="connsiteY3" fmla="*/ 920626 h 920626"/>
                  <a:gd name="connsiteX4" fmla="*/ 0 w 234247"/>
                  <a:gd name="connsiteY4" fmla="*/ 920626 h 920626"/>
                  <a:gd name="connsiteX5" fmla="*/ 0 w 234247"/>
                  <a:gd name="connsiteY5" fmla="*/ 0 h 920626"/>
                  <a:gd name="connsiteX0" fmla="*/ 0 w 234247"/>
                  <a:gd name="connsiteY0" fmla="*/ 0 h 920626"/>
                  <a:gd name="connsiteX1" fmla="*/ 62185 w 234247"/>
                  <a:gd name="connsiteY1" fmla="*/ 26860 h 920626"/>
                  <a:gd name="connsiteX2" fmla="*/ 234247 w 234247"/>
                  <a:gd name="connsiteY2" fmla="*/ 0 h 920626"/>
                  <a:gd name="connsiteX3" fmla="*/ 234247 w 234247"/>
                  <a:gd name="connsiteY3" fmla="*/ 920626 h 920626"/>
                  <a:gd name="connsiteX4" fmla="*/ 0 w 234247"/>
                  <a:gd name="connsiteY4" fmla="*/ 920626 h 920626"/>
                  <a:gd name="connsiteX5" fmla="*/ 0 w 234247"/>
                  <a:gd name="connsiteY5" fmla="*/ 0 h 920626"/>
                  <a:gd name="connsiteX0" fmla="*/ 0 w 234247"/>
                  <a:gd name="connsiteY0" fmla="*/ 0 h 920626"/>
                  <a:gd name="connsiteX1" fmla="*/ 62185 w 234247"/>
                  <a:gd name="connsiteY1" fmla="*/ 26860 h 920626"/>
                  <a:gd name="connsiteX2" fmla="*/ 138385 w 234247"/>
                  <a:gd name="connsiteY2" fmla="*/ 14162 h 920626"/>
                  <a:gd name="connsiteX3" fmla="*/ 234247 w 234247"/>
                  <a:gd name="connsiteY3" fmla="*/ 0 h 920626"/>
                  <a:gd name="connsiteX4" fmla="*/ 234247 w 234247"/>
                  <a:gd name="connsiteY4" fmla="*/ 920626 h 920626"/>
                  <a:gd name="connsiteX5" fmla="*/ 0 w 234247"/>
                  <a:gd name="connsiteY5" fmla="*/ 920626 h 920626"/>
                  <a:gd name="connsiteX6" fmla="*/ 0 w 234247"/>
                  <a:gd name="connsiteY6" fmla="*/ 0 h 920626"/>
                  <a:gd name="connsiteX0" fmla="*/ 0 w 234247"/>
                  <a:gd name="connsiteY0" fmla="*/ 8066 h 928692"/>
                  <a:gd name="connsiteX1" fmla="*/ 62185 w 234247"/>
                  <a:gd name="connsiteY1" fmla="*/ 34926 h 928692"/>
                  <a:gd name="connsiteX2" fmla="*/ 112988 w 234247"/>
                  <a:gd name="connsiteY2" fmla="*/ 0 h 928692"/>
                  <a:gd name="connsiteX3" fmla="*/ 234247 w 234247"/>
                  <a:gd name="connsiteY3" fmla="*/ 8066 h 928692"/>
                  <a:gd name="connsiteX4" fmla="*/ 234247 w 234247"/>
                  <a:gd name="connsiteY4" fmla="*/ 928692 h 928692"/>
                  <a:gd name="connsiteX5" fmla="*/ 0 w 234247"/>
                  <a:gd name="connsiteY5" fmla="*/ 928692 h 928692"/>
                  <a:gd name="connsiteX6" fmla="*/ 0 w 234247"/>
                  <a:gd name="connsiteY6" fmla="*/ 8066 h 928692"/>
                  <a:gd name="connsiteX0" fmla="*/ 0 w 234247"/>
                  <a:gd name="connsiteY0" fmla="*/ 8066 h 928692"/>
                  <a:gd name="connsiteX1" fmla="*/ 62185 w 234247"/>
                  <a:gd name="connsiteY1" fmla="*/ 34926 h 928692"/>
                  <a:gd name="connsiteX2" fmla="*/ 112988 w 234247"/>
                  <a:gd name="connsiteY2" fmla="*/ 0 h 928692"/>
                  <a:gd name="connsiteX3" fmla="*/ 179660 w 234247"/>
                  <a:gd name="connsiteY3" fmla="*/ 3 h 928692"/>
                  <a:gd name="connsiteX4" fmla="*/ 234247 w 234247"/>
                  <a:gd name="connsiteY4" fmla="*/ 8066 h 928692"/>
                  <a:gd name="connsiteX5" fmla="*/ 234247 w 234247"/>
                  <a:gd name="connsiteY5" fmla="*/ 928692 h 928692"/>
                  <a:gd name="connsiteX6" fmla="*/ 0 w 234247"/>
                  <a:gd name="connsiteY6" fmla="*/ 928692 h 928692"/>
                  <a:gd name="connsiteX7" fmla="*/ 0 w 234247"/>
                  <a:gd name="connsiteY7" fmla="*/ 8066 h 928692"/>
                  <a:gd name="connsiteX0" fmla="*/ 0 w 234247"/>
                  <a:gd name="connsiteY0" fmla="*/ 8066 h 928692"/>
                  <a:gd name="connsiteX1" fmla="*/ 62185 w 234247"/>
                  <a:gd name="connsiteY1" fmla="*/ 34926 h 928692"/>
                  <a:gd name="connsiteX2" fmla="*/ 112988 w 234247"/>
                  <a:gd name="connsiteY2" fmla="*/ 0 h 928692"/>
                  <a:gd name="connsiteX3" fmla="*/ 176488 w 234247"/>
                  <a:gd name="connsiteY3" fmla="*/ 19051 h 928692"/>
                  <a:gd name="connsiteX4" fmla="*/ 234247 w 234247"/>
                  <a:gd name="connsiteY4" fmla="*/ 8066 h 928692"/>
                  <a:gd name="connsiteX5" fmla="*/ 234247 w 234247"/>
                  <a:gd name="connsiteY5" fmla="*/ 928692 h 928692"/>
                  <a:gd name="connsiteX6" fmla="*/ 0 w 234247"/>
                  <a:gd name="connsiteY6" fmla="*/ 928692 h 928692"/>
                  <a:gd name="connsiteX7" fmla="*/ 0 w 234247"/>
                  <a:gd name="connsiteY7" fmla="*/ 8066 h 928692"/>
                  <a:gd name="connsiteX0" fmla="*/ 0 w 234247"/>
                  <a:gd name="connsiteY0" fmla="*/ 8066 h 928692"/>
                  <a:gd name="connsiteX1" fmla="*/ 65360 w 234247"/>
                  <a:gd name="connsiteY1" fmla="*/ 19049 h 928692"/>
                  <a:gd name="connsiteX2" fmla="*/ 112988 w 234247"/>
                  <a:gd name="connsiteY2" fmla="*/ 0 h 928692"/>
                  <a:gd name="connsiteX3" fmla="*/ 176488 w 234247"/>
                  <a:gd name="connsiteY3" fmla="*/ 19051 h 928692"/>
                  <a:gd name="connsiteX4" fmla="*/ 234247 w 234247"/>
                  <a:gd name="connsiteY4" fmla="*/ 8066 h 928692"/>
                  <a:gd name="connsiteX5" fmla="*/ 234247 w 234247"/>
                  <a:gd name="connsiteY5" fmla="*/ 928692 h 928692"/>
                  <a:gd name="connsiteX6" fmla="*/ 0 w 234247"/>
                  <a:gd name="connsiteY6" fmla="*/ 928692 h 928692"/>
                  <a:gd name="connsiteX7" fmla="*/ 0 w 234247"/>
                  <a:gd name="connsiteY7" fmla="*/ 8066 h 928692"/>
                  <a:gd name="connsiteX0" fmla="*/ 0 w 234247"/>
                  <a:gd name="connsiteY0" fmla="*/ 8066 h 928692"/>
                  <a:gd name="connsiteX1" fmla="*/ 65360 w 234247"/>
                  <a:gd name="connsiteY1" fmla="*/ 19049 h 928692"/>
                  <a:gd name="connsiteX2" fmla="*/ 112988 w 234247"/>
                  <a:gd name="connsiteY2" fmla="*/ 0 h 928692"/>
                  <a:gd name="connsiteX3" fmla="*/ 176491 w 234247"/>
                  <a:gd name="connsiteY3" fmla="*/ 6349 h 928692"/>
                  <a:gd name="connsiteX4" fmla="*/ 234247 w 234247"/>
                  <a:gd name="connsiteY4" fmla="*/ 8066 h 928692"/>
                  <a:gd name="connsiteX5" fmla="*/ 234247 w 234247"/>
                  <a:gd name="connsiteY5" fmla="*/ 928692 h 928692"/>
                  <a:gd name="connsiteX6" fmla="*/ 0 w 234247"/>
                  <a:gd name="connsiteY6" fmla="*/ 928692 h 928692"/>
                  <a:gd name="connsiteX7" fmla="*/ 0 w 234247"/>
                  <a:gd name="connsiteY7" fmla="*/ 8066 h 928692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0 w 234250"/>
                  <a:gd name="connsiteY6" fmla="*/ 930154 h 930154"/>
                  <a:gd name="connsiteX7" fmla="*/ 0 w 234250"/>
                  <a:gd name="connsiteY7" fmla="*/ 9528 h 930154"/>
                  <a:gd name="connsiteX0" fmla="*/ 0 w 234250"/>
                  <a:gd name="connsiteY0" fmla="*/ 9528 h 931740"/>
                  <a:gd name="connsiteX1" fmla="*/ 65360 w 234250"/>
                  <a:gd name="connsiteY1" fmla="*/ 20511 h 931740"/>
                  <a:gd name="connsiteX2" fmla="*/ 112988 w 234250"/>
                  <a:gd name="connsiteY2" fmla="*/ 1462 h 931740"/>
                  <a:gd name="connsiteX3" fmla="*/ 176491 w 234250"/>
                  <a:gd name="connsiteY3" fmla="*/ 7811 h 931740"/>
                  <a:gd name="connsiteX4" fmla="*/ 234250 w 234250"/>
                  <a:gd name="connsiteY4" fmla="*/ 0 h 931740"/>
                  <a:gd name="connsiteX5" fmla="*/ 234247 w 234250"/>
                  <a:gd name="connsiteY5" fmla="*/ 930154 h 931740"/>
                  <a:gd name="connsiteX6" fmla="*/ 43134 w 234250"/>
                  <a:gd name="connsiteY6" fmla="*/ 931740 h 931740"/>
                  <a:gd name="connsiteX7" fmla="*/ 0 w 234250"/>
                  <a:gd name="connsiteY7" fmla="*/ 930154 h 931740"/>
                  <a:gd name="connsiteX8" fmla="*/ 0 w 234250"/>
                  <a:gd name="connsiteY8" fmla="*/ 9528 h 931740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43134 w 234250"/>
                  <a:gd name="connsiteY6" fmla="*/ 922215 h 930154"/>
                  <a:gd name="connsiteX7" fmla="*/ 0 w 234250"/>
                  <a:gd name="connsiteY7" fmla="*/ 930154 h 930154"/>
                  <a:gd name="connsiteX8" fmla="*/ 0 w 234250"/>
                  <a:gd name="connsiteY8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84409 w 234250"/>
                  <a:gd name="connsiteY6" fmla="*/ 925390 h 930154"/>
                  <a:gd name="connsiteX7" fmla="*/ 43134 w 234250"/>
                  <a:gd name="connsiteY7" fmla="*/ 922215 h 930154"/>
                  <a:gd name="connsiteX8" fmla="*/ 0 w 234250"/>
                  <a:gd name="connsiteY8" fmla="*/ 930154 h 930154"/>
                  <a:gd name="connsiteX9" fmla="*/ 0 w 234250"/>
                  <a:gd name="connsiteY9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93934 w 234250"/>
                  <a:gd name="connsiteY6" fmla="*/ 928565 h 930154"/>
                  <a:gd name="connsiteX7" fmla="*/ 43134 w 234250"/>
                  <a:gd name="connsiteY7" fmla="*/ 922215 h 930154"/>
                  <a:gd name="connsiteX8" fmla="*/ 0 w 234250"/>
                  <a:gd name="connsiteY8" fmla="*/ 930154 h 930154"/>
                  <a:gd name="connsiteX9" fmla="*/ 0 w 234250"/>
                  <a:gd name="connsiteY9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147115 w 234250"/>
                  <a:gd name="connsiteY6" fmla="*/ 929359 h 930154"/>
                  <a:gd name="connsiteX7" fmla="*/ 93934 w 234250"/>
                  <a:gd name="connsiteY7" fmla="*/ 928565 h 930154"/>
                  <a:gd name="connsiteX8" fmla="*/ 43134 w 234250"/>
                  <a:gd name="connsiteY8" fmla="*/ 922215 h 930154"/>
                  <a:gd name="connsiteX9" fmla="*/ 0 w 234250"/>
                  <a:gd name="connsiteY9" fmla="*/ 930154 h 930154"/>
                  <a:gd name="connsiteX10" fmla="*/ 0 w 234250"/>
                  <a:gd name="connsiteY10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147115 w 234250"/>
                  <a:gd name="connsiteY6" fmla="*/ 919834 h 930154"/>
                  <a:gd name="connsiteX7" fmla="*/ 93934 w 234250"/>
                  <a:gd name="connsiteY7" fmla="*/ 928565 h 930154"/>
                  <a:gd name="connsiteX8" fmla="*/ 43134 w 234250"/>
                  <a:gd name="connsiteY8" fmla="*/ 922215 h 930154"/>
                  <a:gd name="connsiteX9" fmla="*/ 0 w 234250"/>
                  <a:gd name="connsiteY9" fmla="*/ 930154 h 930154"/>
                  <a:gd name="connsiteX10" fmla="*/ 0 w 234250"/>
                  <a:gd name="connsiteY10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189978 w 234250"/>
                  <a:gd name="connsiteY6" fmla="*/ 924596 h 930154"/>
                  <a:gd name="connsiteX7" fmla="*/ 147115 w 234250"/>
                  <a:gd name="connsiteY7" fmla="*/ 919834 h 930154"/>
                  <a:gd name="connsiteX8" fmla="*/ 93934 w 234250"/>
                  <a:gd name="connsiteY8" fmla="*/ 928565 h 930154"/>
                  <a:gd name="connsiteX9" fmla="*/ 43134 w 234250"/>
                  <a:gd name="connsiteY9" fmla="*/ 922215 h 930154"/>
                  <a:gd name="connsiteX10" fmla="*/ 0 w 234250"/>
                  <a:gd name="connsiteY10" fmla="*/ 930154 h 930154"/>
                  <a:gd name="connsiteX11" fmla="*/ 0 w 234250"/>
                  <a:gd name="connsiteY11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206647 w 234250"/>
                  <a:gd name="connsiteY6" fmla="*/ 924596 h 930154"/>
                  <a:gd name="connsiteX7" fmla="*/ 189978 w 234250"/>
                  <a:gd name="connsiteY7" fmla="*/ 924596 h 930154"/>
                  <a:gd name="connsiteX8" fmla="*/ 147115 w 234250"/>
                  <a:gd name="connsiteY8" fmla="*/ 919834 h 930154"/>
                  <a:gd name="connsiteX9" fmla="*/ 93934 w 234250"/>
                  <a:gd name="connsiteY9" fmla="*/ 928565 h 930154"/>
                  <a:gd name="connsiteX10" fmla="*/ 43134 w 234250"/>
                  <a:gd name="connsiteY10" fmla="*/ 922215 h 930154"/>
                  <a:gd name="connsiteX11" fmla="*/ 0 w 234250"/>
                  <a:gd name="connsiteY11" fmla="*/ 930154 h 930154"/>
                  <a:gd name="connsiteX12" fmla="*/ 0 w 234250"/>
                  <a:gd name="connsiteY12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206647 w 234250"/>
                  <a:gd name="connsiteY6" fmla="*/ 924596 h 930154"/>
                  <a:gd name="connsiteX7" fmla="*/ 147115 w 234250"/>
                  <a:gd name="connsiteY7" fmla="*/ 919834 h 930154"/>
                  <a:gd name="connsiteX8" fmla="*/ 93934 w 234250"/>
                  <a:gd name="connsiteY8" fmla="*/ 928565 h 930154"/>
                  <a:gd name="connsiteX9" fmla="*/ 43134 w 234250"/>
                  <a:gd name="connsiteY9" fmla="*/ 922215 h 930154"/>
                  <a:gd name="connsiteX10" fmla="*/ 0 w 234250"/>
                  <a:gd name="connsiteY10" fmla="*/ 930154 h 930154"/>
                  <a:gd name="connsiteX11" fmla="*/ 0 w 234250"/>
                  <a:gd name="connsiteY11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147115 w 234250"/>
                  <a:gd name="connsiteY6" fmla="*/ 919834 h 930154"/>
                  <a:gd name="connsiteX7" fmla="*/ 93934 w 234250"/>
                  <a:gd name="connsiteY7" fmla="*/ 928565 h 930154"/>
                  <a:gd name="connsiteX8" fmla="*/ 43134 w 234250"/>
                  <a:gd name="connsiteY8" fmla="*/ 922215 h 930154"/>
                  <a:gd name="connsiteX9" fmla="*/ 0 w 234250"/>
                  <a:gd name="connsiteY9" fmla="*/ 930154 h 930154"/>
                  <a:gd name="connsiteX10" fmla="*/ 0 w 234250"/>
                  <a:gd name="connsiteY10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180452 w 234250"/>
                  <a:gd name="connsiteY6" fmla="*/ 917452 h 930154"/>
                  <a:gd name="connsiteX7" fmla="*/ 93934 w 234250"/>
                  <a:gd name="connsiteY7" fmla="*/ 928565 h 930154"/>
                  <a:gd name="connsiteX8" fmla="*/ 43134 w 234250"/>
                  <a:gd name="connsiteY8" fmla="*/ 922215 h 930154"/>
                  <a:gd name="connsiteX9" fmla="*/ 0 w 234250"/>
                  <a:gd name="connsiteY9" fmla="*/ 930154 h 930154"/>
                  <a:gd name="connsiteX10" fmla="*/ 0 w 234250"/>
                  <a:gd name="connsiteY10" fmla="*/ 9528 h 930154"/>
                  <a:gd name="connsiteX0" fmla="*/ 0 w 234250"/>
                  <a:gd name="connsiteY0" fmla="*/ 9528 h 933328"/>
                  <a:gd name="connsiteX1" fmla="*/ 65360 w 234250"/>
                  <a:gd name="connsiteY1" fmla="*/ 20511 h 933328"/>
                  <a:gd name="connsiteX2" fmla="*/ 112988 w 234250"/>
                  <a:gd name="connsiteY2" fmla="*/ 1462 h 933328"/>
                  <a:gd name="connsiteX3" fmla="*/ 176491 w 234250"/>
                  <a:gd name="connsiteY3" fmla="*/ 7811 h 933328"/>
                  <a:gd name="connsiteX4" fmla="*/ 234250 w 234250"/>
                  <a:gd name="connsiteY4" fmla="*/ 0 h 933328"/>
                  <a:gd name="connsiteX5" fmla="*/ 234247 w 234250"/>
                  <a:gd name="connsiteY5" fmla="*/ 930154 h 933328"/>
                  <a:gd name="connsiteX6" fmla="*/ 180452 w 234250"/>
                  <a:gd name="connsiteY6" fmla="*/ 917452 h 933328"/>
                  <a:gd name="connsiteX7" fmla="*/ 117747 w 234250"/>
                  <a:gd name="connsiteY7" fmla="*/ 933328 h 933328"/>
                  <a:gd name="connsiteX8" fmla="*/ 43134 w 234250"/>
                  <a:gd name="connsiteY8" fmla="*/ 922215 h 933328"/>
                  <a:gd name="connsiteX9" fmla="*/ 0 w 234250"/>
                  <a:gd name="connsiteY9" fmla="*/ 930154 h 933328"/>
                  <a:gd name="connsiteX10" fmla="*/ 0 w 234250"/>
                  <a:gd name="connsiteY10" fmla="*/ 9528 h 933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4250" h="933328">
                    <a:moveTo>
                      <a:pt x="0" y="9528"/>
                    </a:moveTo>
                    <a:lnTo>
                      <a:pt x="65360" y="20511"/>
                    </a:lnTo>
                    <a:lnTo>
                      <a:pt x="112988" y="1462"/>
                    </a:lnTo>
                    <a:lnTo>
                      <a:pt x="176491" y="7811"/>
                    </a:lnTo>
                    <a:lnTo>
                      <a:pt x="234250" y="0"/>
                    </a:lnTo>
                    <a:cubicBezTo>
                      <a:pt x="234249" y="310051"/>
                      <a:pt x="234248" y="620103"/>
                      <a:pt x="234247" y="930154"/>
                    </a:cubicBezTo>
                    <a:lnTo>
                      <a:pt x="180452" y="917452"/>
                    </a:lnTo>
                    <a:lnTo>
                      <a:pt x="117747" y="933328"/>
                    </a:lnTo>
                    <a:lnTo>
                      <a:pt x="43134" y="922215"/>
                    </a:lnTo>
                    <a:lnTo>
                      <a:pt x="0" y="930154"/>
                    </a:lnTo>
                    <a:lnTo>
                      <a:pt x="0" y="9528"/>
                    </a:lnTo>
                    <a:close/>
                  </a:path>
                </a:pathLst>
              </a:custGeom>
              <a:blipFill dpi="0" rotWithShape="1">
                <a:blip r:embed="rId6">
                  <a:alphaModFix amt="55000"/>
                </a:blip>
                <a:srcRect/>
                <a:stretch>
                  <a:fillRect/>
                </a:stretch>
              </a:blip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sp>
          <p:nvSpPr>
            <p:cNvPr id="35" name="Rectangle 11">
              <a:extLst>
                <a:ext uri="{FF2B5EF4-FFF2-40B4-BE49-F238E27FC236}">
                  <a16:creationId xmlns:a16="http://schemas.microsoft.com/office/drawing/2014/main" id="{F611E7E9-54B0-4509-9DC9-FE23F6EF46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36924" y="244452"/>
              <a:ext cx="1408989" cy="418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sz="1600" b="1" i="1" dirty="0">
                  <a:latin typeface="Handlee" panose="02000000000000000000" pitchFamily="2" charset="0"/>
                </a:rPr>
                <a:t>Recall</a:t>
              </a:r>
              <a:endParaRPr lang="en-US" altLang="en-US" sz="1600" dirty="0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CC92D0F0-22DA-4FBC-AFC3-06D546DB7445}"/>
              </a:ext>
            </a:extLst>
          </p:cNvPr>
          <p:cNvSpPr/>
          <p:nvPr/>
        </p:nvSpPr>
        <p:spPr>
          <a:xfrm>
            <a:off x="6400830" y="1043612"/>
            <a:ext cx="260584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Handlee" panose="02000000000000000000" pitchFamily="2" charset="0"/>
              </a:rPr>
              <a:t>Remember, when comparing boxplots, both boxplots </a:t>
            </a:r>
            <a:r>
              <a:rPr lang="en-US" sz="1400" b="1" i="1" dirty="0">
                <a:latin typeface="Handlee" panose="02000000000000000000" pitchFamily="2" charset="0"/>
              </a:rPr>
              <a:t>MUST</a:t>
            </a:r>
            <a:r>
              <a:rPr lang="en-US" sz="1400" dirty="0">
                <a:latin typeface="Handlee" panose="02000000000000000000" pitchFamily="2" charset="0"/>
              </a:rPr>
              <a:t> be drawn using the same number line.</a:t>
            </a:r>
            <a:endParaRPr lang="en-US" sz="1400"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F06DCAF5-771F-43F0-83CB-CFD5ACEE2F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8081" y="3520105"/>
            <a:ext cx="5321406" cy="73184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88A93F4-6C9B-4303-B323-19534F1D67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9894" y="2649408"/>
            <a:ext cx="5321406" cy="71938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84752B0-6897-4112-AC30-7F0B96E580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8048" y="4952719"/>
            <a:ext cx="914390" cy="19838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6650D47-ED03-4B01-A9A0-8348184773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5129" y="5258007"/>
            <a:ext cx="914390" cy="19838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A9A5D2C2-3338-49FD-8358-097E753296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647" y="5588960"/>
            <a:ext cx="914390" cy="19838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C2135157-7AF5-4886-8EAD-84304F2AF0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9728" y="5593467"/>
            <a:ext cx="914390" cy="19838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372B73B7-9513-48A7-84DE-2595206EAB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7327" y="5935518"/>
            <a:ext cx="914390" cy="19838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88E1BB78-BE5B-4EFB-BCD8-95BA7C69C3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97" y="6257473"/>
            <a:ext cx="914390" cy="19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89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Heading">
            <a:extLst>
              <a:ext uri="{FF2B5EF4-FFF2-40B4-BE49-F238E27FC236}">
                <a16:creationId xmlns:a16="http://schemas.microsoft.com/office/drawing/2014/main" id="{CEFACC64-C7C7-444D-8C9A-8A91D0B9C677}"/>
              </a:ext>
            </a:extLst>
          </p:cNvPr>
          <p:cNvSpPr/>
          <p:nvPr/>
        </p:nvSpPr>
        <p:spPr bwMode="auto">
          <a:xfrm>
            <a:off x="-15209" y="320074"/>
            <a:ext cx="2286025" cy="182878"/>
          </a:xfrm>
          <a:prstGeom prst="homePlate">
            <a:avLst>
              <a:gd name="adj" fmla="val 40355"/>
            </a:avLst>
          </a:pr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 eaLnBrk="1" hangingPunct="1">
              <a:defRPr/>
            </a:pPr>
            <a:r>
              <a:rPr lang="en-US" sz="1100" b="1" dirty="0">
                <a:solidFill>
                  <a:schemeClr val="bg1"/>
                </a:solidFill>
                <a:latin typeface="Handlee" panose="02000000000000000000" pitchFamily="2" charset="0"/>
              </a:rPr>
              <a:t>Skill Development/Guided Practice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B99A59A-722A-418D-BB34-15472260C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9921" y="1457665"/>
            <a:ext cx="1524003" cy="19050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4487157-1FF2-4062-9305-F4F759DD64EA}"/>
              </a:ext>
            </a:extLst>
          </p:cNvPr>
          <p:cNvCxnSpPr>
            <a:cxnSpLocks/>
          </p:cNvCxnSpPr>
          <p:nvPr/>
        </p:nvCxnSpPr>
        <p:spPr>
          <a:xfrm flipH="1">
            <a:off x="4921716" y="1648165"/>
            <a:ext cx="1" cy="9911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3945E920-7D74-4769-A5EE-5C86826F8AF1}"/>
              </a:ext>
            </a:extLst>
          </p:cNvPr>
          <p:cNvSpPr/>
          <p:nvPr/>
        </p:nvSpPr>
        <p:spPr>
          <a:xfrm>
            <a:off x="784517" y="1414415"/>
            <a:ext cx="37759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i="1" dirty="0">
                <a:latin typeface="Handlee" panose="02000000000000000000" pitchFamily="2" charset="0"/>
              </a:rPr>
              <a:t>A: Sort the list and find the five values</a:t>
            </a:r>
            <a:endParaRPr lang="en-US" sz="1200" b="1" dirty="0">
              <a:latin typeface="Handlee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572AC75-7F64-4D3B-98E4-EAFFCE798FFE}"/>
              </a:ext>
            </a:extLst>
          </p:cNvPr>
          <p:cNvSpPr/>
          <p:nvPr/>
        </p:nvSpPr>
        <p:spPr>
          <a:xfrm>
            <a:off x="5409337" y="1421367"/>
            <a:ext cx="37759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i="1" dirty="0">
                <a:latin typeface="Handlee" panose="02000000000000000000" pitchFamily="2" charset="0"/>
              </a:rPr>
              <a:t>B: Sort the list and find the five values</a:t>
            </a:r>
            <a:endParaRPr lang="en-US" sz="1200" b="1" dirty="0">
              <a:latin typeface="Handlee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6D442F8-C340-46E1-B722-7F9D289299F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806" y="2570374"/>
            <a:ext cx="3341091" cy="16801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2B8075E-E23C-4141-92FD-33F4498EC76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0196" y="4283031"/>
            <a:ext cx="7589437" cy="24071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DCBDD15-4562-4D98-A2E3-3F506DDAEEC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4352" y="465895"/>
            <a:ext cx="8412403" cy="948874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08B71739-C8EB-4352-B3EE-A2C9EC650D68}"/>
              </a:ext>
            </a:extLst>
          </p:cNvPr>
          <p:cNvSpPr/>
          <p:nvPr/>
        </p:nvSpPr>
        <p:spPr>
          <a:xfrm rot="19480084">
            <a:off x="330293" y="5212751"/>
            <a:ext cx="806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Make the </a:t>
            </a:r>
          </a:p>
          <a:p>
            <a:pPr algn="ctr"/>
            <a:r>
              <a:rPr lang="en-US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Boxplots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955647-C272-47A3-9146-45E3C7F5586D}"/>
              </a:ext>
            </a:extLst>
          </p:cNvPr>
          <p:cNvSpPr/>
          <p:nvPr/>
        </p:nvSpPr>
        <p:spPr>
          <a:xfrm>
            <a:off x="1728746" y="2856453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Handlee" panose="02000000000000000000" pitchFamily="2" charset="0"/>
              </a:rPr>
              <a:t>25.4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238C70C-C3FE-4CCE-A665-9A241442DEFA}"/>
              </a:ext>
            </a:extLst>
          </p:cNvPr>
          <p:cNvSpPr/>
          <p:nvPr/>
        </p:nvSpPr>
        <p:spPr>
          <a:xfrm>
            <a:off x="1783425" y="3136580"/>
            <a:ext cx="450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Handlee" panose="02000000000000000000" pitchFamily="2" charset="0"/>
              </a:rPr>
              <a:t>26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C5DB92-991A-44B6-AD7F-52FB5A4C5815}"/>
              </a:ext>
            </a:extLst>
          </p:cNvPr>
          <p:cNvSpPr/>
          <p:nvPr/>
        </p:nvSpPr>
        <p:spPr>
          <a:xfrm>
            <a:off x="1657408" y="3397265"/>
            <a:ext cx="737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Handlee" panose="02000000000000000000" pitchFamily="2" charset="0"/>
              </a:rPr>
              <a:t>36.75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51758C-9FA6-4378-B6BC-56E8EABF6C01}"/>
              </a:ext>
            </a:extLst>
          </p:cNvPr>
          <p:cNvSpPr/>
          <p:nvPr/>
        </p:nvSpPr>
        <p:spPr>
          <a:xfrm>
            <a:off x="1791440" y="3677392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Handlee" panose="02000000000000000000" pitchFamily="2" charset="0"/>
              </a:rPr>
              <a:t>44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374E6E-591C-4FAF-9872-FD8C5264428A}"/>
              </a:ext>
            </a:extLst>
          </p:cNvPr>
          <p:cNvSpPr/>
          <p:nvPr/>
        </p:nvSpPr>
        <p:spPr>
          <a:xfrm>
            <a:off x="1808090" y="3938495"/>
            <a:ext cx="436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Handlee" panose="02000000000000000000" pitchFamily="2" charset="0"/>
              </a:rPr>
              <a:t>69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1E9F013-AF23-48D6-A526-B892BE24A082}"/>
              </a:ext>
            </a:extLst>
          </p:cNvPr>
          <p:cNvSpPr/>
          <p:nvPr/>
        </p:nvSpPr>
        <p:spPr>
          <a:xfrm>
            <a:off x="2821797" y="2877754"/>
            <a:ext cx="433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Handlee" panose="02000000000000000000" pitchFamily="2" charset="0"/>
              </a:rPr>
              <a:t>29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70A6F12-DF8E-4759-8E29-76744B748E21}"/>
              </a:ext>
            </a:extLst>
          </p:cNvPr>
          <p:cNvSpPr/>
          <p:nvPr/>
        </p:nvSpPr>
        <p:spPr>
          <a:xfrm>
            <a:off x="2821797" y="3124865"/>
            <a:ext cx="383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Handlee" panose="02000000000000000000" pitchFamily="2" charset="0"/>
              </a:rPr>
              <a:t>31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3431038-BDD1-4CB1-A2B6-B8B7FD11DE35}"/>
              </a:ext>
            </a:extLst>
          </p:cNvPr>
          <p:cNvSpPr/>
          <p:nvPr/>
        </p:nvSpPr>
        <p:spPr>
          <a:xfrm>
            <a:off x="2741975" y="3412069"/>
            <a:ext cx="628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Handlee" panose="02000000000000000000" pitchFamily="2" charset="0"/>
              </a:rPr>
              <a:t>38.5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38D434C-D638-44C8-B51E-08E23E568025}"/>
              </a:ext>
            </a:extLst>
          </p:cNvPr>
          <p:cNvSpPr/>
          <p:nvPr/>
        </p:nvSpPr>
        <p:spPr>
          <a:xfrm>
            <a:off x="2816521" y="3654034"/>
            <a:ext cx="429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Handlee" panose="02000000000000000000" pitchFamily="2" charset="0"/>
              </a:rPr>
              <a:t>57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F315CBF-A5B6-4C17-B0C2-7554B28BC096}"/>
              </a:ext>
            </a:extLst>
          </p:cNvPr>
          <p:cNvSpPr/>
          <p:nvPr/>
        </p:nvSpPr>
        <p:spPr>
          <a:xfrm>
            <a:off x="2816521" y="3916452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Handlee" panose="02000000000000000000" pitchFamily="2" charset="0"/>
              </a:rPr>
              <a:t>73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D529ABA5-AD9B-43A0-AAC2-FA41269891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7464" y="5370100"/>
            <a:ext cx="5486340" cy="731846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BCB5F084-5CCB-4F05-A9FA-8D91EAF04682}"/>
              </a:ext>
            </a:extLst>
          </p:cNvPr>
          <p:cNvGrpSpPr/>
          <p:nvPr/>
        </p:nvGrpSpPr>
        <p:grpSpPr>
          <a:xfrm>
            <a:off x="1382442" y="4365441"/>
            <a:ext cx="6056835" cy="742241"/>
            <a:chOff x="1382442" y="4365441"/>
            <a:chExt cx="6056835" cy="742241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6C43218-272C-4EF7-BE3F-77828A5A5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17871" y="4375836"/>
              <a:ext cx="5321406" cy="731846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4A4FFC91-95FE-4970-ABF8-D4A5AB96310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82442" y="4365441"/>
              <a:ext cx="914390" cy="343705"/>
            </a:xfrm>
            <a:prstGeom prst="rect">
              <a:avLst/>
            </a:prstGeom>
          </p:spPr>
        </p:pic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222C1EA9-D3BF-4E1D-9612-6FCE18676D3A}"/>
              </a:ext>
            </a:extLst>
          </p:cNvPr>
          <p:cNvSpPr/>
          <p:nvPr/>
        </p:nvSpPr>
        <p:spPr>
          <a:xfrm>
            <a:off x="3664929" y="3019174"/>
            <a:ext cx="53652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Handlee" panose="02000000000000000000" pitchFamily="2" charset="0"/>
              </a:rPr>
              <a:t>The medians are </a:t>
            </a:r>
            <a:r>
              <a:rPr lang="en-US" sz="1600" b="1" i="1" u="sng" dirty="0">
                <a:solidFill>
                  <a:srgbClr val="FF0000"/>
                </a:solidFill>
                <a:latin typeface="Handlee" panose="02000000000000000000" pitchFamily="2" charset="0"/>
              </a:rPr>
              <a:t>close</a:t>
            </a:r>
            <a:r>
              <a:rPr lang="en-US" sz="1600" dirty="0">
                <a:solidFill>
                  <a:srgbClr val="FF0000"/>
                </a:solidFill>
                <a:latin typeface="Handlee" panose="02000000000000000000" pitchFamily="2" charset="0"/>
              </a:rPr>
              <a:t>, but the median for 2013 is slightly </a:t>
            </a:r>
            <a:r>
              <a:rPr lang="en-US" sz="1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greater than </a:t>
            </a:r>
            <a:r>
              <a:rPr lang="en-US" sz="1600" dirty="0">
                <a:solidFill>
                  <a:srgbClr val="FF0000"/>
                </a:solidFill>
                <a:latin typeface="Handlee" panose="02000000000000000000" pitchFamily="2" charset="0"/>
              </a:rPr>
              <a:t>that of 2012. The ranges are </a:t>
            </a:r>
            <a:r>
              <a:rPr lang="en-US" sz="1600" b="1" i="1" u="sng" dirty="0">
                <a:solidFill>
                  <a:srgbClr val="FF0000"/>
                </a:solidFill>
                <a:latin typeface="Handlee" panose="02000000000000000000" pitchFamily="2" charset="0"/>
              </a:rPr>
              <a:t>close</a:t>
            </a:r>
            <a:r>
              <a:rPr lang="en-US" sz="1600" dirty="0">
                <a:solidFill>
                  <a:srgbClr val="FF0000"/>
                </a:solidFill>
                <a:latin typeface="Handlee" panose="02000000000000000000" pitchFamily="2" charset="0"/>
              </a:rPr>
              <a:t>, but the interquartile range for 2013 is much </a:t>
            </a:r>
            <a:r>
              <a:rPr lang="en-US" sz="1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greater than</a:t>
            </a:r>
            <a:r>
              <a:rPr lang="en-US" sz="1600" dirty="0">
                <a:solidFill>
                  <a:srgbClr val="FF0000"/>
                </a:solidFill>
                <a:latin typeface="Handlee" panose="02000000000000000000" pitchFamily="2" charset="0"/>
              </a:rPr>
              <a:t> that of 2012.</a:t>
            </a:r>
          </a:p>
        </p:txBody>
      </p:sp>
    </p:spTree>
    <p:extLst>
      <p:ext uri="{BB962C8B-B14F-4D97-AF65-F5344CB8AC3E}">
        <p14:creationId xmlns:p14="http://schemas.microsoft.com/office/powerpoint/2010/main" val="14917970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/>
      <p:bldP spid="17" grpId="0"/>
      <p:bldP spid="23" grpId="0"/>
      <p:bldP spid="24" grpId="0"/>
      <p:bldP spid="25" grpId="0"/>
      <p:bldP spid="28" grpId="0"/>
      <p:bldP spid="29" grpId="0"/>
      <p:bldP spid="30" grpId="0"/>
      <p:bldP spid="31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Heading">
            <a:extLst>
              <a:ext uri="{FF2B5EF4-FFF2-40B4-BE49-F238E27FC236}">
                <a16:creationId xmlns:a16="http://schemas.microsoft.com/office/drawing/2014/main" id="{CEFACC64-C7C7-444D-8C9A-8A91D0B9C677}"/>
              </a:ext>
            </a:extLst>
          </p:cNvPr>
          <p:cNvSpPr/>
          <p:nvPr/>
        </p:nvSpPr>
        <p:spPr bwMode="auto">
          <a:xfrm>
            <a:off x="-15209" y="320074"/>
            <a:ext cx="2286025" cy="182878"/>
          </a:xfrm>
          <a:prstGeom prst="homePlate">
            <a:avLst>
              <a:gd name="adj" fmla="val 40355"/>
            </a:avLst>
          </a:pr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 eaLnBrk="1" hangingPunct="1">
              <a:defRPr/>
            </a:pPr>
            <a:r>
              <a:rPr lang="en-US" sz="1100" b="1" dirty="0">
                <a:solidFill>
                  <a:schemeClr val="bg1"/>
                </a:solidFill>
                <a:latin typeface="Handlee" panose="02000000000000000000" pitchFamily="2" charset="0"/>
              </a:rPr>
              <a:t>Skill Development/Guided Practice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6D442F8-C340-46E1-B722-7F9D289299F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928" y="2331732"/>
            <a:ext cx="3341091" cy="168015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0A635D6-97CA-47C7-8A35-99F431D8D15F}"/>
              </a:ext>
            </a:extLst>
          </p:cNvPr>
          <p:cNvSpPr/>
          <p:nvPr/>
        </p:nvSpPr>
        <p:spPr>
          <a:xfrm>
            <a:off x="662567" y="499388"/>
            <a:ext cx="75894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Handlee" panose="02000000000000000000" pitchFamily="2" charset="0"/>
              </a:rPr>
              <a:t>The ages of the 10 richest people in the world for 2012 and 2013 (in years) are:</a:t>
            </a:r>
          </a:p>
          <a:p>
            <a:pPr algn="ctr"/>
            <a:r>
              <a:rPr 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2012:</a:t>
            </a:r>
            <a:r>
              <a:rPr lang="en-US" sz="1400" dirty="0">
                <a:latin typeface="Handlee" panose="02000000000000000000" pitchFamily="2" charset="0"/>
              </a:rPr>
              <a:t> 72, 56, 81, 63, 75, 67, 55, 64, 83, 92                       </a:t>
            </a:r>
            <a:r>
              <a:rPr lang="en-US" sz="1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2013: </a:t>
            </a:r>
            <a:r>
              <a:rPr lang="en-US" sz="1400" dirty="0">
                <a:latin typeface="Handlee" panose="02000000000000000000" pitchFamily="2" charset="0"/>
              </a:rPr>
              <a:t>72, 57, 76, 82, 68, 77, 72, 84, 90, 63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C4EA0CC-D659-47B7-B218-A9A35DF71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210" y="1040400"/>
            <a:ext cx="1524003" cy="190500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C2C8D26-E163-4485-8872-3B3F70A2CCAD}"/>
              </a:ext>
            </a:extLst>
          </p:cNvPr>
          <p:cNvCxnSpPr>
            <a:cxnSpLocks/>
          </p:cNvCxnSpPr>
          <p:nvPr/>
        </p:nvCxnSpPr>
        <p:spPr>
          <a:xfrm flipH="1">
            <a:off x="4503005" y="1230900"/>
            <a:ext cx="1" cy="9911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0819C55C-432C-4A4B-9C49-42DFB5D16E9C}"/>
              </a:ext>
            </a:extLst>
          </p:cNvPr>
          <p:cNvSpPr/>
          <p:nvPr/>
        </p:nvSpPr>
        <p:spPr>
          <a:xfrm>
            <a:off x="365806" y="997150"/>
            <a:ext cx="37759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i="1" dirty="0">
                <a:latin typeface="Handlee" panose="02000000000000000000" pitchFamily="2" charset="0"/>
              </a:rPr>
              <a:t>A: Sort the list and find the five values</a:t>
            </a:r>
            <a:endParaRPr lang="en-US" sz="1200" b="1" dirty="0">
              <a:latin typeface="Handlee" panose="02000000000000000000" pitchFamily="2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304E3DE-3330-4F6D-9008-4BF0B89A2AA4}"/>
              </a:ext>
            </a:extLst>
          </p:cNvPr>
          <p:cNvSpPr/>
          <p:nvPr/>
        </p:nvSpPr>
        <p:spPr>
          <a:xfrm>
            <a:off x="4990626" y="1004102"/>
            <a:ext cx="37759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i="1" dirty="0">
                <a:latin typeface="Handlee" panose="02000000000000000000" pitchFamily="2" charset="0"/>
              </a:rPr>
              <a:t>B: Sort the list and find the five values</a:t>
            </a:r>
            <a:endParaRPr lang="en-US" sz="1200" b="1" dirty="0">
              <a:latin typeface="Handlee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36F0D3-F858-44A4-B88B-0B13ACA4BE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321" y="4081760"/>
            <a:ext cx="6949358" cy="25710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EBB78E-80D2-4F07-BB05-B04D9E79318F}"/>
              </a:ext>
            </a:extLst>
          </p:cNvPr>
          <p:cNvSpPr/>
          <p:nvPr/>
        </p:nvSpPr>
        <p:spPr>
          <a:xfrm>
            <a:off x="3537420" y="2690336"/>
            <a:ext cx="52291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Handlee" panose="02000000000000000000" pitchFamily="2" charset="0"/>
              </a:rPr>
              <a:t>The median for 2013 is much </a:t>
            </a:r>
            <a:r>
              <a:rPr lang="en-US" sz="1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greater than</a:t>
            </a:r>
            <a:r>
              <a:rPr lang="en-US" sz="1400" dirty="0">
                <a:latin typeface="Handlee" panose="02000000000000000000" pitchFamily="2" charset="0"/>
              </a:rPr>
              <a:t> the median for 2012. </a:t>
            </a:r>
          </a:p>
          <a:p>
            <a:r>
              <a:rPr lang="en-US" sz="1400" dirty="0">
                <a:latin typeface="Handlee" panose="02000000000000000000" pitchFamily="2" charset="0"/>
              </a:rPr>
              <a:t>Both the range and interquartile range for 2013 are </a:t>
            </a:r>
            <a:r>
              <a:rPr lang="en-US" sz="1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less than </a:t>
            </a:r>
            <a:r>
              <a:rPr lang="en-US" sz="1400" dirty="0">
                <a:latin typeface="Handlee" panose="02000000000000000000" pitchFamily="2" charset="0"/>
              </a:rPr>
              <a:t>those of 2012, so the ages were more varied in 2012.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3262B819-0CC9-4EFB-8094-C824342E4E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4586" y="5251939"/>
            <a:ext cx="5486340" cy="74108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CA147A4-F124-4F1F-A2F5-4AB5D96FAD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3473" y="4202951"/>
            <a:ext cx="5486340" cy="74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1824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E3EB3D9-C83B-459B-942C-BC7E2DC16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03412" y="7074094"/>
            <a:ext cx="9144000" cy="11847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743EA1D-E1F0-4993-B05F-4AE0CD067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0763" y="6949411"/>
            <a:ext cx="5303462" cy="127838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F4163CD-A808-499C-B3D3-83CA3DBD41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6188"/>
            <a:ext cx="9052461" cy="61261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BAE34B-A8E9-40B6-AC5E-6D462A34F0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149" y="504147"/>
            <a:ext cx="201096" cy="29745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CAF0473-3B8D-4C23-AE02-0D27A9E28E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150" y="3452300"/>
            <a:ext cx="6967582" cy="16226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B0E195-8D96-4DF4-A2DC-32F53A0FFB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0976" y="5806414"/>
            <a:ext cx="306708" cy="32004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E7D05F1-6711-4840-B507-772FD2B474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87055" y="5806414"/>
            <a:ext cx="306708" cy="32004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5465C57-8A5A-44F9-AC94-B1C6E34374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2876" y="6211790"/>
            <a:ext cx="199124" cy="320044"/>
          </a:xfrm>
          <a:prstGeom prst="rect">
            <a:avLst/>
          </a:prstGeom>
        </p:spPr>
      </p:pic>
      <p:sp>
        <p:nvSpPr>
          <p:cNvPr id="29" name="Heading">
            <a:extLst>
              <a:ext uri="{FF2B5EF4-FFF2-40B4-BE49-F238E27FC236}">
                <a16:creationId xmlns:a16="http://schemas.microsoft.com/office/drawing/2014/main" id="{40F2A2DB-9AFF-4029-A411-702803F93C26}"/>
              </a:ext>
            </a:extLst>
          </p:cNvPr>
          <p:cNvSpPr/>
          <p:nvPr/>
        </p:nvSpPr>
        <p:spPr bwMode="auto">
          <a:xfrm>
            <a:off x="-15208" y="320073"/>
            <a:ext cx="1569722" cy="193228"/>
          </a:xfrm>
          <a:prstGeom prst="homePlate">
            <a:avLst>
              <a:gd name="adj" fmla="val 40355"/>
            </a:avLst>
          </a:pr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 eaLnBrk="1" hangingPunct="1">
              <a:defRPr/>
            </a:pPr>
            <a:r>
              <a:rPr lang="en-US" sz="1100" b="1" dirty="0">
                <a:solidFill>
                  <a:schemeClr val="bg1"/>
                </a:solidFill>
                <a:latin typeface="Handlee" panose="02000000000000000000" pitchFamily="2" charset="0"/>
              </a:rPr>
              <a:t>Independent practice</a:t>
            </a:r>
          </a:p>
        </p:txBody>
      </p:sp>
    </p:spTree>
    <p:extLst>
      <p:ext uri="{BB962C8B-B14F-4D97-AF65-F5344CB8AC3E}">
        <p14:creationId xmlns:p14="http://schemas.microsoft.com/office/powerpoint/2010/main" val="34201544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Learning Objective"/>
  <p:tag name="GENSWF_ADVANCE_TIME" val="0.00"/>
  <p:tag name="ISPRING_SLIDE_INDENT_LEVEL" val="0"/>
  <p:tag name="ISPRING_CUSTOM_TIMING_USED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Activate Prior Knowledge"/>
  <p:tag name="GENSWF_ADVANCE_TIME" val="0.00"/>
  <p:tag name="ISPRING_SLIDE_INDENT_LEVEL" val="0"/>
  <p:tag name="ISPRING_CUSTOM_TIMING_USED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ummary Closure"/>
  <p:tag name="GENSWF_ADVANCE_TIME" val="0.00"/>
  <p:tag name="ISPRING_SLIDE_INDENT_LEVEL" val="0"/>
  <p:tag name="ISPRING_CUSTOM_TIMING_USED" val="0"/>
</p:tagLst>
</file>

<file path=ppt/theme/theme1.xml><?xml version="1.0" encoding="utf-8"?>
<a:theme xmlns:a="http://schemas.openxmlformats.org/drawingml/2006/main" name="Office Theme">
  <a:themeElements>
    <a:clrScheme name="DataWORK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77ECF"/>
      </a:accent1>
      <a:accent2>
        <a:srgbClr val="D11123"/>
      </a:accent2>
      <a:accent3>
        <a:srgbClr val="F3F19F"/>
      </a:accent3>
      <a:accent4>
        <a:srgbClr val="FFD347"/>
      </a:accent4>
      <a:accent5>
        <a:srgbClr val="ADDB7B"/>
      </a:accent5>
      <a:accent6>
        <a:srgbClr val="87B0E1"/>
      </a:accent6>
      <a:hlink>
        <a:srgbClr val="077ECF"/>
      </a:hlink>
      <a:folHlink>
        <a:srgbClr val="53B5F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19050" algn="ctr">
              <a:solidFill>
                <a:srgbClr val="FF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lIns="0" tIns="0" rIns="0" bIns="0">
        <a:spAutoFit/>
      </a:bodyPr>
      <a:lstStyle>
        <a:defPPr defTabSz="914400" fontAlgn="auto">
          <a:spcBef>
            <a:spcPts val="0"/>
          </a:spcBef>
          <a:spcAft>
            <a:spcPts val="0"/>
          </a:spcAft>
          <a:defRPr kern="0" dirty="0">
            <a:latin typeface="Arial" pitchFamily="34" charset="0"/>
            <a:cs typeface="Arial" pitchFamily="34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11103</TotalTime>
  <Words>668</Words>
  <Application>Microsoft Office PowerPoint</Application>
  <PresentationFormat>On-screen Show (4:3)</PresentationFormat>
  <Paragraphs>87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Wingdings</vt:lpstr>
      <vt:lpstr>Book Antiqua</vt:lpstr>
      <vt:lpstr>Verdana</vt:lpstr>
      <vt:lpstr>Arial</vt:lpstr>
      <vt:lpstr>Handlee</vt:lpstr>
      <vt:lpstr>Calibri</vt:lpstr>
      <vt:lpstr>Bahnschrift Light Condensed</vt:lpstr>
      <vt:lpstr>Gill Sans MT</vt:lpstr>
      <vt:lpstr>Roboto</vt:lpstr>
      <vt:lpstr>Times New Roman</vt:lpstr>
      <vt:lpstr>Malgun Gothic Semilight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</dc:creator>
  <cp:lastModifiedBy>Rupinder Jagpal</cp:lastModifiedBy>
  <cp:revision>515</cp:revision>
  <cp:lastPrinted>2014-04-25T17:44:43Z</cp:lastPrinted>
  <dcterms:created xsi:type="dcterms:W3CDTF">2012-04-12T14:57:33Z</dcterms:created>
  <dcterms:modified xsi:type="dcterms:W3CDTF">2018-08-30T03:02:09Z</dcterms:modified>
</cp:coreProperties>
</file>