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309" r:id="rId2"/>
    <p:sldId id="306" r:id="rId3"/>
    <p:sldId id="308" r:id="rId4"/>
    <p:sldId id="310" r:id="rId5"/>
    <p:sldId id="311" r:id="rId6"/>
    <p:sldId id="312" r:id="rId7"/>
    <p:sldId id="313" r:id="rId8"/>
    <p:sldId id="314" r:id="rId9"/>
    <p:sldId id="315" r:id="rId10"/>
    <p:sldId id="299" r:id="rId11"/>
  </p:sldIdLst>
  <p:sldSz cx="9144000" cy="6858000" type="screen4x3"/>
  <p:notesSz cx="6934200" cy="9220200"/>
  <p:embeddedFontLst>
    <p:embeddedFont>
      <p:font typeface="Handlee" panose="020B0604020202020204" charset="0"/>
      <p:regular r:id="rId13"/>
    </p:embeddedFont>
    <p:embeddedFont>
      <p:font typeface="Gill Sans MT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Book Antiqua" panose="02040602050305030304" pitchFamily="18" charset="0"/>
      <p:regular r:id="rId26"/>
      <p:bold r:id="rId27"/>
      <p:italic r:id="rId28"/>
      <p:boldItalic r:id="rId29"/>
    </p:embeddedFont>
    <p:embeddedFont>
      <p:font typeface="Malgun Gothic Semilight" panose="020B0502040204020203" pitchFamily="34" charset="-128"/>
      <p:regular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orient="horz" pos="2736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7DC"/>
    <a:srgbClr val="5E9028"/>
    <a:srgbClr val="065978"/>
    <a:srgbClr val="08749A"/>
    <a:srgbClr val="FFFFFF"/>
    <a:srgbClr val="E8A102"/>
    <a:srgbClr val="D09E00"/>
    <a:srgbClr val="8EC000"/>
    <a:srgbClr val="F3F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8968" autoAdjust="0"/>
  </p:normalViewPr>
  <p:slideViewPr>
    <p:cSldViewPr>
      <p:cViewPr varScale="1">
        <p:scale>
          <a:sx n="73" d="100"/>
          <a:sy n="73" d="100"/>
        </p:scale>
        <p:origin x="1206" y="78"/>
      </p:cViewPr>
      <p:guideLst>
        <p:guide orient="horz" pos="3370"/>
        <p:guide orient="horz" pos="2736"/>
        <p:guide pos="4262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presProps" Target="pres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D4E9B-D35F-49B8-B523-4002AC2A4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D55ED-7AD6-484C-B288-FFA2E05D33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042B9-5614-4CE3-8279-E1155144C2AC}" type="datetimeFigureOut">
              <a:rPr lang="en-US"/>
              <a:pPr>
                <a:defRPr/>
              </a:pPr>
              <a:t>8/28/2018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9A78B3-4503-4F73-9F80-143069565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6F75-DADE-487D-A88D-C8E64BC6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4D730-3B3A-4EB6-9626-FAD58A8F5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E22-C131-42B3-A067-0A2FE170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34912-FA76-499B-BA3E-9A5E84E7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94FA6EE-B55A-4179-9177-9CAF7CC11D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3C10A18-6808-4408-850D-E61538F6E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E9A1D2C-9145-48F5-92CC-DAC46704F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FBB05D-7B97-46EF-A745-516F8D258AE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90130B-74FE-4310-A33F-0BAE08B3C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4BEC3F-2C8E-4840-9348-8096AA069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92149A8-4092-4ED8-8C85-46DDE4DCD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B561D6-BAD5-4C3A-BC8D-1137CE9F51F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F0F8301-F11D-4DEF-A2AF-BD5F214A6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C7ED350-7435-4D36-8790-734ED95DA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48E9F3D-479A-476D-9C38-9D2B6A65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FF8C1-827D-4E49-A938-05303EE2B00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96920AF-910B-4632-8E5F-545B717F14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3600" y="6642100"/>
            <a:ext cx="3200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>
                <a:solidFill>
                  <a:srgbClr val="A6A6A6"/>
                </a:solidFill>
                <a:latin typeface="Verdana" pitchFamily="34" charset="0"/>
              </a:rPr>
              <a:t>Mr. Jagpal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9B938-7498-4D05-8783-4599961B3F42}"/>
              </a:ext>
            </a:extLst>
          </p:cNvPr>
          <p:cNvSpPr/>
          <p:nvPr userDrawn="1"/>
        </p:nvSpPr>
        <p:spPr>
          <a:xfrm>
            <a:off x="0" y="6402388"/>
            <a:ext cx="9144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Standard: 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S-ID.1 Represent data with plots on the real number line (dot plots, histograms, and box plots).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99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64288"/>
            <a:ext cx="2444750" cy="500062"/>
            <a:chOff x="0" y="6364288"/>
            <a:chExt cx="2444750" cy="5000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 Same Side Corner Rectangle 1">
            <a:extLst>
              <a:ext uri="{FF2B5EF4-FFF2-40B4-BE49-F238E27FC236}">
                <a16:creationId xmlns:a16="http://schemas.microsoft.com/office/drawing/2014/main" id="{C6DC7F2D-D9DC-4F6F-B4DD-5F9034B5E860}"/>
              </a:ext>
            </a:extLst>
          </p:cNvPr>
          <p:cNvSpPr/>
          <p:nvPr userDrawn="1"/>
        </p:nvSpPr>
        <p:spPr bwMode="auto">
          <a:xfrm rot="16200000">
            <a:off x="4435962" y="-4414866"/>
            <a:ext cx="272074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We will determine how to Construct and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38618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1">
            <a:extLst>
              <a:ext uri="{FF2B5EF4-FFF2-40B4-BE49-F238E27FC236}">
                <a16:creationId xmlns:a16="http://schemas.microsoft.com/office/drawing/2014/main" id="{5C88A64C-F685-4C83-BA2D-F1D3847F2367}"/>
              </a:ext>
            </a:extLst>
          </p:cNvPr>
          <p:cNvSpPr/>
          <p:nvPr userDrawn="1"/>
        </p:nvSpPr>
        <p:spPr bwMode="auto">
          <a:xfrm rot="16200000">
            <a:off x="4435962" y="-4414866"/>
            <a:ext cx="272074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We will determine how to Construct and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2980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CFF31CE-6C03-414F-BE8F-B44E481C479C}"/>
              </a:ext>
            </a:extLst>
          </p:cNvPr>
          <p:cNvSpPr/>
          <p:nvPr userDrawn="1"/>
        </p:nvSpPr>
        <p:spPr bwMode="auto">
          <a:xfrm rot="16200000">
            <a:off x="4435962" y="-4414866"/>
            <a:ext cx="272074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We will determine how to Construct and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19624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3" r:id="rId3"/>
    <p:sldLayoutId id="214748469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hyperlink" Target="https://math.scholastic.com/pages/search-results.html?text=interquartile%20range&amp;tab=article&amp;asort=relevance&amp;isort=relevance&amp;arows=12&amp;path=/content/classroom_magazines/math/pages/search-result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374064" y="959837"/>
            <a:ext cx="6948487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870826" y="320074"/>
            <a:ext cx="7954963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39" y="3002949"/>
            <a:ext cx="5937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9" y="2688624"/>
            <a:ext cx="1260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" y="4160237"/>
            <a:ext cx="14620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79" y="2631398"/>
            <a:ext cx="1680622" cy="17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14" y="4195162"/>
            <a:ext cx="2009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5A05AE-84BA-4CEB-9BCD-FF2A351FA668}"/>
              </a:ext>
            </a:extLst>
          </p:cNvPr>
          <p:cNvGrpSpPr/>
          <p:nvPr/>
        </p:nvGrpSpPr>
        <p:grpSpPr>
          <a:xfrm>
            <a:off x="0" y="3261877"/>
            <a:ext cx="8897865" cy="2752723"/>
            <a:chOff x="-7586" y="3484436"/>
            <a:chExt cx="8897865" cy="2752723"/>
          </a:xfrm>
        </p:grpSpPr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57DC1209-C4D9-4307-BA9F-CD531BF45181}"/>
                </a:ext>
              </a:extLst>
            </p:cNvPr>
            <p:cNvSpPr/>
            <p:nvPr/>
          </p:nvSpPr>
          <p:spPr bwMode="auto">
            <a:xfrm rot="16200000">
              <a:off x="2774950" y="829342"/>
              <a:ext cx="927803" cy="6492875"/>
            </a:xfrm>
            <a:prstGeom prst="round2SameRect">
              <a:avLst>
                <a:gd name="adj1" fmla="val 0"/>
                <a:gd name="adj2" fmla="val 5466"/>
              </a:avLst>
            </a:prstGeom>
            <a:solidFill>
              <a:srgbClr val="0171AB"/>
            </a:solidFill>
            <a:ln>
              <a:noFill/>
            </a:ln>
            <a:effectLst/>
            <a:extLst/>
          </p:spPr>
          <p:txBody>
            <a:bodyPr vert="vert" lIns="39483" tIns="533400" rIns="0" bIns="39483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did you learn today about </a:t>
              </a:r>
              <a:r>
                <a:rPr lang="en-US" sz="28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to</a:t>
              </a: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Construct Box Plots..</a:t>
              </a:r>
              <a:endPara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DDD1A1-4C6E-4129-BEC1-0DF784F83E65}"/>
                </a:ext>
              </a:extLst>
            </p:cNvPr>
            <p:cNvSpPr/>
            <p:nvPr/>
          </p:nvSpPr>
          <p:spPr bwMode="auto">
            <a:xfrm>
              <a:off x="4940652" y="4619498"/>
              <a:ext cx="0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761970">
                <a:defRPr/>
              </a:pPr>
              <a:endParaRPr lang="en-US" sz="1500" kern="0" dirty="0">
                <a:latin typeface="Arial" pitchFamily="34" charset="0"/>
              </a:endParaRPr>
            </a:p>
          </p:txBody>
        </p:sp>
        <p:sp>
          <p:nvSpPr>
            <p:cNvPr id="6" name="Round Same Side Corner Rectangle 37">
              <a:extLst>
                <a:ext uri="{FF2B5EF4-FFF2-40B4-BE49-F238E27FC236}">
                  <a16:creationId xmlns:a16="http://schemas.microsoft.com/office/drawing/2014/main" id="{AFB070A4-4D6D-4827-B492-CFD1EAF2E313}"/>
                </a:ext>
              </a:extLst>
            </p:cNvPr>
            <p:cNvSpPr/>
            <p:nvPr/>
          </p:nvSpPr>
          <p:spPr bwMode="auto">
            <a:xfrm rot="16200000">
              <a:off x="-490980" y="3967830"/>
              <a:ext cx="1182687" cy="215900"/>
            </a:xfrm>
            <a:prstGeom prst="round2SameRect">
              <a:avLst>
                <a:gd name="adj1" fmla="val 0"/>
                <a:gd name="adj2" fmla="val 15814"/>
              </a:avLst>
            </a:prstGeom>
            <a:solidFill>
              <a:srgbClr val="FFFFFF"/>
            </a:solidFill>
            <a:ln w="6350">
              <a:noFill/>
            </a:ln>
            <a:effectLst>
              <a:outerShdw blurRad="508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76200" tIns="39483" rIns="76200" bIns="39483">
              <a:spAutoFit/>
            </a:bodyPr>
            <a:lstStyle/>
            <a:p>
              <a:pPr>
                <a:defRPr/>
              </a:pPr>
              <a:r>
                <a:rPr lang="en-US" sz="833" b="1" dirty="0">
                  <a:solidFill>
                    <a:srgbClr val="0171AB"/>
                  </a:solidFill>
                  <a:latin typeface="Century Gothic" panose="020B0502020202020204" pitchFamily="34" charset="0"/>
                </a:rPr>
                <a:t>SUMMARY CLOSURE</a:t>
              </a:r>
            </a:p>
          </p:txBody>
        </p:sp>
        <p:grpSp>
          <p:nvGrpSpPr>
            <p:cNvPr id="13317" name="Group 17">
              <a:extLst>
                <a:ext uri="{FF2B5EF4-FFF2-40B4-BE49-F238E27FC236}">
                  <a16:creationId xmlns:a16="http://schemas.microsoft.com/office/drawing/2014/main" id="{BDB7465C-8B8C-4C17-88F1-042A13F07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685" y="3787018"/>
              <a:ext cx="2210594" cy="2120539"/>
              <a:chOff x="7594666" y="2245258"/>
              <a:chExt cx="2652575" cy="2543986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F7036E3-D7A7-489B-831D-812DCB9A495F}"/>
                  </a:ext>
                </a:extLst>
              </p:cNvPr>
              <p:cNvSpPr/>
              <p:nvPr/>
            </p:nvSpPr>
            <p:spPr bwMode="auto">
              <a:xfrm>
                <a:off x="7594666" y="2289061"/>
                <a:ext cx="2504947" cy="438036"/>
              </a:xfrm>
              <a:prstGeom prst="roundRect">
                <a:avLst>
                  <a:gd name="adj" fmla="val 50000"/>
                </a:avLst>
              </a:prstGeom>
              <a:solidFill>
                <a:srgbClr val="0171AB">
                  <a:alpha val="58039"/>
                </a:srgbClr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/>
              <a:p>
                <a:pPr algn="ctr" defTabSz="761970">
                  <a:defRPr/>
                </a:pPr>
                <a:endParaRPr lang="en-US" sz="1500" kern="0" dirty="0">
                  <a:latin typeface="Arial" pitchFamily="34" charset="0"/>
                </a:endParaRPr>
              </a:p>
            </p:txBody>
          </p:sp>
          <p:sp>
            <p:nvSpPr>
              <p:cNvPr id="17422" name="TextBox 3">
                <a:extLst>
                  <a:ext uri="{FF2B5EF4-FFF2-40B4-BE49-F238E27FC236}">
                    <a16:creationId xmlns:a16="http://schemas.microsoft.com/office/drawing/2014/main" id="{8C448793-1A67-4797-A0E5-25534BDAA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0986" y="2245258"/>
                <a:ext cx="1912339" cy="553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/>
                  <a:t>Word Bank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7A7E8C-150F-496B-8977-C8F00AE6ACBE}"/>
                  </a:ext>
                </a:extLst>
              </p:cNvPr>
              <p:cNvSpPr/>
              <p:nvPr/>
            </p:nvSpPr>
            <p:spPr bwMode="auto">
              <a:xfrm>
                <a:off x="7785156" y="2786139"/>
                <a:ext cx="2462085" cy="2003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Dot Plot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IQR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Whisker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Quartiles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Median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dirty="0">
                    <a:latin typeface="Book Antiqua" panose="02040602050305030304" pitchFamily="18" charset="0"/>
                  </a:rPr>
                  <a:t>5-number summary</a:t>
                </a:r>
              </a:p>
            </p:txBody>
          </p:sp>
        </p:grpSp>
        <p:sp>
          <p:nvSpPr>
            <p:cNvPr id="13318" name="Rectangle 4">
              <a:extLst>
                <a:ext uri="{FF2B5EF4-FFF2-40B4-BE49-F238E27FC236}">
                  <a16:creationId xmlns:a16="http://schemas.microsoft.com/office/drawing/2014/main" id="{A1FFFF94-754D-42CB-95A5-56858D38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45" y="4667122"/>
              <a:ext cx="6251575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latin typeface="Handlee" panose="02000000000000000000" pitchFamily="2" charset="0"/>
                </a:rPr>
                <a:t>Today, I learned how to _________________________________________________________________________________.</a:t>
              </a:r>
            </a:p>
          </p:txBody>
        </p:sp>
      </p:grpSp>
      <p:sp>
        <p:nvSpPr>
          <p:cNvPr id="19" name="Round Same Side Corner Rectangle 37">
            <a:extLst>
              <a:ext uri="{FF2B5EF4-FFF2-40B4-BE49-F238E27FC236}">
                <a16:creationId xmlns:a16="http://schemas.microsoft.com/office/drawing/2014/main" id="{2B509923-4E90-4167-963B-74E498A5DE38}"/>
              </a:ext>
            </a:extLst>
          </p:cNvPr>
          <p:cNvSpPr/>
          <p:nvPr/>
        </p:nvSpPr>
        <p:spPr bwMode="auto">
          <a:xfrm rot="16200000">
            <a:off x="-358713" y="1293357"/>
            <a:ext cx="965700" cy="215957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Common Core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1892B-273E-415B-A445-C9B4814EC853}"/>
              </a:ext>
            </a:extLst>
          </p:cNvPr>
          <p:cNvSpPr/>
          <p:nvPr/>
        </p:nvSpPr>
        <p:spPr>
          <a:xfrm>
            <a:off x="233410" y="411513"/>
            <a:ext cx="8677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Critical Thinking: </a:t>
            </a:r>
            <a:r>
              <a:rPr lang="en-US" dirty="0">
                <a:latin typeface="Handlee" panose="02000000000000000000" pitchFamily="2" charset="0"/>
              </a:rPr>
              <a:t>Suppose the minimum in a data set is the same as the first quartile. How would this affect a box plot of the data? Explain.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B722D-7B91-4028-AEBE-4F35372BA035}"/>
              </a:ext>
            </a:extLst>
          </p:cNvPr>
          <p:cNvSpPr/>
          <p:nvPr/>
        </p:nvSpPr>
        <p:spPr>
          <a:xfrm>
            <a:off x="640123" y="1004398"/>
            <a:ext cx="758943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C00000"/>
                </a:solidFill>
                <a:latin typeface="Handlee" panose="02000000000000000000" pitchFamily="2" charset="0"/>
              </a:rPr>
              <a:t>Because the minimum and the first quartile are the same, the box plot would have no “whisker” on the left side.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1">
            <a:extLst>
              <a:ext uri="{FF2B5EF4-FFF2-40B4-BE49-F238E27FC236}">
                <a16:creationId xmlns:a16="http://schemas.microsoft.com/office/drawing/2014/main" id="{4265ADC7-AFCF-4EFC-8116-F9CE07B618F8}"/>
              </a:ext>
            </a:extLst>
          </p:cNvPr>
          <p:cNvSpPr/>
          <p:nvPr/>
        </p:nvSpPr>
        <p:spPr bwMode="auto">
          <a:xfrm rot="16200000">
            <a:off x="3125417" y="-1766093"/>
            <a:ext cx="2178792" cy="8382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533400" rIns="0" bIns="39483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determine</a:t>
            </a:r>
            <a:r>
              <a:rPr lang="en-US" sz="45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how to Construct Box Plots</a:t>
            </a:r>
            <a:r>
              <a:rPr lang="en-US" sz="45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defRPr/>
            </a:pPr>
            <a:endParaRPr lang="en-US" sz="4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 Same Side Corner Rectangle 37">
            <a:extLst>
              <a:ext uri="{FF2B5EF4-FFF2-40B4-BE49-F238E27FC236}">
                <a16:creationId xmlns:a16="http://schemas.microsoft.com/office/drawing/2014/main" id="{9076F66B-4B38-4709-A460-8B19926042AE}"/>
              </a:ext>
            </a:extLst>
          </p:cNvPr>
          <p:cNvSpPr/>
          <p:nvPr/>
        </p:nvSpPr>
        <p:spPr bwMode="auto">
          <a:xfrm rot="16200000">
            <a:off x="-523875" y="2316163"/>
            <a:ext cx="1266825" cy="215900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9F45F3-37E8-4E0F-BC6E-6F29A78AE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36286"/>
              </p:ext>
            </p:extLst>
          </p:nvPr>
        </p:nvGraphicFramePr>
        <p:xfrm>
          <a:off x="5120634" y="3852863"/>
          <a:ext cx="3939229" cy="1372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9229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   Definition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figure out</a:t>
                      </a:r>
                    </a:p>
                    <a:p>
                      <a:pPr defTabSz="914400">
                        <a:defRPr/>
                      </a:pP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In statistics, a boxplot is a method for graphically </a:t>
                      </a:r>
                      <a:r>
                        <a:rPr lang="en-US" sz="1600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displaying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groups of numerical data through their quartiles.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pSp>
        <p:nvGrpSpPr>
          <p:cNvPr id="6157" name="Group 4">
            <a:extLst>
              <a:ext uri="{FF2B5EF4-FFF2-40B4-BE49-F238E27FC236}">
                <a16:creationId xmlns:a16="http://schemas.microsoft.com/office/drawing/2014/main" id="{C7DC6019-5E77-450F-A901-B8EAD27DBF35}"/>
              </a:ext>
            </a:extLst>
          </p:cNvPr>
          <p:cNvGrpSpPr>
            <a:grpSpLocks/>
          </p:cNvGrpSpPr>
          <p:nvPr/>
        </p:nvGrpSpPr>
        <p:grpSpPr bwMode="auto">
          <a:xfrm>
            <a:off x="274367" y="4035566"/>
            <a:ext cx="3525837" cy="858837"/>
            <a:chOff x="6748463" y="461533"/>
            <a:chExt cx="2185987" cy="8608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654594-D7EF-4DAA-B6D6-53C5DB0E8568}"/>
                </a:ext>
              </a:extLst>
            </p:cNvPr>
            <p:cNvSpPr/>
            <p:nvPr/>
          </p:nvSpPr>
          <p:spPr bwMode="auto">
            <a:xfrm>
              <a:off x="6749447" y="523593"/>
              <a:ext cx="2185003" cy="79883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9144">
              <a:spAutoFit/>
            </a:bodyPr>
            <a:lstStyle/>
            <a:p>
              <a:pPr defTabSz="914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are we going to learn today?</a:t>
              </a:r>
            </a:p>
            <a:p>
              <a:pPr defTabSz="914293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is </a:t>
              </a:r>
              <a:r>
                <a:rPr lang="en-US" sz="1200" i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a Boxplot </a:t>
              </a:r>
              <a:r>
                <a:rPr lang="en-US" sz="1200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means?_______.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F13AC1-E63D-455E-A860-7082B02B4C20}"/>
                </a:ext>
              </a:extLst>
            </p:cNvPr>
            <p:cNvSpPr/>
            <p:nvPr/>
          </p:nvSpPr>
          <p:spPr bwMode="auto">
            <a:xfrm>
              <a:off x="6748463" y="461533"/>
              <a:ext cx="2185003" cy="30075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0" name="Heading">
            <a:extLst>
              <a:ext uri="{FF2B5EF4-FFF2-40B4-BE49-F238E27FC236}">
                <a16:creationId xmlns:a16="http://schemas.microsoft.com/office/drawing/2014/main" id="{9DCF4875-566F-4DE5-8F9E-31513396353D}"/>
              </a:ext>
            </a:extLst>
          </p:cNvPr>
          <p:cNvSpPr/>
          <p:nvPr/>
        </p:nvSpPr>
        <p:spPr bwMode="auto">
          <a:xfrm>
            <a:off x="0" y="695325"/>
            <a:ext cx="1736725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pic>
        <p:nvPicPr>
          <p:cNvPr id="11" name="Picture 6" descr="C:\Users\Stephen\Downloads\Voc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2" y="3897453"/>
            <a:ext cx="295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Stephen\Downloads\CFU 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9" y="4083191"/>
            <a:ext cx="2238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4BB965-0FFB-4C62-8351-A9E23419BD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187" y="2701652"/>
            <a:ext cx="5330504" cy="7331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1B1D40-2A22-4A3E-802B-DE3F374C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71220"/>
              </p:ext>
            </p:extLst>
          </p:nvPr>
        </p:nvGraphicFramePr>
        <p:xfrm>
          <a:off x="4206243" y="5624508"/>
          <a:ext cx="4842507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2507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3439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  Make the Connection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58698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Students, you already know how to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 find IQR of the data set.  Today, we will learn how to Construct Boxplots. </a:t>
                      </a:r>
                      <a:endParaRPr lang="en-US" sz="1400" dirty="0">
                        <a:solidFill>
                          <a:schemeClr val="tx1"/>
                        </a:solidFill>
                        <a:latin typeface="Handlee" panose="02000000000000000000" pitchFamily="2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52C029A4-B49D-4564-A4A3-2E248570A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29532"/>
              </p:ext>
            </p:extLst>
          </p:nvPr>
        </p:nvGraphicFramePr>
        <p:xfrm>
          <a:off x="91489" y="5624508"/>
          <a:ext cx="4051081" cy="928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1081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07436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Concept</a:t>
                      </a:r>
                    </a:p>
                  </a:txBody>
                  <a:tcPr marL="76200" marR="76200" marT="38117" marB="38117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621185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latin typeface="Handlee" panose="02000000000000000000" pitchFamily="2" charset="0"/>
                        </a:rPr>
                        <a:t>The </a:t>
                      </a:r>
                      <a:r>
                        <a:rPr lang="en-US" altLang="en-US" sz="1400" b="1" i="1" dirty="0">
                          <a:latin typeface="Handlee" panose="02000000000000000000" pitchFamily="2" charset="0"/>
                        </a:rPr>
                        <a:t>Interquartile range </a:t>
                      </a:r>
                      <a:r>
                        <a:rPr lang="en-US" altLang="en-US" sz="1400" dirty="0">
                          <a:latin typeface="Handlee" panose="02000000000000000000" pitchFamily="2" charset="0"/>
                        </a:rPr>
                        <a:t>(</a:t>
                      </a:r>
                      <a:r>
                        <a:rPr lang="en-US" altLang="en-US" sz="1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andlee" panose="02000000000000000000" pitchFamily="2" charset="0"/>
                        </a:rPr>
                        <a:t>IQR</a:t>
                      </a:r>
                      <a:r>
                        <a:rPr lang="en-US" altLang="en-US" sz="1400" dirty="0">
                          <a:latin typeface="Handlee" panose="02000000000000000000" pitchFamily="2" charset="0"/>
                        </a:rPr>
                        <a:t>) describe variability in the data set “the length of the box”.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76200" marR="76200" marT="38117" marB="38117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8E66BBC-83B4-424C-A553-66E579DB7BCA}"/>
              </a:ext>
            </a:extLst>
          </p:cNvPr>
          <p:cNvSpPr/>
          <p:nvPr/>
        </p:nvSpPr>
        <p:spPr bwMode="auto">
          <a:xfrm>
            <a:off x="264990" y="950222"/>
            <a:ext cx="4363128" cy="4530409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9240" name="TextBox 11">
            <a:extLst>
              <a:ext uri="{FF2B5EF4-FFF2-40B4-BE49-F238E27FC236}">
                <a16:creationId xmlns:a16="http://schemas.microsoft.com/office/drawing/2014/main" id="{CCF05B74-FDE3-4AB7-8DE3-6716254A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2" y="543705"/>
            <a:ext cx="6080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Find the interquartile range (IQR) of the following data set:</a:t>
            </a:r>
          </a:p>
        </p:txBody>
      </p:sp>
      <p:sp>
        <p:nvSpPr>
          <p:cNvPr id="16" name="Heading">
            <a:extLst>
              <a:ext uri="{FF2B5EF4-FFF2-40B4-BE49-F238E27FC236}">
                <a16:creationId xmlns:a16="http://schemas.microsoft.com/office/drawing/2014/main" id="{602E7963-6FE6-446D-9C7F-B9C158244BCA}"/>
              </a:ext>
            </a:extLst>
          </p:cNvPr>
          <p:cNvSpPr/>
          <p:nvPr/>
        </p:nvSpPr>
        <p:spPr bwMode="auto">
          <a:xfrm>
            <a:off x="0" y="303266"/>
            <a:ext cx="2214562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3ED3538-A894-4CD4-9727-64481A70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5625552"/>
            <a:ext cx="220062" cy="2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nnection png">
            <a:extLst>
              <a:ext uri="{FF2B5EF4-FFF2-40B4-BE49-F238E27FC236}">
                <a16:creationId xmlns:a16="http://schemas.microsoft.com/office/drawing/2014/main" id="{22C87BB1-EF42-4F82-A670-21D46DB4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16" y="5676495"/>
            <a:ext cx="357208" cy="17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319D0-7501-46C5-A890-2EFC53CDA040}"/>
              </a:ext>
            </a:extLst>
          </p:cNvPr>
          <p:cNvSpPr/>
          <p:nvPr/>
        </p:nvSpPr>
        <p:spPr bwMode="auto">
          <a:xfrm>
            <a:off x="4723333" y="950222"/>
            <a:ext cx="4363128" cy="4530409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27B56-F34E-4042-9399-3531731DBE00}"/>
              </a:ext>
            </a:extLst>
          </p:cNvPr>
          <p:cNvSpPr/>
          <p:nvPr/>
        </p:nvSpPr>
        <p:spPr>
          <a:xfrm>
            <a:off x="1129236" y="1091592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14, 18, 11, 2, 19, 24, 13, 11, 18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A958C-E069-4ED7-8E30-D5E4ED0A12DB}"/>
              </a:ext>
            </a:extLst>
          </p:cNvPr>
          <p:cNvSpPr/>
          <p:nvPr/>
        </p:nvSpPr>
        <p:spPr>
          <a:xfrm>
            <a:off x="263229" y="1565667"/>
            <a:ext cx="357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1: Order the data from least to greatest.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BD89D-ADA7-438F-BF26-BE519710A325}"/>
              </a:ext>
            </a:extLst>
          </p:cNvPr>
          <p:cNvSpPr/>
          <p:nvPr/>
        </p:nvSpPr>
        <p:spPr>
          <a:xfrm>
            <a:off x="978560" y="1845965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Handlee" panose="02000000000000000000" pitchFamily="2" charset="0"/>
              </a:rPr>
              <a:t>2, 11, 11, 13, 14, 18, 18, 19, 24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3EEF46-A9BF-4162-B074-F7E0C260BC86}"/>
              </a:ext>
            </a:extLst>
          </p:cNvPr>
          <p:cNvSpPr/>
          <p:nvPr/>
        </p:nvSpPr>
        <p:spPr>
          <a:xfrm>
            <a:off x="263229" y="2343045"/>
            <a:ext cx="3544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2: Find the median (the middle number).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38AE0-82B2-419A-BEF4-1B437A09B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17" y="2688289"/>
            <a:ext cx="2926098" cy="3264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3AD154-3DBA-499F-ADD0-86E793057EB5}"/>
              </a:ext>
            </a:extLst>
          </p:cNvPr>
          <p:cNvSpPr/>
          <p:nvPr/>
        </p:nvSpPr>
        <p:spPr>
          <a:xfrm>
            <a:off x="307138" y="3206109"/>
            <a:ext cx="4077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3: Find the median of the Lower &amp; Upper half.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ECDF59-860C-45DC-AAC3-2CE024510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38" y="3570041"/>
            <a:ext cx="1512577" cy="5755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89D62E-A847-401C-A1E4-833AA13C1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1781" y="3585409"/>
            <a:ext cx="1554462" cy="5297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32963B-514E-4DD4-BE4C-2A2FBBC1C9EE}"/>
              </a:ext>
            </a:extLst>
          </p:cNvPr>
          <p:cNvSpPr/>
          <p:nvPr/>
        </p:nvSpPr>
        <p:spPr>
          <a:xfrm>
            <a:off x="263229" y="41622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4: Find the difference between the third and first quartiles.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0B6C1E-1C07-4A09-90D9-DD8489A5F131}"/>
              </a:ext>
            </a:extLst>
          </p:cNvPr>
          <p:cNvSpPr/>
          <p:nvPr/>
        </p:nvSpPr>
        <p:spPr>
          <a:xfrm>
            <a:off x="1463074" y="4600985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Handlee" panose="02000000000000000000" pitchFamily="2" charset="0"/>
              </a:rPr>
              <a:t>18.5 – 11 </a:t>
            </a:r>
            <a:r>
              <a:rPr lang="en-US" i="1" dirty="0">
                <a:latin typeface="Handlee" panose="02000000000000000000" pitchFamily="2" charset="0"/>
              </a:rPr>
              <a:t>=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7.5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0ECF3-F241-479D-969A-2B315CC29160}"/>
              </a:ext>
            </a:extLst>
          </p:cNvPr>
          <p:cNvSpPr/>
          <p:nvPr/>
        </p:nvSpPr>
        <p:spPr>
          <a:xfrm>
            <a:off x="805991" y="5065487"/>
            <a:ext cx="323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737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So the interquartile range is 7.5.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A6F158-F287-44FD-8D52-F9DFFEB31AAD}"/>
              </a:ext>
            </a:extLst>
          </p:cNvPr>
          <p:cNvSpPr/>
          <p:nvPr/>
        </p:nvSpPr>
        <p:spPr>
          <a:xfrm>
            <a:off x="5212073" y="1008037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9, 15, 14, 10, 12, 14, 17, 8, 9, 13, 15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08100D-B488-470A-A331-DBA2F72BB14D}"/>
              </a:ext>
            </a:extLst>
          </p:cNvPr>
          <p:cNvSpPr/>
          <p:nvPr/>
        </p:nvSpPr>
        <p:spPr>
          <a:xfrm>
            <a:off x="4834734" y="1580326"/>
            <a:ext cx="357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1: Order the data from least to greatest.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EF112-3422-4EF1-BCA7-E47D155833DB}"/>
              </a:ext>
            </a:extLst>
          </p:cNvPr>
          <p:cNvSpPr/>
          <p:nvPr/>
        </p:nvSpPr>
        <p:spPr>
          <a:xfrm>
            <a:off x="4834734" y="2357704"/>
            <a:ext cx="3544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2: Find the median (the middle number).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2EE077-6292-400B-A429-FC240D5F4362}"/>
              </a:ext>
            </a:extLst>
          </p:cNvPr>
          <p:cNvSpPr/>
          <p:nvPr/>
        </p:nvSpPr>
        <p:spPr>
          <a:xfrm>
            <a:off x="4878643" y="3220768"/>
            <a:ext cx="4077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3: Find the median of the Lower &amp; Upper half.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2D4FCA-F50C-4C5B-B807-AD4A27A54ACE}"/>
              </a:ext>
            </a:extLst>
          </p:cNvPr>
          <p:cNvSpPr/>
          <p:nvPr/>
        </p:nvSpPr>
        <p:spPr>
          <a:xfrm>
            <a:off x="4878643" y="41508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4: Find the difference between the third and first quartiles.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62800-D2DF-4F61-A8D8-6C7A0253B1B3}"/>
              </a:ext>
            </a:extLst>
          </p:cNvPr>
          <p:cNvSpPr/>
          <p:nvPr/>
        </p:nvSpPr>
        <p:spPr>
          <a:xfrm>
            <a:off x="5034940" y="1859035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Handlee" panose="02000000000000000000" pitchFamily="2" charset="0"/>
              </a:rPr>
              <a:t>8, 9, 9, 10, 12, 13, 14, 14, 15, 15, 17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673B03-115A-4EFC-91B5-25B927B96661}"/>
              </a:ext>
            </a:extLst>
          </p:cNvPr>
          <p:cNvGrpSpPr/>
          <p:nvPr/>
        </p:nvGrpSpPr>
        <p:grpSpPr>
          <a:xfrm>
            <a:off x="5137844" y="2680140"/>
            <a:ext cx="3159839" cy="387160"/>
            <a:chOff x="5137844" y="2680140"/>
            <a:chExt cx="3159839" cy="3871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D52FAF-53C9-41B4-92D4-859EA5B657A7}"/>
                </a:ext>
              </a:extLst>
            </p:cNvPr>
            <p:cNvSpPr/>
            <p:nvPr/>
          </p:nvSpPr>
          <p:spPr>
            <a:xfrm>
              <a:off x="5137844" y="2697968"/>
              <a:ext cx="31598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Handlee" panose="02000000000000000000" pitchFamily="2" charset="0"/>
                </a:rPr>
                <a:t>8, 9, 9, 10, 12, 13, 14, 14, 15, 15, 17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992B78C-7E0B-4692-94A8-ECE1D325BBBD}"/>
                </a:ext>
              </a:extLst>
            </p:cNvPr>
            <p:cNvSpPr/>
            <p:nvPr/>
          </p:nvSpPr>
          <p:spPr bwMode="auto">
            <a:xfrm>
              <a:off x="6492219" y="2680140"/>
              <a:ext cx="274317" cy="320784"/>
            </a:xfrm>
            <a:prstGeom prst="ellipse">
              <a:avLst/>
            </a:prstGeom>
            <a:noFill/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4F2A43-F35C-4C22-AC62-6218AD5BEAA0}"/>
              </a:ext>
            </a:extLst>
          </p:cNvPr>
          <p:cNvGrpSpPr/>
          <p:nvPr/>
        </p:nvGrpSpPr>
        <p:grpSpPr>
          <a:xfrm>
            <a:off x="5113610" y="3610133"/>
            <a:ext cx="3421057" cy="396865"/>
            <a:chOff x="5113610" y="3610133"/>
            <a:chExt cx="3421057" cy="3968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45D637-1ED5-47B1-A4EA-DA0F927F7507}"/>
                </a:ext>
              </a:extLst>
            </p:cNvPr>
            <p:cNvSpPr/>
            <p:nvPr/>
          </p:nvSpPr>
          <p:spPr>
            <a:xfrm>
              <a:off x="5113610" y="3610133"/>
              <a:ext cx="1467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Handlee" panose="02000000000000000000" pitchFamily="2" charset="0"/>
                </a:rPr>
                <a:t>8, 9, 9, 10, 12,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89956A7-0255-432F-BD83-61910F1D6A99}"/>
                </a:ext>
              </a:extLst>
            </p:cNvPr>
            <p:cNvSpPr/>
            <p:nvPr/>
          </p:nvSpPr>
          <p:spPr>
            <a:xfrm>
              <a:off x="6950579" y="3637666"/>
              <a:ext cx="15840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Handlee" panose="02000000000000000000" pitchFamily="2" charset="0"/>
                </a:rPr>
                <a:t>14, 14, 15, 15, 17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BEE4DD3-741F-4895-8E29-F827E83A6BA4}"/>
                </a:ext>
              </a:extLst>
            </p:cNvPr>
            <p:cNvSpPr/>
            <p:nvPr/>
          </p:nvSpPr>
          <p:spPr bwMode="auto">
            <a:xfrm>
              <a:off x="5606692" y="3622587"/>
              <a:ext cx="274317" cy="320784"/>
            </a:xfrm>
            <a:prstGeom prst="ellipse">
              <a:avLst/>
            </a:prstGeom>
            <a:noFill/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396580F-551C-4879-832A-220652900F10}"/>
                </a:ext>
              </a:extLst>
            </p:cNvPr>
            <p:cNvSpPr/>
            <p:nvPr/>
          </p:nvSpPr>
          <p:spPr bwMode="auto">
            <a:xfrm>
              <a:off x="7605464" y="3647915"/>
              <a:ext cx="274317" cy="320784"/>
            </a:xfrm>
            <a:prstGeom prst="ellipse">
              <a:avLst/>
            </a:prstGeom>
            <a:noFill/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8F9F485-DE7D-4EF0-BE19-12BBCA2CEDFC}"/>
              </a:ext>
            </a:extLst>
          </p:cNvPr>
          <p:cNvSpPr/>
          <p:nvPr/>
        </p:nvSpPr>
        <p:spPr>
          <a:xfrm>
            <a:off x="5831166" y="468545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Handlee" panose="02000000000000000000" pitchFamily="2" charset="0"/>
              </a:rPr>
              <a:t>15 – 9 </a:t>
            </a:r>
            <a:r>
              <a:rPr lang="en-US" i="1" dirty="0">
                <a:latin typeface="Handlee" panose="02000000000000000000" pitchFamily="2" charset="0"/>
              </a:rPr>
              <a:t>=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46A4F83-40CC-476D-8F11-CCBAAD168764}"/>
              </a:ext>
            </a:extLst>
          </p:cNvPr>
          <p:cNvSpPr/>
          <p:nvPr/>
        </p:nvSpPr>
        <p:spPr>
          <a:xfrm>
            <a:off x="5296280" y="5059688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737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So the interquartile range is 6.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/>
      <p:bldP spid="7" grpId="0"/>
      <p:bldP spid="8" grpId="0"/>
      <p:bldP spid="9" grpId="0"/>
      <p:bldP spid="12" grpId="0"/>
      <p:bldP spid="18" grpId="0"/>
      <p:bldP spid="22" grpId="0"/>
      <p:bldP spid="23" grpId="0"/>
      <p:bldP spid="38" grpId="0"/>
      <p:bldP spid="39" grpId="0"/>
      <p:bldP spid="40" grpId="0"/>
      <p:bldP spid="41" grpId="0"/>
      <p:bldP spid="31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0" y="320074"/>
            <a:ext cx="1463074" cy="18287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i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53211B-717B-4BF4-A569-F6ACA177BE26}"/>
              </a:ext>
            </a:extLst>
          </p:cNvPr>
          <p:cNvGrpSpPr/>
          <p:nvPr/>
        </p:nvGrpSpPr>
        <p:grpSpPr>
          <a:xfrm>
            <a:off x="9252072" y="282428"/>
            <a:ext cx="2072585" cy="2746563"/>
            <a:chOff x="7071415" y="446164"/>
            <a:chExt cx="2072585" cy="27465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CE891A-A4FB-453C-A903-48A332F68B95}"/>
                </a:ext>
              </a:extLst>
            </p:cNvPr>
            <p:cNvGrpSpPr/>
            <p:nvPr/>
          </p:nvGrpSpPr>
          <p:grpSpPr>
            <a:xfrm>
              <a:off x="7071415" y="446164"/>
              <a:ext cx="2072585" cy="2746563"/>
              <a:chOff x="9544051" y="256258"/>
              <a:chExt cx="2332037" cy="1700844"/>
            </a:xfrm>
          </p:grpSpPr>
          <p:grpSp>
            <p:nvGrpSpPr>
              <p:cNvPr id="12" name="Group 4103">
                <a:extLst>
                  <a:ext uri="{FF2B5EF4-FFF2-40B4-BE49-F238E27FC236}">
                    <a16:creationId xmlns:a16="http://schemas.microsoft.com/office/drawing/2014/main" id="{061B9BF9-3B94-4199-8619-4A18FE5D8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4051" y="275147"/>
                <a:ext cx="2332037" cy="1681955"/>
                <a:chOff x="6758916" y="2031535"/>
                <a:chExt cx="2333014" cy="1682228"/>
              </a:xfrm>
            </p:grpSpPr>
            <p:grpSp>
              <p:nvGrpSpPr>
                <p:cNvPr id="17" name="Group 10">
                  <a:extLst>
                    <a:ext uri="{FF2B5EF4-FFF2-40B4-BE49-F238E27FC236}">
                      <a16:creationId xmlns:a16="http://schemas.microsoft.com/office/drawing/2014/main" id="{9007C957-8E62-4CD8-87E1-5407FDE4C2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58916" y="2108199"/>
                  <a:ext cx="2333014" cy="1605564"/>
                  <a:chOff x="4588944" y="915874"/>
                  <a:chExt cx="4252048" cy="3198156"/>
                </a:xfrm>
              </p:grpSpPr>
              <p:sp>
                <p:nvSpPr>
                  <p:cNvPr id="19" name="Rectangle 3">
                    <a:extLst>
                      <a:ext uri="{FF2B5EF4-FFF2-40B4-BE49-F238E27FC236}">
                        <a16:creationId xmlns:a16="http://schemas.microsoft.com/office/drawing/2014/main" id="{22A51051-7914-404B-90D3-89CCFCAF2AAA}"/>
                      </a:ext>
                    </a:extLst>
                  </p:cNvPr>
                  <p:cNvSpPr/>
                  <p:nvPr/>
                </p:nvSpPr>
                <p:spPr>
                  <a:xfrm>
                    <a:off x="4588944" y="1077644"/>
                    <a:ext cx="4252048" cy="3036386"/>
                  </a:xfrm>
                  <a:custGeom>
                    <a:avLst/>
                    <a:gdLst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49703" h="3036386">
                        <a:moveTo>
                          <a:pt x="0" y="0"/>
                        </a:moveTo>
                        <a:cubicBezTo>
                          <a:pt x="1421020" y="300625"/>
                          <a:pt x="2416156" y="288099"/>
                          <a:pt x="3849703" y="0"/>
                        </a:cubicBezTo>
                        <a:cubicBezTo>
                          <a:pt x="3726131" y="1112336"/>
                          <a:pt x="3801626" y="2237200"/>
                          <a:pt x="3849703" y="3036386"/>
                        </a:cubicBezTo>
                        <a:cubicBezTo>
                          <a:pt x="2516364" y="2911126"/>
                          <a:pt x="1045239" y="2961230"/>
                          <a:pt x="0" y="3036386"/>
                        </a:cubicBezTo>
                        <a:cubicBezTo>
                          <a:pt x="62630" y="1999206"/>
                          <a:pt x="125261" y="132528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57000"/>
                    </a:schemeClr>
                  </a:soli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20" name="Rectangle 21">
                    <a:extLst>
                      <a:ext uri="{FF2B5EF4-FFF2-40B4-BE49-F238E27FC236}">
                        <a16:creationId xmlns:a16="http://schemas.microsoft.com/office/drawing/2014/main" id="{2731EC31-66BF-4D32-9E48-A8D6FDB2D9F0}"/>
                      </a:ext>
                    </a:extLst>
                  </p:cNvPr>
                  <p:cNvSpPr/>
                  <p:nvPr/>
                </p:nvSpPr>
                <p:spPr>
                  <a:xfrm>
                    <a:off x="4609205" y="916553"/>
                    <a:ext cx="3994437" cy="2890697"/>
                  </a:xfrm>
                  <a:custGeom>
                    <a:avLst/>
                    <a:gdLst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48868" h="1694881">
                        <a:moveTo>
                          <a:pt x="0" y="0"/>
                        </a:moveTo>
                        <a:lnTo>
                          <a:pt x="2148868" y="0"/>
                        </a:lnTo>
                        <a:cubicBezTo>
                          <a:pt x="2134580" y="564960"/>
                          <a:pt x="2135533" y="1048958"/>
                          <a:pt x="2148868" y="1694881"/>
                        </a:cubicBezTo>
                        <a:cubicBezTo>
                          <a:pt x="1440199" y="1672021"/>
                          <a:pt x="716289" y="1664401"/>
                          <a:pt x="0" y="1694881"/>
                        </a:cubicBezTo>
                        <a:cubicBezTo>
                          <a:pt x="7620" y="1129921"/>
                          <a:pt x="15240" y="564960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AF9D6"/>
                      </a:gs>
                      <a:gs pos="50000">
                        <a:srgbClr val="FFFEE2"/>
                      </a:gs>
                      <a:gs pos="88000">
                        <a:srgbClr val="FEFDC7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8" name="Tape">
                  <a:extLst>
                    <a:ext uri="{FF2B5EF4-FFF2-40B4-BE49-F238E27FC236}">
                      <a16:creationId xmlns:a16="http://schemas.microsoft.com/office/drawing/2014/main" id="{AE7C2A77-A54E-495B-93FB-E4313AFFD9F8}"/>
                    </a:ext>
                  </a:extLst>
                </p:cNvPr>
                <p:cNvSpPr/>
                <p:nvPr/>
              </p:nvSpPr>
              <p:spPr bwMode="auto">
                <a:xfrm rot="5400000">
                  <a:off x="7732672" y="1513937"/>
                  <a:ext cx="154009" cy="1189205"/>
                </a:xfrm>
                <a:custGeom>
                  <a:avLst/>
                  <a:gdLst>
                    <a:gd name="connsiteX0" fmla="*/ 0 w 234247"/>
                    <a:gd name="connsiteY0" fmla="*/ 0 h 920626"/>
                    <a:gd name="connsiteX1" fmla="*/ 234247 w 234247"/>
                    <a:gd name="connsiteY1" fmla="*/ 0 h 920626"/>
                    <a:gd name="connsiteX2" fmla="*/ 234247 w 234247"/>
                    <a:gd name="connsiteY2" fmla="*/ 920626 h 920626"/>
                    <a:gd name="connsiteX3" fmla="*/ 0 w 234247"/>
                    <a:gd name="connsiteY3" fmla="*/ 920626 h 920626"/>
                    <a:gd name="connsiteX4" fmla="*/ 0 w 234247"/>
                    <a:gd name="connsiteY4" fmla="*/ 0 h 920626"/>
                    <a:gd name="connsiteX0" fmla="*/ 0 w 234247"/>
                    <a:gd name="connsiteY0" fmla="*/ 0 h 920626"/>
                    <a:gd name="connsiteX1" fmla="*/ 62185 w 234247"/>
                    <a:gd name="connsiteY1" fmla="*/ 4637 h 920626"/>
                    <a:gd name="connsiteX2" fmla="*/ 234247 w 234247"/>
                    <a:gd name="connsiteY2" fmla="*/ 0 h 920626"/>
                    <a:gd name="connsiteX3" fmla="*/ 234247 w 234247"/>
                    <a:gd name="connsiteY3" fmla="*/ 920626 h 920626"/>
                    <a:gd name="connsiteX4" fmla="*/ 0 w 234247"/>
                    <a:gd name="connsiteY4" fmla="*/ 920626 h 920626"/>
                    <a:gd name="connsiteX5" fmla="*/ 0 w 234247"/>
                    <a:gd name="connsiteY5" fmla="*/ 0 h 920626"/>
                    <a:gd name="connsiteX0" fmla="*/ 0 w 234247"/>
                    <a:gd name="connsiteY0" fmla="*/ 0 h 920626"/>
                    <a:gd name="connsiteX1" fmla="*/ 62185 w 234247"/>
                    <a:gd name="connsiteY1" fmla="*/ 26860 h 920626"/>
                    <a:gd name="connsiteX2" fmla="*/ 234247 w 234247"/>
                    <a:gd name="connsiteY2" fmla="*/ 0 h 920626"/>
                    <a:gd name="connsiteX3" fmla="*/ 234247 w 234247"/>
                    <a:gd name="connsiteY3" fmla="*/ 920626 h 920626"/>
                    <a:gd name="connsiteX4" fmla="*/ 0 w 234247"/>
                    <a:gd name="connsiteY4" fmla="*/ 920626 h 920626"/>
                    <a:gd name="connsiteX5" fmla="*/ 0 w 234247"/>
                    <a:gd name="connsiteY5" fmla="*/ 0 h 920626"/>
                    <a:gd name="connsiteX0" fmla="*/ 0 w 234247"/>
                    <a:gd name="connsiteY0" fmla="*/ 0 h 920626"/>
                    <a:gd name="connsiteX1" fmla="*/ 62185 w 234247"/>
                    <a:gd name="connsiteY1" fmla="*/ 26860 h 920626"/>
                    <a:gd name="connsiteX2" fmla="*/ 138385 w 234247"/>
                    <a:gd name="connsiteY2" fmla="*/ 14162 h 920626"/>
                    <a:gd name="connsiteX3" fmla="*/ 234247 w 234247"/>
                    <a:gd name="connsiteY3" fmla="*/ 0 h 920626"/>
                    <a:gd name="connsiteX4" fmla="*/ 234247 w 234247"/>
                    <a:gd name="connsiteY4" fmla="*/ 920626 h 920626"/>
                    <a:gd name="connsiteX5" fmla="*/ 0 w 234247"/>
                    <a:gd name="connsiteY5" fmla="*/ 920626 h 920626"/>
                    <a:gd name="connsiteX6" fmla="*/ 0 w 234247"/>
                    <a:gd name="connsiteY6" fmla="*/ 0 h 920626"/>
                    <a:gd name="connsiteX0" fmla="*/ 0 w 234247"/>
                    <a:gd name="connsiteY0" fmla="*/ 8066 h 928692"/>
                    <a:gd name="connsiteX1" fmla="*/ 62185 w 234247"/>
                    <a:gd name="connsiteY1" fmla="*/ 34926 h 928692"/>
                    <a:gd name="connsiteX2" fmla="*/ 112988 w 234247"/>
                    <a:gd name="connsiteY2" fmla="*/ 0 h 928692"/>
                    <a:gd name="connsiteX3" fmla="*/ 234247 w 234247"/>
                    <a:gd name="connsiteY3" fmla="*/ 8066 h 928692"/>
                    <a:gd name="connsiteX4" fmla="*/ 234247 w 234247"/>
                    <a:gd name="connsiteY4" fmla="*/ 928692 h 928692"/>
                    <a:gd name="connsiteX5" fmla="*/ 0 w 234247"/>
                    <a:gd name="connsiteY5" fmla="*/ 928692 h 928692"/>
                    <a:gd name="connsiteX6" fmla="*/ 0 w 234247"/>
                    <a:gd name="connsiteY6" fmla="*/ 8066 h 928692"/>
                    <a:gd name="connsiteX0" fmla="*/ 0 w 234247"/>
                    <a:gd name="connsiteY0" fmla="*/ 8066 h 928692"/>
                    <a:gd name="connsiteX1" fmla="*/ 62185 w 234247"/>
                    <a:gd name="connsiteY1" fmla="*/ 34926 h 928692"/>
                    <a:gd name="connsiteX2" fmla="*/ 112988 w 234247"/>
                    <a:gd name="connsiteY2" fmla="*/ 0 h 928692"/>
                    <a:gd name="connsiteX3" fmla="*/ 179660 w 234247"/>
                    <a:gd name="connsiteY3" fmla="*/ 3 h 928692"/>
                    <a:gd name="connsiteX4" fmla="*/ 234247 w 234247"/>
                    <a:gd name="connsiteY4" fmla="*/ 8066 h 928692"/>
                    <a:gd name="connsiteX5" fmla="*/ 234247 w 234247"/>
                    <a:gd name="connsiteY5" fmla="*/ 928692 h 928692"/>
                    <a:gd name="connsiteX6" fmla="*/ 0 w 234247"/>
                    <a:gd name="connsiteY6" fmla="*/ 928692 h 928692"/>
                    <a:gd name="connsiteX7" fmla="*/ 0 w 234247"/>
                    <a:gd name="connsiteY7" fmla="*/ 8066 h 928692"/>
                    <a:gd name="connsiteX0" fmla="*/ 0 w 234247"/>
                    <a:gd name="connsiteY0" fmla="*/ 8066 h 928692"/>
                    <a:gd name="connsiteX1" fmla="*/ 62185 w 234247"/>
                    <a:gd name="connsiteY1" fmla="*/ 34926 h 928692"/>
                    <a:gd name="connsiteX2" fmla="*/ 112988 w 234247"/>
                    <a:gd name="connsiteY2" fmla="*/ 0 h 928692"/>
                    <a:gd name="connsiteX3" fmla="*/ 176488 w 234247"/>
                    <a:gd name="connsiteY3" fmla="*/ 19051 h 928692"/>
                    <a:gd name="connsiteX4" fmla="*/ 234247 w 234247"/>
                    <a:gd name="connsiteY4" fmla="*/ 8066 h 928692"/>
                    <a:gd name="connsiteX5" fmla="*/ 234247 w 234247"/>
                    <a:gd name="connsiteY5" fmla="*/ 928692 h 928692"/>
                    <a:gd name="connsiteX6" fmla="*/ 0 w 234247"/>
                    <a:gd name="connsiteY6" fmla="*/ 928692 h 928692"/>
                    <a:gd name="connsiteX7" fmla="*/ 0 w 234247"/>
                    <a:gd name="connsiteY7" fmla="*/ 8066 h 928692"/>
                    <a:gd name="connsiteX0" fmla="*/ 0 w 234247"/>
                    <a:gd name="connsiteY0" fmla="*/ 8066 h 928692"/>
                    <a:gd name="connsiteX1" fmla="*/ 65360 w 234247"/>
                    <a:gd name="connsiteY1" fmla="*/ 19049 h 928692"/>
                    <a:gd name="connsiteX2" fmla="*/ 112988 w 234247"/>
                    <a:gd name="connsiteY2" fmla="*/ 0 h 928692"/>
                    <a:gd name="connsiteX3" fmla="*/ 176488 w 234247"/>
                    <a:gd name="connsiteY3" fmla="*/ 19051 h 928692"/>
                    <a:gd name="connsiteX4" fmla="*/ 234247 w 234247"/>
                    <a:gd name="connsiteY4" fmla="*/ 8066 h 928692"/>
                    <a:gd name="connsiteX5" fmla="*/ 234247 w 234247"/>
                    <a:gd name="connsiteY5" fmla="*/ 928692 h 928692"/>
                    <a:gd name="connsiteX6" fmla="*/ 0 w 234247"/>
                    <a:gd name="connsiteY6" fmla="*/ 928692 h 928692"/>
                    <a:gd name="connsiteX7" fmla="*/ 0 w 234247"/>
                    <a:gd name="connsiteY7" fmla="*/ 8066 h 928692"/>
                    <a:gd name="connsiteX0" fmla="*/ 0 w 234247"/>
                    <a:gd name="connsiteY0" fmla="*/ 8066 h 928692"/>
                    <a:gd name="connsiteX1" fmla="*/ 65360 w 234247"/>
                    <a:gd name="connsiteY1" fmla="*/ 19049 h 928692"/>
                    <a:gd name="connsiteX2" fmla="*/ 112988 w 234247"/>
                    <a:gd name="connsiteY2" fmla="*/ 0 h 928692"/>
                    <a:gd name="connsiteX3" fmla="*/ 176491 w 234247"/>
                    <a:gd name="connsiteY3" fmla="*/ 6349 h 928692"/>
                    <a:gd name="connsiteX4" fmla="*/ 234247 w 234247"/>
                    <a:gd name="connsiteY4" fmla="*/ 8066 h 928692"/>
                    <a:gd name="connsiteX5" fmla="*/ 234247 w 234247"/>
                    <a:gd name="connsiteY5" fmla="*/ 928692 h 928692"/>
                    <a:gd name="connsiteX6" fmla="*/ 0 w 234247"/>
                    <a:gd name="connsiteY6" fmla="*/ 928692 h 928692"/>
                    <a:gd name="connsiteX7" fmla="*/ 0 w 234247"/>
                    <a:gd name="connsiteY7" fmla="*/ 8066 h 928692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0 w 234250"/>
                    <a:gd name="connsiteY6" fmla="*/ 930154 h 930154"/>
                    <a:gd name="connsiteX7" fmla="*/ 0 w 234250"/>
                    <a:gd name="connsiteY7" fmla="*/ 9528 h 930154"/>
                    <a:gd name="connsiteX0" fmla="*/ 0 w 234250"/>
                    <a:gd name="connsiteY0" fmla="*/ 9528 h 931740"/>
                    <a:gd name="connsiteX1" fmla="*/ 65360 w 234250"/>
                    <a:gd name="connsiteY1" fmla="*/ 20511 h 931740"/>
                    <a:gd name="connsiteX2" fmla="*/ 112988 w 234250"/>
                    <a:gd name="connsiteY2" fmla="*/ 1462 h 931740"/>
                    <a:gd name="connsiteX3" fmla="*/ 176491 w 234250"/>
                    <a:gd name="connsiteY3" fmla="*/ 7811 h 931740"/>
                    <a:gd name="connsiteX4" fmla="*/ 234250 w 234250"/>
                    <a:gd name="connsiteY4" fmla="*/ 0 h 931740"/>
                    <a:gd name="connsiteX5" fmla="*/ 234247 w 234250"/>
                    <a:gd name="connsiteY5" fmla="*/ 930154 h 931740"/>
                    <a:gd name="connsiteX6" fmla="*/ 43134 w 234250"/>
                    <a:gd name="connsiteY6" fmla="*/ 931740 h 931740"/>
                    <a:gd name="connsiteX7" fmla="*/ 0 w 234250"/>
                    <a:gd name="connsiteY7" fmla="*/ 930154 h 931740"/>
                    <a:gd name="connsiteX8" fmla="*/ 0 w 234250"/>
                    <a:gd name="connsiteY8" fmla="*/ 9528 h 931740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43134 w 234250"/>
                    <a:gd name="connsiteY6" fmla="*/ 922215 h 930154"/>
                    <a:gd name="connsiteX7" fmla="*/ 0 w 234250"/>
                    <a:gd name="connsiteY7" fmla="*/ 930154 h 930154"/>
                    <a:gd name="connsiteX8" fmla="*/ 0 w 234250"/>
                    <a:gd name="connsiteY8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84409 w 234250"/>
                    <a:gd name="connsiteY6" fmla="*/ 925390 h 930154"/>
                    <a:gd name="connsiteX7" fmla="*/ 43134 w 234250"/>
                    <a:gd name="connsiteY7" fmla="*/ 922215 h 930154"/>
                    <a:gd name="connsiteX8" fmla="*/ 0 w 234250"/>
                    <a:gd name="connsiteY8" fmla="*/ 930154 h 930154"/>
                    <a:gd name="connsiteX9" fmla="*/ 0 w 234250"/>
                    <a:gd name="connsiteY9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93934 w 234250"/>
                    <a:gd name="connsiteY6" fmla="*/ 928565 h 930154"/>
                    <a:gd name="connsiteX7" fmla="*/ 43134 w 234250"/>
                    <a:gd name="connsiteY7" fmla="*/ 922215 h 930154"/>
                    <a:gd name="connsiteX8" fmla="*/ 0 w 234250"/>
                    <a:gd name="connsiteY8" fmla="*/ 930154 h 930154"/>
                    <a:gd name="connsiteX9" fmla="*/ 0 w 234250"/>
                    <a:gd name="connsiteY9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47115 w 234250"/>
                    <a:gd name="connsiteY6" fmla="*/ 929359 h 930154"/>
                    <a:gd name="connsiteX7" fmla="*/ 93934 w 234250"/>
                    <a:gd name="connsiteY7" fmla="*/ 928565 h 930154"/>
                    <a:gd name="connsiteX8" fmla="*/ 43134 w 234250"/>
                    <a:gd name="connsiteY8" fmla="*/ 922215 h 930154"/>
                    <a:gd name="connsiteX9" fmla="*/ 0 w 234250"/>
                    <a:gd name="connsiteY9" fmla="*/ 930154 h 930154"/>
                    <a:gd name="connsiteX10" fmla="*/ 0 w 234250"/>
                    <a:gd name="connsiteY10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47115 w 234250"/>
                    <a:gd name="connsiteY6" fmla="*/ 919834 h 930154"/>
                    <a:gd name="connsiteX7" fmla="*/ 93934 w 234250"/>
                    <a:gd name="connsiteY7" fmla="*/ 928565 h 930154"/>
                    <a:gd name="connsiteX8" fmla="*/ 43134 w 234250"/>
                    <a:gd name="connsiteY8" fmla="*/ 922215 h 930154"/>
                    <a:gd name="connsiteX9" fmla="*/ 0 w 234250"/>
                    <a:gd name="connsiteY9" fmla="*/ 930154 h 930154"/>
                    <a:gd name="connsiteX10" fmla="*/ 0 w 234250"/>
                    <a:gd name="connsiteY10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89978 w 234250"/>
                    <a:gd name="connsiteY6" fmla="*/ 924596 h 930154"/>
                    <a:gd name="connsiteX7" fmla="*/ 147115 w 234250"/>
                    <a:gd name="connsiteY7" fmla="*/ 919834 h 930154"/>
                    <a:gd name="connsiteX8" fmla="*/ 93934 w 234250"/>
                    <a:gd name="connsiteY8" fmla="*/ 928565 h 930154"/>
                    <a:gd name="connsiteX9" fmla="*/ 43134 w 234250"/>
                    <a:gd name="connsiteY9" fmla="*/ 922215 h 930154"/>
                    <a:gd name="connsiteX10" fmla="*/ 0 w 234250"/>
                    <a:gd name="connsiteY10" fmla="*/ 930154 h 930154"/>
                    <a:gd name="connsiteX11" fmla="*/ 0 w 234250"/>
                    <a:gd name="connsiteY11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206647 w 234250"/>
                    <a:gd name="connsiteY6" fmla="*/ 924596 h 930154"/>
                    <a:gd name="connsiteX7" fmla="*/ 189978 w 234250"/>
                    <a:gd name="connsiteY7" fmla="*/ 924596 h 930154"/>
                    <a:gd name="connsiteX8" fmla="*/ 147115 w 234250"/>
                    <a:gd name="connsiteY8" fmla="*/ 919834 h 930154"/>
                    <a:gd name="connsiteX9" fmla="*/ 93934 w 234250"/>
                    <a:gd name="connsiteY9" fmla="*/ 928565 h 930154"/>
                    <a:gd name="connsiteX10" fmla="*/ 43134 w 234250"/>
                    <a:gd name="connsiteY10" fmla="*/ 922215 h 930154"/>
                    <a:gd name="connsiteX11" fmla="*/ 0 w 234250"/>
                    <a:gd name="connsiteY11" fmla="*/ 930154 h 930154"/>
                    <a:gd name="connsiteX12" fmla="*/ 0 w 234250"/>
                    <a:gd name="connsiteY12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206647 w 234250"/>
                    <a:gd name="connsiteY6" fmla="*/ 924596 h 930154"/>
                    <a:gd name="connsiteX7" fmla="*/ 147115 w 234250"/>
                    <a:gd name="connsiteY7" fmla="*/ 919834 h 930154"/>
                    <a:gd name="connsiteX8" fmla="*/ 93934 w 234250"/>
                    <a:gd name="connsiteY8" fmla="*/ 928565 h 930154"/>
                    <a:gd name="connsiteX9" fmla="*/ 43134 w 234250"/>
                    <a:gd name="connsiteY9" fmla="*/ 922215 h 930154"/>
                    <a:gd name="connsiteX10" fmla="*/ 0 w 234250"/>
                    <a:gd name="connsiteY10" fmla="*/ 930154 h 930154"/>
                    <a:gd name="connsiteX11" fmla="*/ 0 w 234250"/>
                    <a:gd name="connsiteY11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47115 w 234250"/>
                    <a:gd name="connsiteY6" fmla="*/ 919834 h 930154"/>
                    <a:gd name="connsiteX7" fmla="*/ 93934 w 234250"/>
                    <a:gd name="connsiteY7" fmla="*/ 928565 h 930154"/>
                    <a:gd name="connsiteX8" fmla="*/ 43134 w 234250"/>
                    <a:gd name="connsiteY8" fmla="*/ 922215 h 930154"/>
                    <a:gd name="connsiteX9" fmla="*/ 0 w 234250"/>
                    <a:gd name="connsiteY9" fmla="*/ 930154 h 930154"/>
                    <a:gd name="connsiteX10" fmla="*/ 0 w 234250"/>
                    <a:gd name="connsiteY10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80452 w 234250"/>
                    <a:gd name="connsiteY6" fmla="*/ 917452 h 930154"/>
                    <a:gd name="connsiteX7" fmla="*/ 93934 w 234250"/>
                    <a:gd name="connsiteY7" fmla="*/ 928565 h 930154"/>
                    <a:gd name="connsiteX8" fmla="*/ 43134 w 234250"/>
                    <a:gd name="connsiteY8" fmla="*/ 922215 h 930154"/>
                    <a:gd name="connsiteX9" fmla="*/ 0 w 234250"/>
                    <a:gd name="connsiteY9" fmla="*/ 930154 h 930154"/>
                    <a:gd name="connsiteX10" fmla="*/ 0 w 234250"/>
                    <a:gd name="connsiteY10" fmla="*/ 9528 h 930154"/>
                    <a:gd name="connsiteX0" fmla="*/ 0 w 234250"/>
                    <a:gd name="connsiteY0" fmla="*/ 9528 h 933328"/>
                    <a:gd name="connsiteX1" fmla="*/ 65360 w 234250"/>
                    <a:gd name="connsiteY1" fmla="*/ 20511 h 933328"/>
                    <a:gd name="connsiteX2" fmla="*/ 112988 w 234250"/>
                    <a:gd name="connsiteY2" fmla="*/ 1462 h 933328"/>
                    <a:gd name="connsiteX3" fmla="*/ 176491 w 234250"/>
                    <a:gd name="connsiteY3" fmla="*/ 7811 h 933328"/>
                    <a:gd name="connsiteX4" fmla="*/ 234250 w 234250"/>
                    <a:gd name="connsiteY4" fmla="*/ 0 h 933328"/>
                    <a:gd name="connsiteX5" fmla="*/ 234247 w 234250"/>
                    <a:gd name="connsiteY5" fmla="*/ 930154 h 933328"/>
                    <a:gd name="connsiteX6" fmla="*/ 180452 w 234250"/>
                    <a:gd name="connsiteY6" fmla="*/ 917452 h 933328"/>
                    <a:gd name="connsiteX7" fmla="*/ 117747 w 234250"/>
                    <a:gd name="connsiteY7" fmla="*/ 933328 h 933328"/>
                    <a:gd name="connsiteX8" fmla="*/ 43134 w 234250"/>
                    <a:gd name="connsiteY8" fmla="*/ 922215 h 933328"/>
                    <a:gd name="connsiteX9" fmla="*/ 0 w 234250"/>
                    <a:gd name="connsiteY9" fmla="*/ 930154 h 933328"/>
                    <a:gd name="connsiteX10" fmla="*/ 0 w 234250"/>
                    <a:gd name="connsiteY10" fmla="*/ 9528 h 93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4250" h="933328">
                      <a:moveTo>
                        <a:pt x="0" y="9528"/>
                      </a:moveTo>
                      <a:lnTo>
                        <a:pt x="65360" y="20511"/>
                      </a:lnTo>
                      <a:lnTo>
                        <a:pt x="112988" y="1462"/>
                      </a:lnTo>
                      <a:lnTo>
                        <a:pt x="176491" y="7811"/>
                      </a:lnTo>
                      <a:lnTo>
                        <a:pt x="234250" y="0"/>
                      </a:lnTo>
                      <a:cubicBezTo>
                        <a:pt x="234249" y="310051"/>
                        <a:pt x="234248" y="620103"/>
                        <a:pt x="234247" y="930154"/>
                      </a:cubicBezTo>
                      <a:lnTo>
                        <a:pt x="180452" y="917452"/>
                      </a:lnTo>
                      <a:lnTo>
                        <a:pt x="117747" y="933328"/>
                      </a:lnTo>
                      <a:lnTo>
                        <a:pt x="43134" y="922215"/>
                      </a:lnTo>
                      <a:lnTo>
                        <a:pt x="0" y="930154"/>
                      </a:lnTo>
                      <a:lnTo>
                        <a:pt x="0" y="9528"/>
                      </a:lnTo>
                      <a:close/>
                    </a:path>
                  </a:pathLst>
                </a:custGeom>
                <a:blipFill dpi="0" rotWithShape="1">
                  <a:blip r:embed="rId2">
                    <a:alphaModFix amt="55000"/>
                  </a:blip>
                  <a:srcRect/>
                  <a:stretch>
                    <a:fillRect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C5B26603-FFDE-4139-A8CE-9F7AD4EB9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295" y="256258"/>
                <a:ext cx="1408989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b="1" i="1" dirty="0">
                    <a:latin typeface="Handlee" panose="02000000000000000000" pitchFamily="2" charset="0"/>
                  </a:rPr>
                  <a:t>Histograms</a:t>
                </a:r>
                <a:endParaRPr lang="en-US" alt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A09F78-15BF-4E99-BABF-2C78A9C74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13056" y="755825"/>
              <a:ext cx="1676300" cy="205885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131619-D14A-499A-9670-103FE4DC0AD0}"/>
              </a:ext>
            </a:extLst>
          </p:cNvPr>
          <p:cNvGrpSpPr/>
          <p:nvPr/>
        </p:nvGrpSpPr>
        <p:grpSpPr>
          <a:xfrm>
            <a:off x="9165483" y="3235530"/>
            <a:ext cx="2153775" cy="3155915"/>
            <a:chOff x="6949414" y="3063244"/>
            <a:chExt cx="2153775" cy="315591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EA24625-EE6E-42A7-9E36-427F24FF433A}"/>
                </a:ext>
              </a:extLst>
            </p:cNvPr>
            <p:cNvGrpSpPr/>
            <p:nvPr/>
          </p:nvGrpSpPr>
          <p:grpSpPr>
            <a:xfrm>
              <a:off x="6949414" y="3063244"/>
              <a:ext cx="2153775" cy="3155915"/>
              <a:chOff x="9544051" y="256258"/>
              <a:chExt cx="2332037" cy="1700844"/>
            </a:xfrm>
          </p:grpSpPr>
          <p:grpSp>
            <p:nvGrpSpPr>
              <p:cNvPr id="35" name="Group 4103">
                <a:extLst>
                  <a:ext uri="{FF2B5EF4-FFF2-40B4-BE49-F238E27FC236}">
                    <a16:creationId xmlns:a16="http://schemas.microsoft.com/office/drawing/2014/main" id="{6AA190EC-B27B-44EE-BE66-41D42D62D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4051" y="275147"/>
                <a:ext cx="2332037" cy="1681955"/>
                <a:chOff x="6758916" y="2031535"/>
                <a:chExt cx="2333014" cy="1682228"/>
              </a:xfrm>
            </p:grpSpPr>
            <p:grpSp>
              <p:nvGrpSpPr>
                <p:cNvPr id="37" name="Group 10">
                  <a:extLst>
                    <a:ext uri="{FF2B5EF4-FFF2-40B4-BE49-F238E27FC236}">
                      <a16:creationId xmlns:a16="http://schemas.microsoft.com/office/drawing/2014/main" id="{752967AD-C0BD-450D-A0F7-15F69B57D4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58916" y="2108199"/>
                  <a:ext cx="2333014" cy="1605564"/>
                  <a:chOff x="4588944" y="915874"/>
                  <a:chExt cx="4252048" cy="3198156"/>
                </a:xfrm>
              </p:grpSpPr>
              <p:sp>
                <p:nvSpPr>
                  <p:cNvPr id="39" name="Rectangle 3">
                    <a:extLst>
                      <a:ext uri="{FF2B5EF4-FFF2-40B4-BE49-F238E27FC236}">
                        <a16:creationId xmlns:a16="http://schemas.microsoft.com/office/drawing/2014/main" id="{28D105FB-3EAF-4399-A944-A7C6584DEC5F}"/>
                      </a:ext>
                    </a:extLst>
                  </p:cNvPr>
                  <p:cNvSpPr/>
                  <p:nvPr/>
                </p:nvSpPr>
                <p:spPr>
                  <a:xfrm>
                    <a:off x="4588944" y="1077644"/>
                    <a:ext cx="4252048" cy="3036386"/>
                  </a:xfrm>
                  <a:custGeom>
                    <a:avLst/>
                    <a:gdLst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  <a:gd name="connsiteX0" fmla="*/ 0 w 3849703"/>
                      <a:gd name="connsiteY0" fmla="*/ 0 h 3036386"/>
                      <a:gd name="connsiteX1" fmla="*/ 3849703 w 3849703"/>
                      <a:gd name="connsiteY1" fmla="*/ 0 h 3036386"/>
                      <a:gd name="connsiteX2" fmla="*/ 3849703 w 3849703"/>
                      <a:gd name="connsiteY2" fmla="*/ 3036386 h 3036386"/>
                      <a:gd name="connsiteX3" fmla="*/ 0 w 3849703"/>
                      <a:gd name="connsiteY3" fmla="*/ 3036386 h 3036386"/>
                      <a:gd name="connsiteX4" fmla="*/ 0 w 3849703"/>
                      <a:gd name="connsiteY4" fmla="*/ 0 h 303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49703" h="3036386">
                        <a:moveTo>
                          <a:pt x="0" y="0"/>
                        </a:moveTo>
                        <a:cubicBezTo>
                          <a:pt x="1421020" y="300625"/>
                          <a:pt x="2416156" y="288099"/>
                          <a:pt x="3849703" y="0"/>
                        </a:cubicBezTo>
                        <a:cubicBezTo>
                          <a:pt x="3726131" y="1112336"/>
                          <a:pt x="3801626" y="2237200"/>
                          <a:pt x="3849703" y="3036386"/>
                        </a:cubicBezTo>
                        <a:cubicBezTo>
                          <a:pt x="2516364" y="2911126"/>
                          <a:pt x="1045239" y="2961230"/>
                          <a:pt x="0" y="3036386"/>
                        </a:cubicBezTo>
                        <a:cubicBezTo>
                          <a:pt x="62630" y="1999206"/>
                          <a:pt x="125261" y="132528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57000"/>
                    </a:schemeClr>
                  </a:soli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0" name="Rectangle 21">
                    <a:extLst>
                      <a:ext uri="{FF2B5EF4-FFF2-40B4-BE49-F238E27FC236}">
                        <a16:creationId xmlns:a16="http://schemas.microsoft.com/office/drawing/2014/main" id="{F8C29C39-6511-4556-94C4-36BB12A9302D}"/>
                      </a:ext>
                    </a:extLst>
                  </p:cNvPr>
                  <p:cNvSpPr/>
                  <p:nvPr/>
                </p:nvSpPr>
                <p:spPr>
                  <a:xfrm>
                    <a:off x="4609205" y="916553"/>
                    <a:ext cx="3994437" cy="2890697"/>
                  </a:xfrm>
                  <a:custGeom>
                    <a:avLst/>
                    <a:gdLst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  <a:gd name="connsiteX0" fmla="*/ 0 w 2148868"/>
                      <a:gd name="connsiteY0" fmla="*/ 0 h 1694881"/>
                      <a:gd name="connsiteX1" fmla="*/ 2148868 w 2148868"/>
                      <a:gd name="connsiteY1" fmla="*/ 0 h 1694881"/>
                      <a:gd name="connsiteX2" fmla="*/ 2148868 w 2148868"/>
                      <a:gd name="connsiteY2" fmla="*/ 1694881 h 1694881"/>
                      <a:gd name="connsiteX3" fmla="*/ 0 w 2148868"/>
                      <a:gd name="connsiteY3" fmla="*/ 1694881 h 1694881"/>
                      <a:gd name="connsiteX4" fmla="*/ 0 w 2148868"/>
                      <a:gd name="connsiteY4" fmla="*/ 0 h 1694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48868" h="1694881">
                        <a:moveTo>
                          <a:pt x="0" y="0"/>
                        </a:moveTo>
                        <a:lnTo>
                          <a:pt x="2148868" y="0"/>
                        </a:lnTo>
                        <a:cubicBezTo>
                          <a:pt x="2134580" y="564960"/>
                          <a:pt x="2135533" y="1048958"/>
                          <a:pt x="2148868" y="1694881"/>
                        </a:cubicBezTo>
                        <a:cubicBezTo>
                          <a:pt x="1440199" y="1672021"/>
                          <a:pt x="716289" y="1664401"/>
                          <a:pt x="0" y="1694881"/>
                        </a:cubicBezTo>
                        <a:cubicBezTo>
                          <a:pt x="7620" y="1129921"/>
                          <a:pt x="15240" y="564960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AF9D6"/>
                      </a:gs>
                      <a:gs pos="50000">
                        <a:srgbClr val="FFFEE2"/>
                      </a:gs>
                      <a:gs pos="88000">
                        <a:srgbClr val="FEFDC7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38" name="Tape">
                  <a:extLst>
                    <a:ext uri="{FF2B5EF4-FFF2-40B4-BE49-F238E27FC236}">
                      <a16:creationId xmlns:a16="http://schemas.microsoft.com/office/drawing/2014/main" id="{76BEB69E-9590-4263-B580-0CE5E300CF06}"/>
                    </a:ext>
                  </a:extLst>
                </p:cNvPr>
                <p:cNvSpPr/>
                <p:nvPr/>
              </p:nvSpPr>
              <p:spPr bwMode="auto">
                <a:xfrm rot="5400000">
                  <a:off x="7840922" y="1405685"/>
                  <a:ext cx="157878" cy="1409578"/>
                </a:xfrm>
                <a:custGeom>
                  <a:avLst/>
                  <a:gdLst>
                    <a:gd name="connsiteX0" fmla="*/ 0 w 234247"/>
                    <a:gd name="connsiteY0" fmla="*/ 0 h 920626"/>
                    <a:gd name="connsiteX1" fmla="*/ 234247 w 234247"/>
                    <a:gd name="connsiteY1" fmla="*/ 0 h 920626"/>
                    <a:gd name="connsiteX2" fmla="*/ 234247 w 234247"/>
                    <a:gd name="connsiteY2" fmla="*/ 920626 h 920626"/>
                    <a:gd name="connsiteX3" fmla="*/ 0 w 234247"/>
                    <a:gd name="connsiteY3" fmla="*/ 920626 h 920626"/>
                    <a:gd name="connsiteX4" fmla="*/ 0 w 234247"/>
                    <a:gd name="connsiteY4" fmla="*/ 0 h 920626"/>
                    <a:gd name="connsiteX0" fmla="*/ 0 w 234247"/>
                    <a:gd name="connsiteY0" fmla="*/ 0 h 920626"/>
                    <a:gd name="connsiteX1" fmla="*/ 62185 w 234247"/>
                    <a:gd name="connsiteY1" fmla="*/ 4637 h 920626"/>
                    <a:gd name="connsiteX2" fmla="*/ 234247 w 234247"/>
                    <a:gd name="connsiteY2" fmla="*/ 0 h 920626"/>
                    <a:gd name="connsiteX3" fmla="*/ 234247 w 234247"/>
                    <a:gd name="connsiteY3" fmla="*/ 920626 h 920626"/>
                    <a:gd name="connsiteX4" fmla="*/ 0 w 234247"/>
                    <a:gd name="connsiteY4" fmla="*/ 920626 h 920626"/>
                    <a:gd name="connsiteX5" fmla="*/ 0 w 234247"/>
                    <a:gd name="connsiteY5" fmla="*/ 0 h 920626"/>
                    <a:gd name="connsiteX0" fmla="*/ 0 w 234247"/>
                    <a:gd name="connsiteY0" fmla="*/ 0 h 920626"/>
                    <a:gd name="connsiteX1" fmla="*/ 62185 w 234247"/>
                    <a:gd name="connsiteY1" fmla="*/ 26860 h 920626"/>
                    <a:gd name="connsiteX2" fmla="*/ 234247 w 234247"/>
                    <a:gd name="connsiteY2" fmla="*/ 0 h 920626"/>
                    <a:gd name="connsiteX3" fmla="*/ 234247 w 234247"/>
                    <a:gd name="connsiteY3" fmla="*/ 920626 h 920626"/>
                    <a:gd name="connsiteX4" fmla="*/ 0 w 234247"/>
                    <a:gd name="connsiteY4" fmla="*/ 920626 h 920626"/>
                    <a:gd name="connsiteX5" fmla="*/ 0 w 234247"/>
                    <a:gd name="connsiteY5" fmla="*/ 0 h 920626"/>
                    <a:gd name="connsiteX0" fmla="*/ 0 w 234247"/>
                    <a:gd name="connsiteY0" fmla="*/ 0 h 920626"/>
                    <a:gd name="connsiteX1" fmla="*/ 62185 w 234247"/>
                    <a:gd name="connsiteY1" fmla="*/ 26860 h 920626"/>
                    <a:gd name="connsiteX2" fmla="*/ 138385 w 234247"/>
                    <a:gd name="connsiteY2" fmla="*/ 14162 h 920626"/>
                    <a:gd name="connsiteX3" fmla="*/ 234247 w 234247"/>
                    <a:gd name="connsiteY3" fmla="*/ 0 h 920626"/>
                    <a:gd name="connsiteX4" fmla="*/ 234247 w 234247"/>
                    <a:gd name="connsiteY4" fmla="*/ 920626 h 920626"/>
                    <a:gd name="connsiteX5" fmla="*/ 0 w 234247"/>
                    <a:gd name="connsiteY5" fmla="*/ 920626 h 920626"/>
                    <a:gd name="connsiteX6" fmla="*/ 0 w 234247"/>
                    <a:gd name="connsiteY6" fmla="*/ 0 h 920626"/>
                    <a:gd name="connsiteX0" fmla="*/ 0 w 234247"/>
                    <a:gd name="connsiteY0" fmla="*/ 8066 h 928692"/>
                    <a:gd name="connsiteX1" fmla="*/ 62185 w 234247"/>
                    <a:gd name="connsiteY1" fmla="*/ 34926 h 928692"/>
                    <a:gd name="connsiteX2" fmla="*/ 112988 w 234247"/>
                    <a:gd name="connsiteY2" fmla="*/ 0 h 928692"/>
                    <a:gd name="connsiteX3" fmla="*/ 234247 w 234247"/>
                    <a:gd name="connsiteY3" fmla="*/ 8066 h 928692"/>
                    <a:gd name="connsiteX4" fmla="*/ 234247 w 234247"/>
                    <a:gd name="connsiteY4" fmla="*/ 928692 h 928692"/>
                    <a:gd name="connsiteX5" fmla="*/ 0 w 234247"/>
                    <a:gd name="connsiteY5" fmla="*/ 928692 h 928692"/>
                    <a:gd name="connsiteX6" fmla="*/ 0 w 234247"/>
                    <a:gd name="connsiteY6" fmla="*/ 8066 h 928692"/>
                    <a:gd name="connsiteX0" fmla="*/ 0 w 234247"/>
                    <a:gd name="connsiteY0" fmla="*/ 8066 h 928692"/>
                    <a:gd name="connsiteX1" fmla="*/ 62185 w 234247"/>
                    <a:gd name="connsiteY1" fmla="*/ 34926 h 928692"/>
                    <a:gd name="connsiteX2" fmla="*/ 112988 w 234247"/>
                    <a:gd name="connsiteY2" fmla="*/ 0 h 928692"/>
                    <a:gd name="connsiteX3" fmla="*/ 179660 w 234247"/>
                    <a:gd name="connsiteY3" fmla="*/ 3 h 928692"/>
                    <a:gd name="connsiteX4" fmla="*/ 234247 w 234247"/>
                    <a:gd name="connsiteY4" fmla="*/ 8066 h 928692"/>
                    <a:gd name="connsiteX5" fmla="*/ 234247 w 234247"/>
                    <a:gd name="connsiteY5" fmla="*/ 928692 h 928692"/>
                    <a:gd name="connsiteX6" fmla="*/ 0 w 234247"/>
                    <a:gd name="connsiteY6" fmla="*/ 928692 h 928692"/>
                    <a:gd name="connsiteX7" fmla="*/ 0 w 234247"/>
                    <a:gd name="connsiteY7" fmla="*/ 8066 h 928692"/>
                    <a:gd name="connsiteX0" fmla="*/ 0 w 234247"/>
                    <a:gd name="connsiteY0" fmla="*/ 8066 h 928692"/>
                    <a:gd name="connsiteX1" fmla="*/ 62185 w 234247"/>
                    <a:gd name="connsiteY1" fmla="*/ 34926 h 928692"/>
                    <a:gd name="connsiteX2" fmla="*/ 112988 w 234247"/>
                    <a:gd name="connsiteY2" fmla="*/ 0 h 928692"/>
                    <a:gd name="connsiteX3" fmla="*/ 176488 w 234247"/>
                    <a:gd name="connsiteY3" fmla="*/ 19051 h 928692"/>
                    <a:gd name="connsiteX4" fmla="*/ 234247 w 234247"/>
                    <a:gd name="connsiteY4" fmla="*/ 8066 h 928692"/>
                    <a:gd name="connsiteX5" fmla="*/ 234247 w 234247"/>
                    <a:gd name="connsiteY5" fmla="*/ 928692 h 928692"/>
                    <a:gd name="connsiteX6" fmla="*/ 0 w 234247"/>
                    <a:gd name="connsiteY6" fmla="*/ 928692 h 928692"/>
                    <a:gd name="connsiteX7" fmla="*/ 0 w 234247"/>
                    <a:gd name="connsiteY7" fmla="*/ 8066 h 928692"/>
                    <a:gd name="connsiteX0" fmla="*/ 0 w 234247"/>
                    <a:gd name="connsiteY0" fmla="*/ 8066 h 928692"/>
                    <a:gd name="connsiteX1" fmla="*/ 65360 w 234247"/>
                    <a:gd name="connsiteY1" fmla="*/ 19049 h 928692"/>
                    <a:gd name="connsiteX2" fmla="*/ 112988 w 234247"/>
                    <a:gd name="connsiteY2" fmla="*/ 0 h 928692"/>
                    <a:gd name="connsiteX3" fmla="*/ 176488 w 234247"/>
                    <a:gd name="connsiteY3" fmla="*/ 19051 h 928692"/>
                    <a:gd name="connsiteX4" fmla="*/ 234247 w 234247"/>
                    <a:gd name="connsiteY4" fmla="*/ 8066 h 928692"/>
                    <a:gd name="connsiteX5" fmla="*/ 234247 w 234247"/>
                    <a:gd name="connsiteY5" fmla="*/ 928692 h 928692"/>
                    <a:gd name="connsiteX6" fmla="*/ 0 w 234247"/>
                    <a:gd name="connsiteY6" fmla="*/ 928692 h 928692"/>
                    <a:gd name="connsiteX7" fmla="*/ 0 w 234247"/>
                    <a:gd name="connsiteY7" fmla="*/ 8066 h 928692"/>
                    <a:gd name="connsiteX0" fmla="*/ 0 w 234247"/>
                    <a:gd name="connsiteY0" fmla="*/ 8066 h 928692"/>
                    <a:gd name="connsiteX1" fmla="*/ 65360 w 234247"/>
                    <a:gd name="connsiteY1" fmla="*/ 19049 h 928692"/>
                    <a:gd name="connsiteX2" fmla="*/ 112988 w 234247"/>
                    <a:gd name="connsiteY2" fmla="*/ 0 h 928692"/>
                    <a:gd name="connsiteX3" fmla="*/ 176491 w 234247"/>
                    <a:gd name="connsiteY3" fmla="*/ 6349 h 928692"/>
                    <a:gd name="connsiteX4" fmla="*/ 234247 w 234247"/>
                    <a:gd name="connsiteY4" fmla="*/ 8066 h 928692"/>
                    <a:gd name="connsiteX5" fmla="*/ 234247 w 234247"/>
                    <a:gd name="connsiteY5" fmla="*/ 928692 h 928692"/>
                    <a:gd name="connsiteX6" fmla="*/ 0 w 234247"/>
                    <a:gd name="connsiteY6" fmla="*/ 928692 h 928692"/>
                    <a:gd name="connsiteX7" fmla="*/ 0 w 234247"/>
                    <a:gd name="connsiteY7" fmla="*/ 8066 h 928692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0 w 234250"/>
                    <a:gd name="connsiteY6" fmla="*/ 930154 h 930154"/>
                    <a:gd name="connsiteX7" fmla="*/ 0 w 234250"/>
                    <a:gd name="connsiteY7" fmla="*/ 9528 h 930154"/>
                    <a:gd name="connsiteX0" fmla="*/ 0 w 234250"/>
                    <a:gd name="connsiteY0" fmla="*/ 9528 h 931740"/>
                    <a:gd name="connsiteX1" fmla="*/ 65360 w 234250"/>
                    <a:gd name="connsiteY1" fmla="*/ 20511 h 931740"/>
                    <a:gd name="connsiteX2" fmla="*/ 112988 w 234250"/>
                    <a:gd name="connsiteY2" fmla="*/ 1462 h 931740"/>
                    <a:gd name="connsiteX3" fmla="*/ 176491 w 234250"/>
                    <a:gd name="connsiteY3" fmla="*/ 7811 h 931740"/>
                    <a:gd name="connsiteX4" fmla="*/ 234250 w 234250"/>
                    <a:gd name="connsiteY4" fmla="*/ 0 h 931740"/>
                    <a:gd name="connsiteX5" fmla="*/ 234247 w 234250"/>
                    <a:gd name="connsiteY5" fmla="*/ 930154 h 931740"/>
                    <a:gd name="connsiteX6" fmla="*/ 43134 w 234250"/>
                    <a:gd name="connsiteY6" fmla="*/ 931740 h 931740"/>
                    <a:gd name="connsiteX7" fmla="*/ 0 w 234250"/>
                    <a:gd name="connsiteY7" fmla="*/ 930154 h 931740"/>
                    <a:gd name="connsiteX8" fmla="*/ 0 w 234250"/>
                    <a:gd name="connsiteY8" fmla="*/ 9528 h 931740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43134 w 234250"/>
                    <a:gd name="connsiteY6" fmla="*/ 922215 h 930154"/>
                    <a:gd name="connsiteX7" fmla="*/ 0 w 234250"/>
                    <a:gd name="connsiteY7" fmla="*/ 930154 h 930154"/>
                    <a:gd name="connsiteX8" fmla="*/ 0 w 234250"/>
                    <a:gd name="connsiteY8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84409 w 234250"/>
                    <a:gd name="connsiteY6" fmla="*/ 925390 h 930154"/>
                    <a:gd name="connsiteX7" fmla="*/ 43134 w 234250"/>
                    <a:gd name="connsiteY7" fmla="*/ 922215 h 930154"/>
                    <a:gd name="connsiteX8" fmla="*/ 0 w 234250"/>
                    <a:gd name="connsiteY8" fmla="*/ 930154 h 930154"/>
                    <a:gd name="connsiteX9" fmla="*/ 0 w 234250"/>
                    <a:gd name="connsiteY9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93934 w 234250"/>
                    <a:gd name="connsiteY6" fmla="*/ 928565 h 930154"/>
                    <a:gd name="connsiteX7" fmla="*/ 43134 w 234250"/>
                    <a:gd name="connsiteY7" fmla="*/ 922215 h 930154"/>
                    <a:gd name="connsiteX8" fmla="*/ 0 w 234250"/>
                    <a:gd name="connsiteY8" fmla="*/ 930154 h 930154"/>
                    <a:gd name="connsiteX9" fmla="*/ 0 w 234250"/>
                    <a:gd name="connsiteY9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47115 w 234250"/>
                    <a:gd name="connsiteY6" fmla="*/ 929359 h 930154"/>
                    <a:gd name="connsiteX7" fmla="*/ 93934 w 234250"/>
                    <a:gd name="connsiteY7" fmla="*/ 928565 h 930154"/>
                    <a:gd name="connsiteX8" fmla="*/ 43134 w 234250"/>
                    <a:gd name="connsiteY8" fmla="*/ 922215 h 930154"/>
                    <a:gd name="connsiteX9" fmla="*/ 0 w 234250"/>
                    <a:gd name="connsiteY9" fmla="*/ 930154 h 930154"/>
                    <a:gd name="connsiteX10" fmla="*/ 0 w 234250"/>
                    <a:gd name="connsiteY10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47115 w 234250"/>
                    <a:gd name="connsiteY6" fmla="*/ 919834 h 930154"/>
                    <a:gd name="connsiteX7" fmla="*/ 93934 w 234250"/>
                    <a:gd name="connsiteY7" fmla="*/ 928565 h 930154"/>
                    <a:gd name="connsiteX8" fmla="*/ 43134 w 234250"/>
                    <a:gd name="connsiteY8" fmla="*/ 922215 h 930154"/>
                    <a:gd name="connsiteX9" fmla="*/ 0 w 234250"/>
                    <a:gd name="connsiteY9" fmla="*/ 930154 h 930154"/>
                    <a:gd name="connsiteX10" fmla="*/ 0 w 234250"/>
                    <a:gd name="connsiteY10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89978 w 234250"/>
                    <a:gd name="connsiteY6" fmla="*/ 924596 h 930154"/>
                    <a:gd name="connsiteX7" fmla="*/ 147115 w 234250"/>
                    <a:gd name="connsiteY7" fmla="*/ 919834 h 930154"/>
                    <a:gd name="connsiteX8" fmla="*/ 93934 w 234250"/>
                    <a:gd name="connsiteY8" fmla="*/ 928565 h 930154"/>
                    <a:gd name="connsiteX9" fmla="*/ 43134 w 234250"/>
                    <a:gd name="connsiteY9" fmla="*/ 922215 h 930154"/>
                    <a:gd name="connsiteX10" fmla="*/ 0 w 234250"/>
                    <a:gd name="connsiteY10" fmla="*/ 930154 h 930154"/>
                    <a:gd name="connsiteX11" fmla="*/ 0 w 234250"/>
                    <a:gd name="connsiteY11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206647 w 234250"/>
                    <a:gd name="connsiteY6" fmla="*/ 924596 h 930154"/>
                    <a:gd name="connsiteX7" fmla="*/ 189978 w 234250"/>
                    <a:gd name="connsiteY7" fmla="*/ 924596 h 930154"/>
                    <a:gd name="connsiteX8" fmla="*/ 147115 w 234250"/>
                    <a:gd name="connsiteY8" fmla="*/ 919834 h 930154"/>
                    <a:gd name="connsiteX9" fmla="*/ 93934 w 234250"/>
                    <a:gd name="connsiteY9" fmla="*/ 928565 h 930154"/>
                    <a:gd name="connsiteX10" fmla="*/ 43134 w 234250"/>
                    <a:gd name="connsiteY10" fmla="*/ 922215 h 930154"/>
                    <a:gd name="connsiteX11" fmla="*/ 0 w 234250"/>
                    <a:gd name="connsiteY11" fmla="*/ 930154 h 930154"/>
                    <a:gd name="connsiteX12" fmla="*/ 0 w 234250"/>
                    <a:gd name="connsiteY12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206647 w 234250"/>
                    <a:gd name="connsiteY6" fmla="*/ 924596 h 930154"/>
                    <a:gd name="connsiteX7" fmla="*/ 147115 w 234250"/>
                    <a:gd name="connsiteY7" fmla="*/ 919834 h 930154"/>
                    <a:gd name="connsiteX8" fmla="*/ 93934 w 234250"/>
                    <a:gd name="connsiteY8" fmla="*/ 928565 h 930154"/>
                    <a:gd name="connsiteX9" fmla="*/ 43134 w 234250"/>
                    <a:gd name="connsiteY9" fmla="*/ 922215 h 930154"/>
                    <a:gd name="connsiteX10" fmla="*/ 0 w 234250"/>
                    <a:gd name="connsiteY10" fmla="*/ 930154 h 930154"/>
                    <a:gd name="connsiteX11" fmla="*/ 0 w 234250"/>
                    <a:gd name="connsiteY11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47115 w 234250"/>
                    <a:gd name="connsiteY6" fmla="*/ 919834 h 930154"/>
                    <a:gd name="connsiteX7" fmla="*/ 93934 w 234250"/>
                    <a:gd name="connsiteY7" fmla="*/ 928565 h 930154"/>
                    <a:gd name="connsiteX8" fmla="*/ 43134 w 234250"/>
                    <a:gd name="connsiteY8" fmla="*/ 922215 h 930154"/>
                    <a:gd name="connsiteX9" fmla="*/ 0 w 234250"/>
                    <a:gd name="connsiteY9" fmla="*/ 930154 h 930154"/>
                    <a:gd name="connsiteX10" fmla="*/ 0 w 234250"/>
                    <a:gd name="connsiteY10" fmla="*/ 9528 h 930154"/>
                    <a:gd name="connsiteX0" fmla="*/ 0 w 234250"/>
                    <a:gd name="connsiteY0" fmla="*/ 9528 h 930154"/>
                    <a:gd name="connsiteX1" fmla="*/ 65360 w 234250"/>
                    <a:gd name="connsiteY1" fmla="*/ 20511 h 930154"/>
                    <a:gd name="connsiteX2" fmla="*/ 112988 w 234250"/>
                    <a:gd name="connsiteY2" fmla="*/ 1462 h 930154"/>
                    <a:gd name="connsiteX3" fmla="*/ 176491 w 234250"/>
                    <a:gd name="connsiteY3" fmla="*/ 7811 h 930154"/>
                    <a:gd name="connsiteX4" fmla="*/ 234250 w 234250"/>
                    <a:gd name="connsiteY4" fmla="*/ 0 h 930154"/>
                    <a:gd name="connsiteX5" fmla="*/ 234247 w 234250"/>
                    <a:gd name="connsiteY5" fmla="*/ 930154 h 930154"/>
                    <a:gd name="connsiteX6" fmla="*/ 180452 w 234250"/>
                    <a:gd name="connsiteY6" fmla="*/ 917452 h 930154"/>
                    <a:gd name="connsiteX7" fmla="*/ 93934 w 234250"/>
                    <a:gd name="connsiteY7" fmla="*/ 928565 h 930154"/>
                    <a:gd name="connsiteX8" fmla="*/ 43134 w 234250"/>
                    <a:gd name="connsiteY8" fmla="*/ 922215 h 930154"/>
                    <a:gd name="connsiteX9" fmla="*/ 0 w 234250"/>
                    <a:gd name="connsiteY9" fmla="*/ 930154 h 930154"/>
                    <a:gd name="connsiteX10" fmla="*/ 0 w 234250"/>
                    <a:gd name="connsiteY10" fmla="*/ 9528 h 930154"/>
                    <a:gd name="connsiteX0" fmla="*/ 0 w 234250"/>
                    <a:gd name="connsiteY0" fmla="*/ 9528 h 933328"/>
                    <a:gd name="connsiteX1" fmla="*/ 65360 w 234250"/>
                    <a:gd name="connsiteY1" fmla="*/ 20511 h 933328"/>
                    <a:gd name="connsiteX2" fmla="*/ 112988 w 234250"/>
                    <a:gd name="connsiteY2" fmla="*/ 1462 h 933328"/>
                    <a:gd name="connsiteX3" fmla="*/ 176491 w 234250"/>
                    <a:gd name="connsiteY3" fmla="*/ 7811 h 933328"/>
                    <a:gd name="connsiteX4" fmla="*/ 234250 w 234250"/>
                    <a:gd name="connsiteY4" fmla="*/ 0 h 933328"/>
                    <a:gd name="connsiteX5" fmla="*/ 234247 w 234250"/>
                    <a:gd name="connsiteY5" fmla="*/ 930154 h 933328"/>
                    <a:gd name="connsiteX6" fmla="*/ 180452 w 234250"/>
                    <a:gd name="connsiteY6" fmla="*/ 917452 h 933328"/>
                    <a:gd name="connsiteX7" fmla="*/ 117747 w 234250"/>
                    <a:gd name="connsiteY7" fmla="*/ 933328 h 933328"/>
                    <a:gd name="connsiteX8" fmla="*/ 43134 w 234250"/>
                    <a:gd name="connsiteY8" fmla="*/ 922215 h 933328"/>
                    <a:gd name="connsiteX9" fmla="*/ 0 w 234250"/>
                    <a:gd name="connsiteY9" fmla="*/ 930154 h 933328"/>
                    <a:gd name="connsiteX10" fmla="*/ 0 w 234250"/>
                    <a:gd name="connsiteY10" fmla="*/ 9528 h 93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4250" h="933328">
                      <a:moveTo>
                        <a:pt x="0" y="9528"/>
                      </a:moveTo>
                      <a:lnTo>
                        <a:pt x="65360" y="20511"/>
                      </a:lnTo>
                      <a:lnTo>
                        <a:pt x="112988" y="1462"/>
                      </a:lnTo>
                      <a:lnTo>
                        <a:pt x="176491" y="7811"/>
                      </a:lnTo>
                      <a:lnTo>
                        <a:pt x="234250" y="0"/>
                      </a:lnTo>
                      <a:cubicBezTo>
                        <a:pt x="234249" y="310051"/>
                        <a:pt x="234248" y="620103"/>
                        <a:pt x="234247" y="930154"/>
                      </a:cubicBezTo>
                      <a:lnTo>
                        <a:pt x="180452" y="917452"/>
                      </a:lnTo>
                      <a:lnTo>
                        <a:pt x="117747" y="933328"/>
                      </a:lnTo>
                      <a:lnTo>
                        <a:pt x="43134" y="922215"/>
                      </a:lnTo>
                      <a:lnTo>
                        <a:pt x="0" y="930154"/>
                      </a:lnTo>
                      <a:lnTo>
                        <a:pt x="0" y="9528"/>
                      </a:lnTo>
                      <a:close/>
                    </a:path>
                  </a:pathLst>
                </a:custGeom>
                <a:blipFill dpi="0" rotWithShape="1">
                  <a:blip r:embed="rId2">
                    <a:alphaModFix amt="55000"/>
                  </a:blip>
                  <a:srcRect/>
                  <a:stretch>
                    <a:fillRect/>
                  </a:stretch>
                </a:blip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51F205E1-D89F-4FFB-A9B8-2B33B54A7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295" y="256258"/>
                <a:ext cx="1408989" cy="228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b="1" i="1" dirty="0">
                    <a:latin typeface="Handlee" panose="02000000000000000000" pitchFamily="2" charset="0"/>
                  </a:rPr>
                  <a:t>Calculation</a:t>
                </a:r>
                <a:endParaRPr lang="en-US" alt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A14CEA4-C584-4FC9-99CA-2A4F126077D9}"/>
                </a:ext>
              </a:extLst>
            </p:cNvPr>
            <p:cNvGrpSpPr/>
            <p:nvPr/>
          </p:nvGrpSpPr>
          <p:grpSpPr>
            <a:xfrm>
              <a:off x="6998032" y="3504903"/>
              <a:ext cx="1971451" cy="2322908"/>
              <a:chOff x="6998032" y="3504903"/>
              <a:chExt cx="1971451" cy="232290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7E2B0B7-F5E1-4ACB-9142-03E9B69DD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4F4F4"/>
                  </a:clrFrom>
                  <a:clrTo>
                    <a:srgbClr val="F4F4F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753218" y="3504903"/>
                <a:ext cx="432502" cy="19895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0E5ABB0-A914-4AE6-BAB5-13BD7F1E6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87706" y="4245813"/>
                <a:ext cx="563526" cy="20160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A07FD42-8A86-4D69-8F38-CD798521A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EFEFEF"/>
                  </a:clrFrom>
                  <a:clrTo>
                    <a:srgbClr val="EFEFE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777701" y="5182672"/>
                <a:ext cx="433767" cy="17777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50095DF-21BE-4B8A-B0EB-67193F893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067034" y="3694819"/>
                <a:ext cx="1902449" cy="4372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BAA37B1-E2A9-4673-A35D-E2A62E6AF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025354" y="4441760"/>
                <a:ext cx="1942874" cy="63314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BA4B3BD-C2A2-437C-B0CF-A3A1C064F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8032" y="5321525"/>
                <a:ext cx="1942874" cy="506286"/>
              </a:xfrm>
              <a:prstGeom prst="rect">
                <a:avLst/>
              </a:prstGeom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913B041-723C-4B60-B9A3-5ED55CB125B4}"/>
              </a:ext>
            </a:extLst>
          </p:cNvPr>
          <p:cNvSpPr/>
          <p:nvPr/>
        </p:nvSpPr>
        <p:spPr>
          <a:xfrm>
            <a:off x="50" y="486898"/>
            <a:ext cx="8961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A box plot can be used to show how the values in a data set are distributed. You need </a:t>
            </a:r>
            <a:r>
              <a:rPr lang="en-US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5 values </a:t>
            </a:r>
            <a:r>
              <a:rPr lang="en-US" sz="1600" dirty="0">
                <a:latin typeface="Handlee" panose="02000000000000000000" pitchFamily="2" charset="0"/>
              </a:rPr>
              <a:t>to make a box plot: the 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minimum</a:t>
            </a:r>
            <a:r>
              <a:rPr lang="en-US" sz="1600" dirty="0">
                <a:latin typeface="Handlee" panose="02000000000000000000" pitchFamily="2" charset="0"/>
              </a:rPr>
              <a:t> (or least value), 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first quartile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median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third quartile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and 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maximum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sz="1600" dirty="0">
                <a:latin typeface="Handlee" panose="02000000000000000000" pitchFamily="2" charset="0"/>
              </a:rPr>
              <a:t>(or greatest value).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96B30-4B34-429B-B122-419D41D5E8D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297" y="1143025"/>
            <a:ext cx="7176867" cy="2968979"/>
          </a:xfrm>
          <a:prstGeom prst="rect">
            <a:avLst/>
          </a:prstGeom>
        </p:spPr>
      </p:pic>
      <p:pic>
        <p:nvPicPr>
          <p:cNvPr id="2050" name="Picture 2" descr="Image result for 25%">
            <a:extLst>
              <a:ext uri="{FF2B5EF4-FFF2-40B4-BE49-F238E27FC236}">
                <a16:creationId xmlns:a16="http://schemas.microsoft.com/office/drawing/2014/main" id="{DA3FD898-DB0E-41EA-983A-DC2EF847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32" y="2880366"/>
            <a:ext cx="454350" cy="2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Image result for 25%">
            <a:extLst>
              <a:ext uri="{FF2B5EF4-FFF2-40B4-BE49-F238E27FC236}">
                <a16:creationId xmlns:a16="http://schemas.microsoft.com/office/drawing/2014/main" id="{8379254A-2020-444C-8135-E26E4263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00" y="3062300"/>
            <a:ext cx="454350" cy="2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Image result for 25%">
            <a:extLst>
              <a:ext uri="{FF2B5EF4-FFF2-40B4-BE49-F238E27FC236}">
                <a16:creationId xmlns:a16="http://schemas.microsoft.com/office/drawing/2014/main" id="{A7A78640-3A1B-4F79-AD7E-F73D3250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85" y="3062300"/>
            <a:ext cx="454350" cy="2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mage result for 25%">
            <a:extLst>
              <a:ext uri="{FF2B5EF4-FFF2-40B4-BE49-F238E27FC236}">
                <a16:creationId xmlns:a16="http://schemas.microsoft.com/office/drawing/2014/main" id="{D89E010C-1317-4C69-AD61-7E670DB7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20" y="2871768"/>
            <a:ext cx="454350" cy="2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6C2759-CCA3-4BE6-A3C7-6806FFDC3609}"/>
              </a:ext>
            </a:extLst>
          </p:cNvPr>
          <p:cNvGrpSpPr/>
          <p:nvPr/>
        </p:nvGrpSpPr>
        <p:grpSpPr>
          <a:xfrm>
            <a:off x="2258888" y="3421501"/>
            <a:ext cx="3610284" cy="1402013"/>
            <a:chOff x="2834659" y="3330062"/>
            <a:chExt cx="3610284" cy="140201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BD4D809-3E08-479F-B753-36356D4D13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0416" y="3330062"/>
              <a:ext cx="334382" cy="7556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3635A37-D8E7-4B64-BAB7-CAA5BFE89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4931" y="3330062"/>
              <a:ext cx="504337" cy="7556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922721-C4F8-4712-93FD-E60FC364C64D}"/>
                </a:ext>
              </a:extLst>
            </p:cNvPr>
            <p:cNvSpPr/>
            <p:nvPr/>
          </p:nvSpPr>
          <p:spPr>
            <a:xfrm>
              <a:off x="2834659" y="4085744"/>
              <a:ext cx="36102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The width of the box shows the </a:t>
              </a:r>
              <a:r>
                <a:rPr lang="en-US" b="1" i="1" dirty="0">
                  <a:solidFill>
                    <a:srgbClr val="F737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IQR, </a:t>
              </a:r>
            </a:p>
            <a:p>
              <a:pPr algn="ctr"/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which is 50% of data.</a:t>
              </a:r>
            </a:p>
          </p:txBody>
        </p:sp>
      </p:grpSp>
      <p:pic>
        <p:nvPicPr>
          <p:cNvPr id="27" name="Picture 26">
            <a:hlinkClick r:id="rId12"/>
            <a:extLst>
              <a:ext uri="{FF2B5EF4-FFF2-40B4-BE49-F238E27FC236}">
                <a16:creationId xmlns:a16="http://schemas.microsoft.com/office/drawing/2014/main" id="{0E0E041C-4816-46A7-B583-2E1D949671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2365" y="2163612"/>
            <a:ext cx="1097268" cy="637050"/>
          </a:xfrm>
          <a:prstGeom prst="rect">
            <a:avLst/>
          </a:prstGeom>
        </p:spPr>
      </p:pic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BFA0F310-4839-41AC-81EF-615797447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78161"/>
              </p:ext>
            </p:extLst>
          </p:nvPr>
        </p:nvGraphicFramePr>
        <p:xfrm>
          <a:off x="640123" y="5097327"/>
          <a:ext cx="8046632" cy="941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6632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07436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   CFU: Pair-Share</a:t>
                      </a:r>
                    </a:p>
                  </a:txBody>
                  <a:tcPr marL="76200" marR="76200" marT="38117" marB="38117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621185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A: What are the </a:t>
                      </a:r>
                      <a:r>
                        <a:rPr lang="en-US" sz="1600" b="1" i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5 Values 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that makeup </a:t>
                      </a:r>
                      <a:r>
                        <a:rPr lang="en-US" sz="1600" i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Box Plot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B: How </a:t>
                      </a:r>
                      <a:r>
                        <a:rPr lang="en-US" sz="1600" b="1" i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much data 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is in each </a:t>
                      </a:r>
                      <a:r>
                        <a:rPr lang="en-US" sz="1600" i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interval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&amp; how much data is in the  </a:t>
                      </a:r>
                      <a:r>
                        <a:rPr lang="en-US" sz="1600" b="1" i="1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itchFamily="18" charset="0"/>
                        </a:rPr>
                        <a:t>IQR interval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76200" marR="76200" marT="38117" marB="38117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2052" name="Picture 4" descr="Image result for pair share png">
            <a:extLst>
              <a:ext uri="{FF2B5EF4-FFF2-40B4-BE49-F238E27FC236}">
                <a16:creationId xmlns:a16="http://schemas.microsoft.com/office/drawing/2014/main" id="{71B96DA7-C56E-4C92-86B7-7ADE7457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8" y="5057524"/>
            <a:ext cx="324498" cy="3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52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-15209" y="320074"/>
            <a:ext cx="2286025" cy="18287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Development/Guided Practice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B3F87-C300-4A7C-BBC3-EFCACE4E25F5}"/>
              </a:ext>
            </a:extLst>
          </p:cNvPr>
          <p:cNvSpPr/>
          <p:nvPr/>
        </p:nvSpPr>
        <p:spPr bwMode="auto">
          <a:xfrm>
            <a:off x="89252" y="564544"/>
            <a:ext cx="4363128" cy="597338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A41E0-3E45-4CDF-ACA3-3AEF95AC9548}"/>
              </a:ext>
            </a:extLst>
          </p:cNvPr>
          <p:cNvSpPr/>
          <p:nvPr/>
        </p:nvSpPr>
        <p:spPr>
          <a:xfrm>
            <a:off x="70850" y="62902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The data below shows the number of wins earned by Texas Rangers pitcher Cole Hamels in each year of his 11-year career. Graph the data using a box-and-whisker plot.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9, 15, 14, 10, 12, 14, 17, 8, 9, 13, 15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A258D-1D5D-46C6-803E-B0D38F9662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515" y="1649238"/>
            <a:ext cx="4114805" cy="597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30720-852B-440C-8412-EC87D87DA3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972" y="2264934"/>
            <a:ext cx="3840488" cy="988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0194B-713E-4973-B8EF-96744DACC1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162" y="3212588"/>
            <a:ext cx="4328218" cy="68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1B443-924C-4E8F-A2FD-721903B8B2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686" y="3945901"/>
            <a:ext cx="4191059" cy="707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CE60C-DC34-4A1E-B69B-429A07ACCA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618" y="4728547"/>
            <a:ext cx="4208597" cy="891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DED9BE-2340-403F-BD23-4DC2CE41508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513" y="5700012"/>
            <a:ext cx="4114805" cy="7496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8228985-561F-430D-8DAA-DD4C57D9F1A8}"/>
              </a:ext>
            </a:extLst>
          </p:cNvPr>
          <p:cNvSpPr/>
          <p:nvPr/>
        </p:nvSpPr>
        <p:spPr bwMode="auto">
          <a:xfrm>
            <a:off x="4543123" y="564544"/>
            <a:ext cx="4363128" cy="597338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33D56-1435-4F4C-B1CB-34A7C3F7C1F4}"/>
              </a:ext>
            </a:extLst>
          </p:cNvPr>
          <p:cNvSpPr/>
          <p:nvPr/>
        </p:nvSpPr>
        <p:spPr>
          <a:xfrm>
            <a:off x="4501150" y="64808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The data below represents the number of goals scored by U.S. Women’s Soccer player Carli Lloyd for the past 16 seasons.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17, 18, 15, 6, 3, 15, 6.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849C853-350F-422B-B232-4B69B00EF4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4223" y="1691995"/>
            <a:ext cx="4114805" cy="5975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2764A7-0273-4CC3-B16F-4FA2342664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4223" y="3259676"/>
            <a:ext cx="4328218" cy="6862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EDF06C-7092-44B6-9DD6-DCFDF14542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4223" y="4796239"/>
            <a:ext cx="4208597" cy="891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196286-407C-47A0-9798-9267DE667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205" y="4323845"/>
            <a:ext cx="4046226" cy="2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7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0A7A0B-03B8-48A5-A017-CF07631E7905}"/>
              </a:ext>
            </a:extLst>
          </p:cNvPr>
          <p:cNvSpPr/>
          <p:nvPr/>
        </p:nvSpPr>
        <p:spPr bwMode="auto">
          <a:xfrm>
            <a:off x="91491" y="552513"/>
            <a:ext cx="8963259" cy="2144976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-15209" y="320074"/>
            <a:ext cx="2286025" cy="18287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Development/Guided Practice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054FCD-5161-44A6-8355-8369CA7D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64" y="334046"/>
            <a:ext cx="667707" cy="218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E10BC4-1291-404E-83A9-C232F126F2FD}"/>
              </a:ext>
            </a:extLst>
          </p:cNvPr>
          <p:cNvSpPr/>
          <p:nvPr/>
        </p:nvSpPr>
        <p:spPr>
          <a:xfrm>
            <a:off x="274366" y="589215"/>
            <a:ext cx="8686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The lines that extend from the box in a box plot are sometimes called “</a:t>
            </a:r>
            <a:r>
              <a:rPr lang="en-US" sz="1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whiskers</a:t>
            </a:r>
            <a:r>
              <a:rPr lang="en-US" sz="1600" dirty="0">
                <a:latin typeface="Handlee" panose="02000000000000000000" pitchFamily="2" charset="0"/>
              </a:rPr>
              <a:t>.” About </a:t>
            </a:r>
            <a:r>
              <a:rPr lang="en-US" sz="1600" b="1" i="1" dirty="0">
                <a:latin typeface="Handlee" panose="02000000000000000000" pitchFamily="2" charset="0"/>
              </a:rPr>
              <a:t>what percent </a:t>
            </a:r>
            <a:r>
              <a:rPr lang="en-US" sz="1600" dirty="0">
                <a:latin typeface="Handlee" panose="02000000000000000000" pitchFamily="2" charset="0"/>
              </a:rPr>
              <a:t>of the data does the each interval represents?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454352-8FC4-41B4-BD18-0B66D90E373E}"/>
              </a:ext>
            </a:extLst>
          </p:cNvPr>
          <p:cNvSpPr/>
          <p:nvPr/>
        </p:nvSpPr>
        <p:spPr>
          <a:xfrm>
            <a:off x="182929" y="1224123"/>
            <a:ext cx="251806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Box (Middle):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</a:t>
            </a:r>
          </a:p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Left whisker: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</a:t>
            </a:r>
          </a:p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Right whisker: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769651-BA22-4E07-BCBF-516DC61DD7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1854" y="1376646"/>
            <a:ext cx="5290171" cy="118117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EA1D216-7ECF-466D-930B-3B227B64E472}"/>
              </a:ext>
            </a:extLst>
          </p:cNvPr>
          <p:cNvSpPr/>
          <p:nvPr/>
        </p:nvSpPr>
        <p:spPr bwMode="auto">
          <a:xfrm>
            <a:off x="91491" y="2799006"/>
            <a:ext cx="8963259" cy="117862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2327ED-C5AB-4FB7-9B2A-6101F2DE2540}"/>
              </a:ext>
            </a:extLst>
          </p:cNvPr>
          <p:cNvSpPr/>
          <p:nvPr/>
        </p:nvSpPr>
        <p:spPr>
          <a:xfrm>
            <a:off x="274365" y="2900130"/>
            <a:ext cx="8686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Which measures of spread can be determined from the box plot, and how are they found?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1A03A5-95E0-4170-9DE8-955C16FF9586}"/>
              </a:ext>
            </a:extLst>
          </p:cNvPr>
          <p:cNvSpPr/>
          <p:nvPr/>
        </p:nvSpPr>
        <p:spPr>
          <a:xfrm>
            <a:off x="397007" y="3326929"/>
            <a:ext cx="8199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Handlee" panose="02000000000000000000" pitchFamily="2" charset="0"/>
              </a:rPr>
              <a:t>The range is the length of the entire box plot: Highest Value – Lowest Value. </a:t>
            </a:r>
          </a:p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Handlee" panose="02000000000000000000" pitchFamily="2" charset="0"/>
              </a:rPr>
              <a:t>The IQR is the length of the box: Q3 – Q1.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0B5CDD-A1F6-4126-A715-0421B23FF7A5}"/>
              </a:ext>
            </a:extLst>
          </p:cNvPr>
          <p:cNvSpPr/>
          <p:nvPr/>
        </p:nvSpPr>
        <p:spPr bwMode="auto">
          <a:xfrm>
            <a:off x="91491" y="4300244"/>
            <a:ext cx="8963259" cy="1506170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060240-30F5-4E3F-8281-A8E6C8D62294}"/>
              </a:ext>
            </a:extLst>
          </p:cNvPr>
          <p:cNvSpPr/>
          <p:nvPr/>
        </p:nvSpPr>
        <p:spPr>
          <a:xfrm>
            <a:off x="354108" y="4343390"/>
            <a:ext cx="557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What are the steps for creating a box plot?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9EFA0C-1B7F-4CB4-BA41-AC69C607DFA2}"/>
              </a:ext>
            </a:extLst>
          </p:cNvPr>
          <p:cNvSpPr/>
          <p:nvPr/>
        </p:nvSpPr>
        <p:spPr>
          <a:xfrm>
            <a:off x="182929" y="4639778"/>
            <a:ext cx="868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Handlee" panose="02000000000000000000" pitchFamily="2" charset="0"/>
              </a:rPr>
              <a:t>Order the data. Determine the minimum, median, first quartile, third quartile, and maximum. Draw a number line and plot the values. Draw a vertical line at the median, a box from Q1 to Q3, and lines from the box to the minimum and maximum points.</a:t>
            </a:r>
          </a:p>
        </p:txBody>
      </p:sp>
      <p:pic>
        <p:nvPicPr>
          <p:cNvPr id="38" name="Picture 2" descr="Image result for 25%">
            <a:extLst>
              <a:ext uri="{FF2B5EF4-FFF2-40B4-BE49-F238E27FC236}">
                <a16:creationId xmlns:a16="http://schemas.microsoft.com/office/drawing/2014/main" id="{BE448483-F11D-4469-828C-A64E4177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52" y="1716046"/>
            <a:ext cx="454350" cy="2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25%">
            <a:extLst>
              <a:ext uri="{FF2B5EF4-FFF2-40B4-BE49-F238E27FC236}">
                <a16:creationId xmlns:a16="http://schemas.microsoft.com/office/drawing/2014/main" id="{F6EDD7FF-AD9F-4F12-BED5-E1B8B4B7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91" y="2120845"/>
            <a:ext cx="454350" cy="2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50%">
            <a:extLst>
              <a:ext uri="{FF2B5EF4-FFF2-40B4-BE49-F238E27FC236}">
                <a16:creationId xmlns:a16="http://schemas.microsoft.com/office/drawing/2014/main" id="{00C2D164-E0A3-4F6B-8765-C7E43864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32" y="1138579"/>
            <a:ext cx="869623" cy="49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44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7" grpId="0"/>
      <p:bldP spid="29" grpId="0" animBg="1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-15208" y="320074"/>
            <a:ext cx="1203966" cy="12759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Handlee" panose="02000000000000000000" pitchFamily="2" charset="0"/>
              </a:rPr>
              <a:t>Guided Practice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B3F87-C300-4A7C-BBC3-EFCACE4E25F5}"/>
              </a:ext>
            </a:extLst>
          </p:cNvPr>
          <p:cNvSpPr/>
          <p:nvPr/>
        </p:nvSpPr>
        <p:spPr bwMode="auto">
          <a:xfrm>
            <a:off x="89252" y="564544"/>
            <a:ext cx="4363128" cy="597338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228985-561F-430D-8DAA-DD4C57D9F1A8}"/>
              </a:ext>
            </a:extLst>
          </p:cNvPr>
          <p:cNvSpPr/>
          <p:nvPr/>
        </p:nvSpPr>
        <p:spPr bwMode="auto">
          <a:xfrm>
            <a:off x="4543123" y="564544"/>
            <a:ext cx="4363128" cy="597338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DDC0E-962A-4E78-81C3-962262C1BB1B}"/>
              </a:ext>
            </a:extLst>
          </p:cNvPr>
          <p:cNvSpPr/>
          <p:nvPr/>
        </p:nvSpPr>
        <p:spPr>
          <a:xfrm>
            <a:off x="134624" y="564544"/>
            <a:ext cx="4363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andlee" panose="02000000000000000000" pitchFamily="2" charset="0"/>
              </a:rPr>
              <a:t>The numbers below show the average number of points per basketball game the Golden State Warriors’ Kevin Durant has scored each year during his career (2016-2017 season not included). (</a:t>
            </a:r>
            <a:r>
              <a:rPr lang="en-US" sz="1400" i="1" dirty="0">
                <a:latin typeface="Handlee" panose="02000000000000000000" pitchFamily="2" charset="0"/>
              </a:rPr>
              <a:t>Hint: To find the median for an even number of values, find the mean for the two middle values</a:t>
            </a:r>
            <a:r>
              <a:rPr lang="en-US" sz="1400" dirty="0">
                <a:latin typeface="Handlee" panose="02000000000000000000" pitchFamily="2" charset="0"/>
              </a:rPr>
              <a:t>.)</a:t>
            </a:r>
          </a:p>
          <a:p>
            <a:pPr algn="ctr"/>
            <a:r>
              <a:rPr lang="en-US" sz="1400" dirty="0">
                <a:latin typeface="Handlee" panose="02000000000000000000" pitchFamily="2" charset="0"/>
              </a:rPr>
              <a:t> </a:t>
            </a:r>
            <a:r>
              <a:rPr lang="en-US" sz="1400" b="1" i="1" dirty="0">
                <a:latin typeface="Handlee" panose="02000000000000000000" pitchFamily="2" charset="0"/>
              </a:rPr>
              <a:t>28, 25, 32, 28, 28, 28, 30, 25, 20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54AC5-3DE1-4B69-9DD1-65B245369B5A}"/>
              </a:ext>
            </a:extLst>
          </p:cNvPr>
          <p:cNvSpPr/>
          <p:nvPr/>
        </p:nvSpPr>
        <p:spPr>
          <a:xfrm>
            <a:off x="4501783" y="6064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Handlee" panose="02000000000000000000" pitchFamily="2" charset="0"/>
              </a:rPr>
              <a:t>The data below shows the number of Grand Slam and Women’s Tennis Association tournament titles Serena Williams won the past 8 years. </a:t>
            </a:r>
            <a:r>
              <a:rPr lang="en-US" sz="1400" b="1" i="1" dirty="0">
                <a:latin typeface="Handlee" panose="02000000000000000000" pitchFamily="2" charset="0"/>
              </a:rPr>
              <a:t>2, 3, 2, 3, 4, 0, 4, 7.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F39EFC-E2B5-423D-95BF-789BE2DAB4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121" y="1975831"/>
            <a:ext cx="4114805" cy="5975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5DEEDF-225C-41C9-BB2F-2B4D029C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14" y="3341587"/>
            <a:ext cx="4328218" cy="686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E8F29C-8C1A-4CE2-98F5-BEB443E42A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627" y="4788174"/>
            <a:ext cx="4208597" cy="891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ED5699-80AB-4A0A-BC48-932AB571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4276" y="1467311"/>
            <a:ext cx="4114805" cy="5975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258509-5841-4C99-B368-29C3A30390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4276" y="3034992"/>
            <a:ext cx="4328218" cy="686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88F93-003B-4658-8BAD-3A798ABF16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4276" y="4571555"/>
            <a:ext cx="4208597" cy="891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37961B-4E68-44A4-8BA8-BD134C439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2" y="6112002"/>
            <a:ext cx="4281972" cy="309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3EB3D9-C83B-459B-942C-BC7E2DC16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03412" y="7074094"/>
            <a:ext cx="9144000" cy="1184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43EA1D-E1F0-4993-B05F-4AE0CD067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763" y="6949411"/>
            <a:ext cx="5303462" cy="1278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ECD80-8C87-4CBE-B968-4EE743693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024" y="6017516"/>
            <a:ext cx="3586722" cy="4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4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CA8D2-8E72-4056-BCA5-560DD80C3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3" y="515724"/>
            <a:ext cx="7397710" cy="2730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1991A0-C6F5-4DCE-9F3D-38E6808A3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3" y="3504103"/>
            <a:ext cx="8212925" cy="2840596"/>
          </a:xfrm>
          <a:prstGeom prst="rect">
            <a:avLst/>
          </a:prstGeom>
        </p:spPr>
      </p:pic>
      <p:sp>
        <p:nvSpPr>
          <p:cNvPr id="24" name="Heading">
            <a:extLst>
              <a:ext uri="{FF2B5EF4-FFF2-40B4-BE49-F238E27FC236}">
                <a16:creationId xmlns:a16="http://schemas.microsoft.com/office/drawing/2014/main" id="{63F66559-4FB2-4969-BAB9-9E357119A1EE}"/>
              </a:ext>
            </a:extLst>
          </p:cNvPr>
          <p:cNvSpPr/>
          <p:nvPr/>
        </p:nvSpPr>
        <p:spPr bwMode="auto">
          <a:xfrm>
            <a:off x="-15208" y="320073"/>
            <a:ext cx="1569722" cy="19322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Handlee" panose="02000000000000000000" pitchFamily="2" charset="0"/>
              </a:rPr>
              <a:t>Independent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6AD4B-0C26-4CF0-B599-F0B4E8D0B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35" y="1691659"/>
            <a:ext cx="5760657" cy="942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B20C66-5B11-422B-895E-8B752AB10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57" y="4694853"/>
            <a:ext cx="5760657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0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ing">
            <a:extLst>
              <a:ext uri="{FF2B5EF4-FFF2-40B4-BE49-F238E27FC236}">
                <a16:creationId xmlns:a16="http://schemas.microsoft.com/office/drawing/2014/main" id="{D273C06B-447B-4E3F-AE23-77E499BA2717}"/>
              </a:ext>
            </a:extLst>
          </p:cNvPr>
          <p:cNvSpPr/>
          <p:nvPr/>
        </p:nvSpPr>
        <p:spPr bwMode="auto">
          <a:xfrm>
            <a:off x="-15208" y="320073"/>
            <a:ext cx="1569722" cy="19322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Handlee" panose="02000000000000000000" pitchFamily="2" charset="0"/>
              </a:rPr>
              <a:t>Independent 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2D5AC-5D7A-4B32-9F5C-7C8D89D3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594391"/>
            <a:ext cx="6766536" cy="2026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AE49D7-F690-4E34-AE19-42B69C8A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" y="2713999"/>
            <a:ext cx="7132292" cy="1973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BE5D0A-58BE-4B30-B821-5F906B9CB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71" y="4722809"/>
            <a:ext cx="7040853" cy="2020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C4ECF1-0993-4F27-B3D4-5404D0BB6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45" y="1178957"/>
            <a:ext cx="5760657" cy="942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268BD0-29F8-4F2A-B5EF-864A91DEE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67" y="3351731"/>
            <a:ext cx="5760657" cy="942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A1485D-817A-4599-8E78-03587BFCE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84" y="5366787"/>
            <a:ext cx="5760657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arning Objectiv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mmary Closur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10975</TotalTime>
  <Words>952</Words>
  <Application>Microsoft Office PowerPoint</Application>
  <PresentationFormat>On-screen Show (4:3)</PresentationFormat>
  <Paragraphs>105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Roboto</vt:lpstr>
      <vt:lpstr>Handlee</vt:lpstr>
      <vt:lpstr>Times New Roman</vt:lpstr>
      <vt:lpstr>Wingdings</vt:lpstr>
      <vt:lpstr>Gill Sans MT</vt:lpstr>
      <vt:lpstr>Calibri</vt:lpstr>
      <vt:lpstr>Verdana</vt:lpstr>
      <vt:lpstr>Arial</vt:lpstr>
      <vt:lpstr>Book Antiqua</vt:lpstr>
      <vt:lpstr>Malgun Gothic Semilight</vt:lpstr>
      <vt:lpstr>Helvetica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Rupinder Jagpal</cp:lastModifiedBy>
  <cp:revision>500</cp:revision>
  <cp:lastPrinted>2014-04-25T17:44:43Z</cp:lastPrinted>
  <dcterms:created xsi:type="dcterms:W3CDTF">2012-04-12T14:57:33Z</dcterms:created>
  <dcterms:modified xsi:type="dcterms:W3CDTF">2018-08-28T14:59:30Z</dcterms:modified>
</cp:coreProperties>
</file>