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sldIdLst>
    <p:sldId id="308" r:id="rId2"/>
    <p:sldId id="311" r:id="rId3"/>
    <p:sldId id="313" r:id="rId4"/>
    <p:sldId id="314" r:id="rId5"/>
    <p:sldId id="299" r:id="rId6"/>
  </p:sldIdLst>
  <p:sldSz cx="7772400" cy="10058400"/>
  <p:notesSz cx="6934200" cy="9220200"/>
  <p:embeddedFontLs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Handlee" panose="02000000000000000000" pitchFamily="2" charset="0"/>
      <p:regular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Malgun Gothic Semilight" panose="020B0502040204020203" pitchFamily="34" charset="-128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43" userDrawn="1">
          <p15:clr>
            <a:srgbClr val="A4A3A4"/>
          </p15:clr>
        </p15:guide>
        <p15:guide id="2" orient="horz" pos="4013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8968" autoAdjust="0"/>
  </p:normalViewPr>
  <p:slideViewPr>
    <p:cSldViewPr>
      <p:cViewPr>
        <p:scale>
          <a:sx n="46" d="100"/>
          <a:sy n="46" d="100"/>
        </p:scale>
        <p:origin x="2609" y="427"/>
      </p:cViewPr>
      <p:guideLst>
        <p:guide orient="horz" pos="4943"/>
        <p:guide orient="horz" pos="4013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F0F8301-F11D-4DEF-A2AF-BD5F214A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36788" y="1143000"/>
            <a:ext cx="23844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C7ED350-7435-4D36-8790-734ED95DA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8E9F3D-479A-476D-9C38-9D2B6A65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FF8C1-827D-4E49-A938-05303EE2B00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2060" y="9861424"/>
            <a:ext cx="2720340" cy="1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8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0" y="9390170"/>
            <a:ext cx="7772400" cy="236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35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935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S-ID.1 Represent data with plots on the real number line (dot plots, histograms, and box plots).</a:t>
            </a:r>
            <a:endParaRPr lang="en-US" sz="935" dirty="0"/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 Same Side Corner Rectangle 1">
            <a:extLst>
              <a:ext uri="{FF2B5EF4-FFF2-40B4-BE49-F238E27FC236}">
                <a16:creationId xmlns:a16="http://schemas.microsoft.com/office/drawing/2014/main" id="{C6DC7F2D-D9DC-4F6F-B4DD-5F9034B5E860}"/>
              </a:ext>
            </a:extLst>
          </p:cNvPr>
          <p:cNvSpPr/>
          <p:nvPr userDrawn="1"/>
        </p:nvSpPr>
        <p:spPr bwMode="auto">
          <a:xfrm rot="16200000">
            <a:off x="3770567" y="-3655737"/>
            <a:ext cx="23126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">
            <a:extLst>
              <a:ext uri="{FF2B5EF4-FFF2-40B4-BE49-F238E27FC236}">
                <a16:creationId xmlns:a16="http://schemas.microsoft.com/office/drawing/2014/main" id="{5C88A64C-F685-4C83-BA2D-F1D3847F2367}"/>
              </a:ext>
            </a:extLst>
          </p:cNvPr>
          <p:cNvSpPr/>
          <p:nvPr userDrawn="1"/>
        </p:nvSpPr>
        <p:spPr bwMode="auto">
          <a:xfrm rot="16200000">
            <a:off x="3770567" y="-3655737"/>
            <a:ext cx="23126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2980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3770567" y="-3655737"/>
            <a:ext cx="23126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3" r:id="rId3"/>
    <p:sldLayoutId id="2147484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2394"/>
              </p:ext>
            </p:extLst>
          </p:nvPr>
        </p:nvGraphicFramePr>
        <p:xfrm>
          <a:off x="3623231" y="5749663"/>
          <a:ext cx="3498701" cy="65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701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0218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find IQR of the data set.  Today, we will learn how to Construct Boxplots. </a:t>
                      </a:r>
                      <a:endParaRPr lang="en-US" sz="1200" dirty="0">
                        <a:solidFill>
                          <a:schemeClr val="tx1"/>
                        </a:solidFill>
                        <a:latin typeface="Handlee" panose="02000000000000000000" pitchFamily="2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2C029A4-B49D-4564-A4A3-2E248570A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7947"/>
              </p:ext>
            </p:extLst>
          </p:nvPr>
        </p:nvGraphicFramePr>
        <p:xfrm>
          <a:off x="389096" y="5701159"/>
          <a:ext cx="3078087" cy="72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808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6132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</a:t>
                      </a:r>
                      <a:r>
                        <a:rPr lang="en-US" sz="1000" b="1" baseline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Concept</a:t>
                      </a:r>
                    </a:p>
                  </a:txBody>
                  <a:tcPr marL="64770" marR="64770" marT="32399" marB="32399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64797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latin typeface="Handlee" panose="02000000000000000000" pitchFamily="2" charset="0"/>
                        </a:rPr>
                        <a:t>The </a:t>
                      </a:r>
                      <a:r>
                        <a:rPr lang="en-US" altLang="en-US" sz="1200" b="1" i="1" dirty="0">
                          <a:latin typeface="Handlee" panose="02000000000000000000" pitchFamily="2" charset="0"/>
                        </a:rPr>
                        <a:t>Interquartile range </a:t>
                      </a:r>
                      <a:r>
                        <a:rPr lang="en-US" altLang="en-US" sz="1200" dirty="0">
                          <a:latin typeface="Handlee" panose="02000000000000000000" pitchFamily="2" charset="0"/>
                        </a:rPr>
                        <a:t>(</a:t>
                      </a:r>
                      <a:r>
                        <a:rPr lang="en-US" altLang="en-US" sz="12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andlee" panose="02000000000000000000" pitchFamily="2" charset="0"/>
                        </a:rPr>
                        <a:t>IQR</a:t>
                      </a:r>
                      <a:r>
                        <a:rPr lang="en-US" altLang="en-US" sz="1200" dirty="0">
                          <a:latin typeface="Handlee" panose="02000000000000000000" pitchFamily="2" charset="0"/>
                        </a:rPr>
                        <a:t>) describe variability in the data set “the length of the box”.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99" marB="32399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177541" y="1755225"/>
            <a:ext cx="3708659" cy="385084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9240" name="TextBox 11">
            <a:extLst>
              <a:ext uri="{FF2B5EF4-FFF2-40B4-BE49-F238E27FC236}">
                <a16:creationId xmlns:a16="http://schemas.microsoft.com/office/drawing/2014/main" id="{CCF05B74-FDE3-4AB7-8DE3-6716254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21" y="1399265"/>
            <a:ext cx="6080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Find the interquartile range (IQR) of the following data set: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45762" y="1188762"/>
            <a:ext cx="1882378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3ED3538-A894-4CD4-9727-64481A7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" y="5702046"/>
            <a:ext cx="187053" cy="2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nection png">
            <a:extLst>
              <a:ext uri="{FF2B5EF4-FFF2-40B4-BE49-F238E27FC236}">
                <a16:creationId xmlns:a16="http://schemas.microsoft.com/office/drawing/2014/main" id="{22C87BB1-EF42-4F82-A670-21D46DB4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18" y="5793852"/>
            <a:ext cx="303627" cy="1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319D0-7501-46C5-A890-2EFC53CDA040}"/>
              </a:ext>
            </a:extLst>
          </p:cNvPr>
          <p:cNvSpPr/>
          <p:nvPr/>
        </p:nvSpPr>
        <p:spPr bwMode="auto">
          <a:xfrm>
            <a:off x="3861722" y="1755225"/>
            <a:ext cx="3708659" cy="385084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27B56-F34E-4042-9399-3531731DBE00}"/>
              </a:ext>
            </a:extLst>
          </p:cNvPr>
          <p:cNvSpPr/>
          <p:nvPr/>
        </p:nvSpPr>
        <p:spPr>
          <a:xfrm>
            <a:off x="912151" y="1875389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14, 18, 11, 2, 19, 24, 13, 11, 18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A958C-E069-4ED7-8E30-D5E4ED0A12DB}"/>
              </a:ext>
            </a:extLst>
          </p:cNvPr>
          <p:cNvSpPr/>
          <p:nvPr/>
        </p:nvSpPr>
        <p:spPr>
          <a:xfrm>
            <a:off x="176045" y="2278353"/>
            <a:ext cx="3078087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1: Order the data from least to greatest.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EEF46-A9BF-4162-B074-F7E0C260BC86}"/>
              </a:ext>
            </a:extLst>
          </p:cNvPr>
          <p:cNvSpPr/>
          <p:nvPr/>
        </p:nvSpPr>
        <p:spPr>
          <a:xfrm>
            <a:off x="176045" y="2939124"/>
            <a:ext cx="298350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2: Find the median (the middle number).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AD154-3DBA-499F-ADD0-86E793057EB5}"/>
              </a:ext>
            </a:extLst>
          </p:cNvPr>
          <p:cNvSpPr/>
          <p:nvPr/>
        </p:nvSpPr>
        <p:spPr>
          <a:xfrm>
            <a:off x="213368" y="3672729"/>
            <a:ext cx="3465935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3: Find the median of the Lower &amp; Upper half.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32963B-514E-4DD4-BE4C-2A2FBBC1C9EE}"/>
              </a:ext>
            </a:extLst>
          </p:cNvPr>
          <p:cNvSpPr/>
          <p:nvPr/>
        </p:nvSpPr>
        <p:spPr>
          <a:xfrm>
            <a:off x="176045" y="4485439"/>
            <a:ext cx="3886200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4: Find the difference between the third and first quartiles.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0ECF3-F241-479D-969A-2B315CC29160}"/>
              </a:ext>
            </a:extLst>
          </p:cNvPr>
          <p:cNvSpPr/>
          <p:nvPr/>
        </p:nvSpPr>
        <p:spPr>
          <a:xfrm>
            <a:off x="637393" y="5253200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So the interquartile range is </a:t>
            </a:r>
            <a:r>
              <a:rPr lang="en-US" b="1" i="1" u="sng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A6F158-F287-44FD-8D52-F9DFFEB31AAD}"/>
              </a:ext>
            </a:extLst>
          </p:cNvPr>
          <p:cNvSpPr/>
          <p:nvPr/>
        </p:nvSpPr>
        <p:spPr>
          <a:xfrm>
            <a:off x="4277152" y="18043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9, 15, 14, 10, 12, 14, 17, 8, 9, 13, 15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08100D-B488-470A-A331-DBA2F72BB14D}"/>
              </a:ext>
            </a:extLst>
          </p:cNvPr>
          <p:cNvSpPr/>
          <p:nvPr/>
        </p:nvSpPr>
        <p:spPr>
          <a:xfrm>
            <a:off x="3956413" y="2290813"/>
            <a:ext cx="3078087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1: Order the data from least to greatest.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EF112-3422-4EF1-BCA7-E47D155833DB}"/>
              </a:ext>
            </a:extLst>
          </p:cNvPr>
          <p:cNvSpPr/>
          <p:nvPr/>
        </p:nvSpPr>
        <p:spPr>
          <a:xfrm>
            <a:off x="3956413" y="2951584"/>
            <a:ext cx="298350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2: Find the median (the middle number).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2EE077-6292-400B-A429-FC240D5F4362}"/>
              </a:ext>
            </a:extLst>
          </p:cNvPr>
          <p:cNvSpPr/>
          <p:nvPr/>
        </p:nvSpPr>
        <p:spPr>
          <a:xfrm>
            <a:off x="3993736" y="3685189"/>
            <a:ext cx="3465935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3: Find the median of the Lower &amp; Upper half.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2D4FCA-F50C-4C5B-B807-AD4A27A54ACE}"/>
              </a:ext>
            </a:extLst>
          </p:cNvPr>
          <p:cNvSpPr/>
          <p:nvPr/>
        </p:nvSpPr>
        <p:spPr>
          <a:xfrm>
            <a:off x="3993736" y="4475780"/>
            <a:ext cx="3886200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9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STEP 4: Find the difference between the third and first quartiles.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6A4F83-40CC-476D-8F11-CCBAAD168764}"/>
              </a:ext>
            </a:extLst>
          </p:cNvPr>
          <p:cNvSpPr/>
          <p:nvPr/>
        </p:nvSpPr>
        <p:spPr>
          <a:xfrm>
            <a:off x="4061824" y="5253200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So the interquartile range is </a:t>
            </a:r>
            <a:r>
              <a:rPr lang="en-US" b="1" i="1" u="sng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187266-4F55-4D5E-99D1-C58402B3FC2B}"/>
              </a:ext>
            </a:extLst>
          </p:cNvPr>
          <p:cNvSpPr/>
          <p:nvPr/>
        </p:nvSpPr>
        <p:spPr>
          <a:xfrm>
            <a:off x="479280" y="562598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Lesson 3: 9.3 Constructing Box Plots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E37FD1-4220-4CC6-A754-55C7D2434A45}"/>
              </a:ext>
            </a:extLst>
          </p:cNvPr>
          <p:cNvSpPr/>
          <p:nvPr/>
        </p:nvSpPr>
        <p:spPr>
          <a:xfrm>
            <a:off x="4181243" y="297794"/>
            <a:ext cx="3534942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Name: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________________</a:t>
            </a:r>
          </a:p>
          <a:p>
            <a:pPr>
              <a:lnSpc>
                <a:spcPct val="150000"/>
              </a:lnSpc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Period: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</a:t>
            </a:r>
          </a:p>
        </p:txBody>
      </p:sp>
      <p:sp>
        <p:nvSpPr>
          <p:cNvPr id="49" name="Heading">
            <a:extLst>
              <a:ext uri="{FF2B5EF4-FFF2-40B4-BE49-F238E27FC236}">
                <a16:creationId xmlns:a16="http://schemas.microsoft.com/office/drawing/2014/main" id="{819459E1-6033-4055-8D15-0F5FEB805187}"/>
              </a:ext>
            </a:extLst>
          </p:cNvPr>
          <p:cNvSpPr/>
          <p:nvPr/>
        </p:nvSpPr>
        <p:spPr bwMode="auto">
          <a:xfrm>
            <a:off x="53245" y="6605882"/>
            <a:ext cx="1243613" cy="155446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BFC5F6-1785-48E3-9AAD-8D7496EB0D18}"/>
              </a:ext>
            </a:extLst>
          </p:cNvPr>
          <p:cNvSpPr/>
          <p:nvPr/>
        </p:nvSpPr>
        <p:spPr>
          <a:xfrm>
            <a:off x="53287" y="6747683"/>
            <a:ext cx="761686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A box plot can be used to show how the values in a data set are distributed. You need </a:t>
            </a:r>
            <a:r>
              <a:rPr lang="en-US" sz="136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</a:t>
            </a:r>
            <a:r>
              <a:rPr lang="en-US" sz="1360" dirty="0">
                <a:latin typeface="Handlee" panose="02000000000000000000" pitchFamily="2" charset="0"/>
              </a:rPr>
              <a:t>to make a box plot: the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 </a:t>
            </a:r>
            <a:r>
              <a:rPr lang="en-US" sz="1360" dirty="0">
                <a:latin typeface="Handlee" panose="02000000000000000000" pitchFamily="2" charset="0"/>
              </a:rPr>
              <a:t>(or least value),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and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360" dirty="0">
                <a:latin typeface="Handlee" panose="02000000000000000000" pitchFamily="2" charset="0"/>
              </a:rPr>
              <a:t>(or greatest value).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771FDBF-FD7E-42ED-96F0-E8D1516ACAD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9978" y="7385425"/>
            <a:ext cx="4052444" cy="1676445"/>
          </a:xfrm>
          <a:prstGeom prst="rect">
            <a:avLst/>
          </a:prstGeom>
        </p:spPr>
      </p:pic>
      <p:pic>
        <p:nvPicPr>
          <p:cNvPr id="53" name="Picture 2" descr="Image result for 25%">
            <a:extLst>
              <a:ext uri="{FF2B5EF4-FFF2-40B4-BE49-F238E27FC236}">
                <a16:creationId xmlns:a16="http://schemas.microsoft.com/office/drawing/2014/main" id="{80A5015C-DE33-4189-9574-95AF6DCA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32" y="8383743"/>
            <a:ext cx="185229" cy="1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000A043-CF77-4F0B-B54C-83B1C33225C3}"/>
              </a:ext>
            </a:extLst>
          </p:cNvPr>
          <p:cNvSpPr/>
          <p:nvPr/>
        </p:nvSpPr>
        <p:spPr>
          <a:xfrm>
            <a:off x="1667799" y="9273319"/>
            <a:ext cx="4430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width of the box shows the </a:t>
            </a:r>
            <a:r>
              <a:rPr lang="en-US" sz="1200" b="1" i="1" dirty="0">
                <a:solidFill>
                  <a:srgbClr val="F737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IQR, </a:t>
            </a:r>
          </a:p>
          <a:p>
            <a:pPr algn="ctr"/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which is 50% of data.</a:t>
            </a:r>
          </a:p>
        </p:txBody>
      </p:sp>
      <p:pic>
        <p:nvPicPr>
          <p:cNvPr id="65" name="Picture 2" descr="Image result for 25%">
            <a:extLst>
              <a:ext uri="{FF2B5EF4-FFF2-40B4-BE49-F238E27FC236}">
                <a16:creationId xmlns:a16="http://schemas.microsoft.com/office/drawing/2014/main" id="{C8429850-141E-44F0-A355-874F8BAD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95" y="8489375"/>
            <a:ext cx="185229" cy="1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25%">
            <a:extLst>
              <a:ext uri="{FF2B5EF4-FFF2-40B4-BE49-F238E27FC236}">
                <a16:creationId xmlns:a16="http://schemas.microsoft.com/office/drawing/2014/main" id="{11293BE0-7346-441B-AAB4-F950638F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81" y="8489375"/>
            <a:ext cx="185229" cy="1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25%">
            <a:extLst>
              <a:ext uri="{FF2B5EF4-FFF2-40B4-BE49-F238E27FC236}">
                <a16:creationId xmlns:a16="http://schemas.microsoft.com/office/drawing/2014/main" id="{41AD026C-E46C-4298-8B53-06346467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66" y="8400202"/>
            <a:ext cx="185229" cy="1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17005B19-DBDF-403B-9E4A-CB2E6206444F}"/>
              </a:ext>
            </a:extLst>
          </p:cNvPr>
          <p:cNvSpPr/>
          <p:nvPr/>
        </p:nvSpPr>
        <p:spPr>
          <a:xfrm rot="5400000">
            <a:off x="3725258" y="8342941"/>
            <a:ext cx="328941" cy="145596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/>
      <p:bldP spid="7" grpId="0"/>
      <p:bldP spid="9" grpId="0"/>
      <p:bldP spid="12" grpId="0"/>
      <p:bldP spid="18" grpId="0"/>
      <p:bldP spid="22" grpId="0"/>
      <p:bldP spid="23" grpId="0"/>
      <p:bldP spid="38" grpId="0"/>
      <p:bldP spid="39" grpId="0"/>
      <p:bldP spid="40" grpId="0"/>
      <p:bldP spid="41" grpId="0"/>
      <p:bldP spid="57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0" y="365811"/>
            <a:ext cx="1943121" cy="155446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935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B3F87-C300-4A7C-BBC3-EFCACE4E25F5}"/>
              </a:ext>
            </a:extLst>
          </p:cNvPr>
          <p:cNvSpPr/>
          <p:nvPr/>
        </p:nvSpPr>
        <p:spPr bwMode="auto">
          <a:xfrm>
            <a:off x="88791" y="573610"/>
            <a:ext cx="3708659" cy="507737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A41E0-3E45-4CDF-ACA3-3AEF95AC9548}"/>
              </a:ext>
            </a:extLst>
          </p:cNvPr>
          <p:cNvSpPr/>
          <p:nvPr/>
        </p:nvSpPr>
        <p:spPr>
          <a:xfrm>
            <a:off x="73150" y="628420"/>
            <a:ext cx="38862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The data below shows the number of wins earned by Texas Rangers pitcher Cole Hamels in each year of his 11-year career. Graph the data using a box-and-whisker plot.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9, 15, 14, 10, 12, 14, 17, 8, 9, 13, 15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A258D-1D5D-46C6-803E-B0D38F96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465" y="1495600"/>
            <a:ext cx="3497584" cy="507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0194B-713E-4973-B8EF-96744DAC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65" y="2824448"/>
            <a:ext cx="3678985" cy="583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1B443-924C-4E8F-A2FD-721903B8B2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661" y="3447764"/>
            <a:ext cx="3562400" cy="601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CE60C-DC34-4A1E-B69B-429A07ACCA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603" y="4113013"/>
            <a:ext cx="3577307" cy="75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ED9BE-2340-403F-BD23-4DC2CE4150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464" y="4938759"/>
            <a:ext cx="3497584" cy="63717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8228985-561F-430D-8DAA-DD4C57D9F1A8}"/>
              </a:ext>
            </a:extLst>
          </p:cNvPr>
          <p:cNvSpPr/>
          <p:nvPr/>
        </p:nvSpPr>
        <p:spPr bwMode="auto">
          <a:xfrm>
            <a:off x="3874581" y="573610"/>
            <a:ext cx="3708659" cy="507737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33D56-1435-4F4C-B1CB-34A7C3F7C1F4}"/>
              </a:ext>
            </a:extLst>
          </p:cNvPr>
          <p:cNvSpPr/>
          <p:nvPr/>
        </p:nvSpPr>
        <p:spPr>
          <a:xfrm>
            <a:off x="3838905" y="644617"/>
            <a:ext cx="3886200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The data below represents the number of goals scored by U.S. Women’s Soccer player Carli Lloyd for the past 16 seasons.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17, 18, 15, 6, 3, 15, 6.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849C853-350F-422B-B232-4B69B00EF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2017" y="1531944"/>
            <a:ext cx="3497584" cy="5079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2764A7-0273-4CC3-B16F-4FA23426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2017" y="2864473"/>
            <a:ext cx="3678985" cy="5832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EDF06C-7092-44B6-9DD6-DCFDF14542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2017" y="4170551"/>
            <a:ext cx="3577307" cy="757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96286-407C-47A0-9798-9267DE667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0051" y="3769017"/>
            <a:ext cx="3439292" cy="193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4B2A6-1C24-4C47-97E6-DA7C6EE292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80" y="3416850"/>
            <a:ext cx="3318767" cy="2507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BC4471-0B67-4A7E-A2C8-AED33FB18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72" y="4937561"/>
            <a:ext cx="3318767" cy="2507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D56B1-35BB-4906-B6BD-8B09A334B334}"/>
              </a:ext>
            </a:extLst>
          </p:cNvPr>
          <p:cNvSpPr/>
          <p:nvPr/>
        </p:nvSpPr>
        <p:spPr bwMode="auto">
          <a:xfrm>
            <a:off x="210480" y="5914410"/>
            <a:ext cx="7420522" cy="126644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1C466D-7C71-4749-B76B-BE6128821E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464" y="5704435"/>
            <a:ext cx="567551" cy="18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687C5F-0A38-4971-8F43-0792A2B90C0D}"/>
              </a:ext>
            </a:extLst>
          </p:cNvPr>
          <p:cNvSpPr/>
          <p:nvPr/>
        </p:nvSpPr>
        <p:spPr>
          <a:xfrm>
            <a:off x="365924" y="5945607"/>
            <a:ext cx="738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andlee" panose="02000000000000000000" pitchFamily="2" charset="0"/>
              </a:rPr>
              <a:t>The lines that extend from the box in a box plot are sometimes called “</a:t>
            </a: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whiskers</a:t>
            </a:r>
            <a:r>
              <a:rPr lang="en-US" sz="1200" dirty="0">
                <a:latin typeface="Handlee" panose="02000000000000000000" pitchFamily="2" charset="0"/>
              </a:rPr>
              <a:t>.” About </a:t>
            </a:r>
            <a:r>
              <a:rPr lang="en-US" sz="1200" b="1" i="1" dirty="0">
                <a:latin typeface="Handlee" panose="02000000000000000000" pitchFamily="2" charset="0"/>
              </a:rPr>
              <a:t>what percent </a:t>
            </a:r>
            <a:r>
              <a:rPr lang="en-US" sz="1200" dirty="0">
                <a:latin typeface="Handlee" panose="02000000000000000000" pitchFamily="2" charset="0"/>
              </a:rPr>
              <a:t>of the data does the each interval represents?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F6FB7-B133-4709-A128-DAF6845775BD}"/>
              </a:ext>
            </a:extLst>
          </p:cNvPr>
          <p:cNvSpPr/>
          <p:nvPr/>
        </p:nvSpPr>
        <p:spPr>
          <a:xfrm>
            <a:off x="410370" y="6280612"/>
            <a:ext cx="21403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Box (Middle): </a:t>
            </a:r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Left whisker: </a:t>
            </a:r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Right whisker: </a:t>
            </a:r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E89966-E195-415E-8ED9-8A0BE9961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538" y="6276920"/>
            <a:ext cx="3424264" cy="7645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477AA0-63C5-4DCF-ACB3-BEE6BF4C92AC}"/>
              </a:ext>
            </a:extLst>
          </p:cNvPr>
          <p:cNvSpPr/>
          <p:nvPr/>
        </p:nvSpPr>
        <p:spPr bwMode="auto">
          <a:xfrm>
            <a:off x="199661" y="7252493"/>
            <a:ext cx="7431341" cy="1001834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9E2BD-E471-469F-8F6F-8807CFE7F5C1}"/>
              </a:ext>
            </a:extLst>
          </p:cNvPr>
          <p:cNvSpPr/>
          <p:nvPr/>
        </p:nvSpPr>
        <p:spPr>
          <a:xfrm>
            <a:off x="288201" y="7281976"/>
            <a:ext cx="7383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andlee" panose="02000000000000000000" pitchFamily="2" charset="0"/>
              </a:rPr>
              <a:t>Which measures of spread can be determined from the box plot, and how are they found?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3E3E6B-D8EF-4FB3-BA74-0FA2151289B6}"/>
              </a:ext>
            </a:extLst>
          </p:cNvPr>
          <p:cNvSpPr/>
          <p:nvPr/>
        </p:nvSpPr>
        <p:spPr>
          <a:xfrm>
            <a:off x="321883" y="7452382"/>
            <a:ext cx="7274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____________________________________________________________________________________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268BCC-F63F-4D0C-8C37-0C5801C057C0}"/>
              </a:ext>
            </a:extLst>
          </p:cNvPr>
          <p:cNvSpPr/>
          <p:nvPr/>
        </p:nvSpPr>
        <p:spPr bwMode="auto">
          <a:xfrm>
            <a:off x="210480" y="8336444"/>
            <a:ext cx="7431341" cy="128024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188C21-79F0-4B8D-8A89-1A3E6D0E1932}"/>
              </a:ext>
            </a:extLst>
          </p:cNvPr>
          <p:cNvSpPr/>
          <p:nvPr/>
        </p:nvSpPr>
        <p:spPr>
          <a:xfrm>
            <a:off x="235763" y="8361148"/>
            <a:ext cx="4741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andlee" panose="02000000000000000000" pitchFamily="2" charset="0"/>
              </a:rPr>
              <a:t>What are the steps for creating a box plot?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85769B-3C59-4704-A2B6-B679F3672B0A}"/>
              </a:ext>
            </a:extLst>
          </p:cNvPr>
          <p:cNvSpPr/>
          <p:nvPr/>
        </p:nvSpPr>
        <p:spPr>
          <a:xfrm>
            <a:off x="278797" y="8552788"/>
            <a:ext cx="7274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____________________________________________________________________________________</a:t>
            </a:r>
          </a:p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andlee" panose="02000000000000000000" pitchFamily="2" charset="0"/>
              </a:rPr>
              <a:t>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91797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5" grpId="0"/>
      <p:bldP spid="26" grpId="0"/>
      <p:bldP spid="27" grpId="0" animBg="1"/>
      <p:bldP spid="2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50939" y="432328"/>
            <a:ext cx="1023371" cy="108452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935" b="1" dirty="0">
                <a:solidFill>
                  <a:schemeClr val="bg1"/>
                </a:solidFill>
                <a:latin typeface="Handlee" panose="02000000000000000000" pitchFamily="2" charset="0"/>
              </a:rPr>
              <a:t>Guided Practice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B3F87-C300-4A7C-BBC3-EFCACE4E25F5}"/>
              </a:ext>
            </a:extLst>
          </p:cNvPr>
          <p:cNvSpPr/>
          <p:nvPr/>
        </p:nvSpPr>
        <p:spPr bwMode="auto">
          <a:xfrm>
            <a:off x="139730" y="640127"/>
            <a:ext cx="3708659" cy="507737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228985-561F-430D-8DAA-DD4C57D9F1A8}"/>
              </a:ext>
            </a:extLst>
          </p:cNvPr>
          <p:cNvSpPr/>
          <p:nvPr/>
        </p:nvSpPr>
        <p:spPr bwMode="auto">
          <a:xfrm>
            <a:off x="3925520" y="640127"/>
            <a:ext cx="3708659" cy="5077375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DDC0E-962A-4E78-81C3-962262C1BB1B}"/>
              </a:ext>
            </a:extLst>
          </p:cNvPr>
          <p:cNvSpPr/>
          <p:nvPr/>
        </p:nvSpPr>
        <p:spPr>
          <a:xfrm>
            <a:off x="178296" y="640128"/>
            <a:ext cx="3708659" cy="137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Handlee" panose="02000000000000000000" pitchFamily="2" charset="0"/>
              </a:rPr>
              <a:t>The numbers below show the average number of points per basketball game the Golden State Warriors’ Kevin Durant has scored each year during his career (2016-2017 season not included). (</a:t>
            </a:r>
            <a:r>
              <a:rPr lang="en-US" sz="1190" i="1" dirty="0">
                <a:latin typeface="Handlee" panose="02000000000000000000" pitchFamily="2" charset="0"/>
              </a:rPr>
              <a:t>Hint: To find the median for an even number of values, find the mean for the two middle values</a:t>
            </a:r>
            <a:r>
              <a:rPr lang="en-US" sz="1190" dirty="0">
                <a:latin typeface="Handlee" panose="02000000000000000000" pitchFamily="2" charset="0"/>
              </a:rPr>
              <a:t>.)</a:t>
            </a:r>
          </a:p>
          <a:p>
            <a:pPr algn="ctr"/>
            <a:r>
              <a:rPr lang="en-US" sz="1190" dirty="0">
                <a:latin typeface="Handlee" panose="02000000000000000000" pitchFamily="2" charset="0"/>
              </a:rPr>
              <a:t> </a:t>
            </a:r>
            <a:r>
              <a:rPr lang="en-US" sz="1190" b="1" i="1" dirty="0">
                <a:latin typeface="Handlee" panose="02000000000000000000" pitchFamily="2" charset="0"/>
              </a:rPr>
              <a:t>28, 25, 32, 28, 28, 28, 30, 25, 20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54AC5-3DE1-4B69-9DD1-65B245369B5A}"/>
              </a:ext>
            </a:extLst>
          </p:cNvPr>
          <p:cNvSpPr/>
          <p:nvPr/>
        </p:nvSpPr>
        <p:spPr>
          <a:xfrm>
            <a:off x="3890382" y="675756"/>
            <a:ext cx="3886200" cy="6417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90" dirty="0">
                <a:latin typeface="Handlee" panose="02000000000000000000" pitchFamily="2" charset="0"/>
              </a:rPr>
              <a:t>The data below shows the number of Grand Slam and Women’s Tennis Association tournament titles Serena Williams won the past 8 years. </a:t>
            </a:r>
            <a:r>
              <a:rPr lang="en-US" sz="1190" b="1" i="1" dirty="0">
                <a:latin typeface="Handlee" panose="02000000000000000000" pitchFamily="2" charset="0"/>
              </a:rPr>
              <a:t>2, 3, 2, 3, 4, 0, 4, 7.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F39EFC-E2B5-423D-95BF-789BE2DA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619" y="1839722"/>
            <a:ext cx="3497584" cy="507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5DEEDF-225C-41C9-BB2F-2B4D029C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918" y="3000615"/>
            <a:ext cx="3678985" cy="583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E8F29C-8C1A-4CE2-98F5-BEB443E4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100" y="4230213"/>
            <a:ext cx="3577307" cy="757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ED5699-80AB-4A0A-BC48-932AB571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4001" y="1407480"/>
            <a:ext cx="3497584" cy="507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258509-5841-4C99-B368-29C3A30390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4001" y="2740009"/>
            <a:ext cx="3678985" cy="5832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88F93-003B-4658-8BAD-3A798ABF16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4001" y="4046087"/>
            <a:ext cx="3577307" cy="75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7961B-4E68-44A4-8BA8-BD134C439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30" y="5355467"/>
            <a:ext cx="3639676" cy="26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ECD80-8C87-4CBE-B968-4EE743693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136" y="5275154"/>
            <a:ext cx="3048714" cy="3978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A38F58-6E09-480B-BFA1-F1AE0FC0E204}"/>
              </a:ext>
            </a:extLst>
          </p:cNvPr>
          <p:cNvGrpSpPr/>
          <p:nvPr/>
        </p:nvGrpSpPr>
        <p:grpSpPr>
          <a:xfrm>
            <a:off x="197938" y="5897840"/>
            <a:ext cx="6288054" cy="2320838"/>
            <a:chOff x="544104" y="2552916"/>
            <a:chExt cx="6288054" cy="232083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82BA19-1B7B-436A-A8F5-AD0003F00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104" y="2552916"/>
              <a:ext cx="6288054" cy="232083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1424AF8-2AC1-435E-B0DB-6EF7BD9A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5890" y="3552460"/>
              <a:ext cx="4896558" cy="80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154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991A0-C6F5-4DCE-9F3D-38E6808A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8" y="720307"/>
            <a:ext cx="6005077" cy="2076970"/>
          </a:xfrm>
          <a:prstGeom prst="rect">
            <a:avLst/>
          </a:prstGeom>
        </p:spPr>
      </p:pic>
      <p:sp>
        <p:nvSpPr>
          <p:cNvPr id="24" name="Heading">
            <a:extLst>
              <a:ext uri="{FF2B5EF4-FFF2-40B4-BE49-F238E27FC236}">
                <a16:creationId xmlns:a16="http://schemas.microsoft.com/office/drawing/2014/main" id="{63F66559-4FB2-4969-BAB9-9E357119A1EE}"/>
              </a:ext>
            </a:extLst>
          </p:cNvPr>
          <p:cNvSpPr/>
          <p:nvPr/>
        </p:nvSpPr>
        <p:spPr bwMode="auto">
          <a:xfrm>
            <a:off x="37446" y="457250"/>
            <a:ext cx="1334264" cy="164244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935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B20C66-5B11-422B-895E-8B752AB1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86" y="1543257"/>
            <a:ext cx="4896558" cy="801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80DB7-82FC-4E32-A6DC-83E4A11F4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7" y="3160734"/>
            <a:ext cx="5751556" cy="172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23F72-32D1-4484-873B-0B7D12358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88" y="5247111"/>
            <a:ext cx="6062448" cy="1677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7B5D6-3BB6-401D-A97F-1CEA96605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42" y="7149376"/>
            <a:ext cx="5984725" cy="1717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A0249-612C-4D7D-8512-D3C376B7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7" y="3657615"/>
            <a:ext cx="4896558" cy="801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7FD891-C64A-4BC4-BCF6-0D384D38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58" y="5789183"/>
            <a:ext cx="4896558" cy="80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1236E9-5C99-4D8D-8BE7-AAC22247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3" y="7696757"/>
            <a:ext cx="4896558" cy="8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70997" y="3108981"/>
            <a:ext cx="7560959" cy="2351306"/>
            <a:chOff x="-7609" y="3486834"/>
            <a:chExt cx="8895245" cy="2766242"/>
          </a:xfrm>
        </p:grpSpPr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774949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3561" tIns="453390" rIns="0" bIns="33561">
              <a:spAutoFit/>
            </a:bodyPr>
            <a:lstStyle/>
            <a:p>
              <a:pPr>
                <a:defRPr/>
              </a:pPr>
              <a:r>
                <a:rPr lang="en-US" sz="238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did you learn today about </a:t>
              </a:r>
              <a:r>
                <a:rPr lang="en-US" sz="238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to</a:t>
              </a:r>
              <a:r>
                <a:rPr lang="en-US" sz="238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Construct Box Plots..</a:t>
              </a:r>
              <a:endParaRPr lang="en-US" sz="238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14" y="4619969"/>
              <a:ext cx="76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7675">
                <a:defRPr/>
              </a:pPr>
              <a:endParaRPr lang="en-US" sz="1275" kern="0" dirty="0">
                <a:latin typeface="Arial" pitchFamily="34" charset="0"/>
              </a:endParaRPr>
            </a:p>
          </p:txBody>
        </p:sp>
        <p:sp>
          <p:nvSpPr>
            <p:cNvPr id="6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488582" y="3967807"/>
              <a:ext cx="1177892" cy="215946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64770" tIns="33561" rIns="64770" bIns="33561">
              <a:spAutoFit/>
            </a:bodyPr>
            <a:lstStyle/>
            <a:p>
              <a:pPr>
                <a:defRPr/>
              </a:pPr>
              <a:r>
                <a:rPr lang="en-US" sz="708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3317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4" y="3787018"/>
              <a:ext cx="2207952" cy="2079050"/>
              <a:chOff x="7594666" y="2245258"/>
              <a:chExt cx="2649405" cy="249421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647675">
                  <a:defRPr/>
                </a:pPr>
                <a:endParaRPr lang="en-US" sz="1275" kern="0" dirty="0">
                  <a:latin typeface="Arial" pitchFamily="34" charset="0"/>
                </a:endParaRPr>
              </a:p>
            </p:txBody>
          </p:sp>
          <p:sp>
            <p:nvSpPr>
              <p:cNvPr id="1742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54822" cy="573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40" b="1"/>
                  <a:t>Word Bank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5" y="2786139"/>
                <a:ext cx="2458916" cy="1953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kern="0" dirty="0">
                    <a:latin typeface="Book Antiqua" panose="02040602050305030304" pitchFamily="18" charset="0"/>
                  </a:rPr>
                  <a:t>Dot Plot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kern="0" dirty="0">
                    <a:latin typeface="Book Antiqua" panose="02040602050305030304" pitchFamily="18" charset="0"/>
                  </a:rPr>
                  <a:t>IQR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kern="0" dirty="0">
                    <a:latin typeface="Book Antiqua" panose="02040602050305030304" pitchFamily="18" charset="0"/>
                  </a:rPr>
                  <a:t>Whisker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kern="0" dirty="0">
                    <a:latin typeface="Book Antiqua" panose="02040602050305030304" pitchFamily="18" charset="0"/>
                  </a:rPr>
                  <a:t>Quartiles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kern="0" dirty="0">
                    <a:latin typeface="Book Antiqua" panose="02040602050305030304" pitchFamily="18" charset="0"/>
                  </a:rPr>
                  <a:t>Median</a:t>
                </a:r>
              </a:p>
              <a:p>
                <a:pPr marL="202398" indent="-202398" defTabSz="647675">
                  <a:spcAft>
                    <a:spcPts val="213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sz="1360" dirty="0">
                    <a:latin typeface="Book Antiqua" panose="02040602050305030304" pitchFamily="18" charset="0"/>
                  </a:rPr>
                  <a:t>5-number summary</a:t>
                </a:r>
              </a:p>
            </p:txBody>
          </p:sp>
        </p:grp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8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40" b="1" dirty="0">
                  <a:latin typeface="Handlee" panose="02000000000000000000" pitchFamily="2" charset="0"/>
                </a:rPr>
                <a:t>Today, I learned how to _________________________________________________________________________________.</a:t>
              </a:r>
            </a:p>
          </p:txBody>
        </p:sp>
      </p:grpSp>
      <p:sp>
        <p:nvSpPr>
          <p:cNvPr id="19" name="Round Same Side Corner Rectangle 37">
            <a:extLst>
              <a:ext uri="{FF2B5EF4-FFF2-40B4-BE49-F238E27FC236}">
                <a16:creationId xmlns:a16="http://schemas.microsoft.com/office/drawing/2014/main" id="{2B509923-4E90-4167-963B-74E498A5DE38}"/>
              </a:ext>
            </a:extLst>
          </p:cNvPr>
          <p:cNvSpPr/>
          <p:nvPr/>
        </p:nvSpPr>
        <p:spPr bwMode="auto">
          <a:xfrm rot="16200000">
            <a:off x="-214837" y="1612965"/>
            <a:ext cx="796743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1892B-273E-415B-A445-C9B4814EC853}"/>
              </a:ext>
            </a:extLst>
          </p:cNvPr>
          <p:cNvSpPr/>
          <p:nvPr/>
        </p:nvSpPr>
        <p:spPr>
          <a:xfrm>
            <a:off x="183534" y="548689"/>
            <a:ext cx="7375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Critical Thinking: </a:t>
            </a:r>
            <a:r>
              <a:rPr lang="en-US" dirty="0">
                <a:latin typeface="Handlee" panose="02000000000000000000" pitchFamily="2" charset="0"/>
              </a:rPr>
              <a:t>Suppose the minimum in a data set is the same as the first quartile. How would this affect a box plot of the data?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B722D-7B91-4028-AEBE-4F35372BA035}"/>
              </a:ext>
            </a:extLst>
          </p:cNvPr>
          <p:cNvSpPr/>
          <p:nvPr/>
        </p:nvSpPr>
        <p:spPr>
          <a:xfrm>
            <a:off x="529240" y="1052641"/>
            <a:ext cx="705962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C00000"/>
                </a:solidFill>
                <a:latin typeface="Handlee" panose="02000000000000000000" pitchFamily="2" charset="0"/>
              </a:rPr>
              <a:t>_______________________________________________________________________________________________________________</a:t>
            </a:r>
          </a:p>
        </p:txBody>
      </p:sp>
      <p:pic>
        <p:nvPicPr>
          <p:cNvPr id="1026" name="Picture 2" descr="Image result for student joke of the day">
            <a:extLst>
              <a:ext uri="{FF2B5EF4-FFF2-40B4-BE49-F238E27FC236}">
                <a16:creationId xmlns:a16="http://schemas.microsoft.com/office/drawing/2014/main" id="{D24C776F-AB39-4108-8CD9-14487D6F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76" y="6474582"/>
            <a:ext cx="3035129" cy="30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11001</TotalTime>
  <Words>651</Words>
  <Application>Microsoft Office PowerPoint</Application>
  <PresentationFormat>Custom</PresentationFormat>
  <Paragraphs>75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Handlee</vt:lpstr>
      <vt:lpstr>Century Gothic</vt:lpstr>
      <vt:lpstr>Verdana</vt:lpstr>
      <vt:lpstr>Gill Sans MT</vt:lpstr>
      <vt:lpstr>Calibri</vt:lpstr>
      <vt:lpstr>Helvetica</vt:lpstr>
      <vt:lpstr>Times New Roman</vt:lpstr>
      <vt:lpstr>Book Antiqua</vt:lpstr>
      <vt:lpstr>Malgun Gothic Semilight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502</cp:revision>
  <cp:lastPrinted>2014-04-25T17:44:43Z</cp:lastPrinted>
  <dcterms:created xsi:type="dcterms:W3CDTF">2012-04-12T14:57:33Z</dcterms:created>
  <dcterms:modified xsi:type="dcterms:W3CDTF">2018-08-25T23:03:42Z</dcterms:modified>
</cp:coreProperties>
</file>