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10"/>
  </p:notesMasterIdLst>
  <p:sldIdLst>
    <p:sldId id="309" r:id="rId2"/>
    <p:sldId id="306" r:id="rId3"/>
    <p:sldId id="308" r:id="rId4"/>
    <p:sldId id="257" r:id="rId5"/>
    <p:sldId id="307" r:id="rId6"/>
    <p:sldId id="310" r:id="rId7"/>
    <p:sldId id="311" r:id="rId8"/>
    <p:sldId id="299" r:id="rId9"/>
  </p:sldIdLst>
  <p:sldSz cx="9144000" cy="6858000" type="screen4x3"/>
  <p:notesSz cx="6934200" cy="9220200"/>
  <p:embeddedFontLst>
    <p:embeddedFont>
      <p:font typeface="Verdana" panose="020B0604030504040204" pitchFamily="34" charset="0"/>
      <p:regular r:id="rId11"/>
      <p:bold r:id="rId12"/>
      <p:italic r:id="rId13"/>
      <p:boldItalic r:id="rId14"/>
    </p:embeddedFont>
    <p:embeddedFont>
      <p:font typeface="Book Antiqua" panose="02040602050305030304" pitchFamily="18" charset="0"/>
      <p:regular r:id="rId15"/>
      <p:bold r:id="rId16"/>
      <p:italic r:id="rId17"/>
      <p:boldItalic r:id="rId18"/>
    </p:embeddedFont>
    <p:embeddedFont>
      <p:font typeface="Handlee" panose="020B0604020202020204" charset="0"/>
      <p:regular r:id="rId19"/>
    </p:embeddedFont>
    <p:embeddedFont>
      <p:font typeface="Helvetica" panose="020B0604020202020204" pitchFamily="34" charset="0"/>
      <p:regular r:id="rId20"/>
      <p:bold r:id="rId21"/>
      <p:italic r:id="rId22"/>
      <p:boldItalic r:id="rId23"/>
    </p:embeddedFont>
    <p:embeddedFont>
      <p:font typeface="Bahnschrift SemiCondensed" panose="020B0502040204020203" charset="0"/>
      <p:regular r:id="rId24"/>
      <p:bold r:id="rId25"/>
    </p:embeddedFont>
    <p:embeddedFont>
      <p:font typeface="Century Gothic" panose="020B0502020202020204" pitchFamily="34" charset="0"/>
      <p:regular r:id="rId26"/>
      <p:bold r:id="rId27"/>
      <p:italic r:id="rId28"/>
      <p:boldItalic r:id="rId29"/>
    </p:embeddedFont>
    <p:embeddedFont>
      <p:font typeface="Microsoft JhengHei" panose="020B0604030504040204" pitchFamily="34" charset="-120"/>
      <p:regular r:id="rId30"/>
      <p:bold r:id="rId31"/>
    </p:embeddedFont>
    <p:embeddedFont>
      <p:font typeface="Comic Sans MS" panose="030F0702030302020204" pitchFamily="66" charset="0"/>
      <p:regular r:id="rId32"/>
      <p:bold r:id="rId33"/>
      <p:italic r:id="rId34"/>
      <p:boldItalic r:id="rId35"/>
    </p:embeddedFont>
    <p:embeddedFont>
      <p:font typeface="Malgun Gothic Semilight" panose="020B0502040204020203" pitchFamily="34" charset="-128"/>
      <p:regular r:id="rId36"/>
    </p:embeddedFont>
    <p:embeddedFont>
      <p:font typeface="Gill Sans MT"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defaultTextStyle>
    <a:defPPr>
      <a:defRPr lang="en-US"/>
    </a:defPPr>
    <a:lvl1pPr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6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28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0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2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370">
          <p15:clr>
            <a:srgbClr val="A4A3A4"/>
          </p15:clr>
        </p15:guide>
        <p15:guide id="2" orient="horz" pos="2736">
          <p15:clr>
            <a:srgbClr val="A4A3A4"/>
          </p15:clr>
        </p15:guide>
        <p15:guide id="3" pos="4262">
          <p15:clr>
            <a:srgbClr val="A4A3A4"/>
          </p15:clr>
        </p15:guide>
        <p15:guide id="4" pos="56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37DC"/>
    <a:srgbClr val="5E9028"/>
    <a:srgbClr val="065978"/>
    <a:srgbClr val="08749A"/>
    <a:srgbClr val="FFFFFF"/>
    <a:srgbClr val="E8A102"/>
    <a:srgbClr val="D09E00"/>
    <a:srgbClr val="8EC000"/>
    <a:srgbClr val="F3F1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98968" autoAdjust="0"/>
  </p:normalViewPr>
  <p:slideViewPr>
    <p:cSldViewPr>
      <p:cViewPr varScale="1">
        <p:scale>
          <a:sx n="73" d="100"/>
          <a:sy n="73" d="100"/>
        </p:scale>
        <p:origin x="1206" y="54"/>
      </p:cViewPr>
      <p:guideLst>
        <p:guide orient="horz" pos="3370"/>
        <p:guide orient="horz" pos="2736"/>
        <p:guide pos="4262"/>
        <p:guide pos="5645"/>
      </p:guideLst>
    </p:cSldViewPr>
  </p:slideViewPr>
  <p:outlineViewPr>
    <p:cViewPr>
      <p:scale>
        <a:sx n="33" d="100"/>
        <a:sy n="33" d="100"/>
      </p:scale>
      <p:origin x="0" y="0"/>
    </p:cViewPr>
  </p:outlineViewPr>
  <p:notesTextViewPr>
    <p:cViewPr>
      <p:scale>
        <a:sx n="33" d="100"/>
        <a:sy n="33" d="100"/>
      </p:scale>
      <p:origin x="0" y="0"/>
    </p:cViewPr>
  </p:notesTextViewPr>
  <p:sorterViewPr>
    <p:cViewPr>
      <p:scale>
        <a:sx n="100" d="100"/>
        <a:sy n="100" d="100"/>
      </p:scale>
      <p:origin x="0" y="0"/>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9" Type="http://schemas.openxmlformats.org/officeDocument/2006/relationships/font" Target="fonts/font29.fntdata"/><Relationship Id="rId21" Type="http://schemas.openxmlformats.org/officeDocument/2006/relationships/font" Target="fonts/font11.fntdata"/><Relationship Id="rId34" Type="http://schemas.openxmlformats.org/officeDocument/2006/relationships/font" Target="fonts/font24.fntdata"/><Relationship Id="rId42" Type="http://schemas.openxmlformats.org/officeDocument/2006/relationships/font" Target="fonts/font3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6.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37" Type="http://schemas.openxmlformats.org/officeDocument/2006/relationships/font" Target="fonts/font27.fntdata"/><Relationship Id="rId40" Type="http://schemas.openxmlformats.org/officeDocument/2006/relationships/font" Target="fonts/font3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font" Target="fonts/font26.fnt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font" Target="fonts/font21.fntdata"/><Relationship Id="rId44" Type="http://schemas.openxmlformats.org/officeDocument/2006/relationships/font" Target="fonts/font3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font" Target="fonts/font25.fntdata"/><Relationship Id="rId43" Type="http://schemas.openxmlformats.org/officeDocument/2006/relationships/font" Target="fonts/font3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font" Target="fonts/font23.fntdata"/><Relationship Id="rId38" Type="http://schemas.openxmlformats.org/officeDocument/2006/relationships/font" Target="fonts/font28.fntdata"/><Relationship Id="rId46" Type="http://schemas.openxmlformats.org/officeDocument/2006/relationships/viewProps" Target="viewProps.xml"/><Relationship Id="rId20" Type="http://schemas.openxmlformats.org/officeDocument/2006/relationships/font" Target="fonts/font10.fntdata"/><Relationship Id="rId41" Type="http://schemas.openxmlformats.org/officeDocument/2006/relationships/font" Target="fonts/font3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6D4E9B-D35F-49B8-B523-4002AC2A44FA}"/>
              </a:ext>
            </a:extLst>
          </p:cNvPr>
          <p:cNvSpPr>
            <a:spLocks noGrp="1"/>
          </p:cNvSpPr>
          <p:nvPr>
            <p:ph type="hdr" sz="quarter"/>
          </p:nvPr>
        </p:nvSpPr>
        <p:spPr>
          <a:xfrm>
            <a:off x="0" y="0"/>
            <a:ext cx="3005138" cy="460375"/>
          </a:xfrm>
          <a:prstGeom prst="rect">
            <a:avLst/>
          </a:prstGeom>
        </p:spPr>
        <p:txBody>
          <a:bodyPr vert="horz" lIns="92309" tIns="46154" rIns="92309" bIns="46154" rtlCol="0"/>
          <a:lstStyle>
            <a:lvl1pPr algn="l" defTabSz="914363"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17ED55ED-7AD6-484C-B288-FFA2E05D332A}"/>
              </a:ext>
            </a:extLst>
          </p:cNvPr>
          <p:cNvSpPr>
            <a:spLocks noGrp="1"/>
          </p:cNvSpPr>
          <p:nvPr>
            <p:ph type="dt" idx="1"/>
          </p:nvPr>
        </p:nvSpPr>
        <p:spPr>
          <a:xfrm>
            <a:off x="3927475" y="0"/>
            <a:ext cx="3005138" cy="460375"/>
          </a:xfrm>
          <a:prstGeom prst="rect">
            <a:avLst/>
          </a:prstGeom>
        </p:spPr>
        <p:txBody>
          <a:bodyPr vert="horz" lIns="92309" tIns="46154" rIns="92309" bIns="46154" rtlCol="0"/>
          <a:lstStyle>
            <a:lvl1pPr algn="r" defTabSz="914363" eaLnBrk="1" fontAlgn="auto" hangingPunct="1">
              <a:spcBef>
                <a:spcPts val="0"/>
              </a:spcBef>
              <a:spcAft>
                <a:spcPts val="0"/>
              </a:spcAft>
              <a:defRPr sz="1200">
                <a:latin typeface="+mn-lt"/>
                <a:cs typeface="+mn-cs"/>
              </a:defRPr>
            </a:lvl1pPr>
          </a:lstStyle>
          <a:p>
            <a:pPr>
              <a:defRPr/>
            </a:pPr>
            <a:fld id="{B1C042B9-5614-4CE3-8279-E1155144C2AC}" type="datetimeFigureOut">
              <a:rPr lang="en-US"/>
              <a:pPr>
                <a:defRPr/>
              </a:pPr>
              <a:t>8/15/2018</a:t>
            </a:fld>
            <a:endParaRPr lang="en-US"/>
          </a:p>
        </p:txBody>
      </p:sp>
      <p:sp>
        <p:nvSpPr>
          <p:cNvPr id="4" name="Slide Image Placeholder 3">
            <a:extLst>
              <a:ext uri="{FF2B5EF4-FFF2-40B4-BE49-F238E27FC236}">
                <a16:creationId xmlns:a16="http://schemas.microsoft.com/office/drawing/2014/main" id="{E69A78B3-4503-4F73-9F80-1430695658C2}"/>
              </a:ext>
            </a:extLst>
          </p:cNvPr>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pPr lvl="0"/>
            <a:endParaRPr lang="en-US" noProof="0"/>
          </a:p>
        </p:txBody>
      </p:sp>
      <p:sp>
        <p:nvSpPr>
          <p:cNvPr id="5" name="Notes Placeholder 4">
            <a:extLst>
              <a:ext uri="{FF2B5EF4-FFF2-40B4-BE49-F238E27FC236}">
                <a16:creationId xmlns:a16="http://schemas.microsoft.com/office/drawing/2014/main" id="{10AA6F75-DADE-487D-A88D-C8E64BC6CA59}"/>
              </a:ext>
            </a:extLst>
          </p:cNvPr>
          <p:cNvSpPr>
            <a:spLocks noGrp="1"/>
          </p:cNvSpPr>
          <p:nvPr>
            <p:ph type="body" sz="quarter" idx="3"/>
          </p:nvPr>
        </p:nvSpPr>
        <p:spPr>
          <a:xfrm>
            <a:off x="693738" y="4379913"/>
            <a:ext cx="5546725" cy="4148137"/>
          </a:xfrm>
          <a:prstGeom prst="rect">
            <a:avLst/>
          </a:prstGeom>
        </p:spPr>
        <p:txBody>
          <a:bodyPr vert="horz" lIns="92309" tIns="46154" rIns="92309" bIns="4615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D54D730-3B3A-4EB6-9626-FAD58A8F5C29}"/>
              </a:ext>
            </a:extLst>
          </p:cNvPr>
          <p:cNvSpPr>
            <a:spLocks noGrp="1"/>
          </p:cNvSpPr>
          <p:nvPr>
            <p:ph type="ftr" sz="quarter" idx="4"/>
          </p:nvPr>
        </p:nvSpPr>
        <p:spPr>
          <a:xfrm>
            <a:off x="0" y="8758238"/>
            <a:ext cx="3005138" cy="460375"/>
          </a:xfrm>
          <a:prstGeom prst="rect">
            <a:avLst/>
          </a:prstGeom>
        </p:spPr>
        <p:txBody>
          <a:bodyPr vert="horz" lIns="92309" tIns="46154" rIns="92309" bIns="46154" rtlCol="0" anchor="b"/>
          <a:lstStyle>
            <a:lvl1pPr algn="l" defTabSz="914363"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2EE66E22-C131-42B3-A067-0A2FE170B98F}"/>
              </a:ext>
            </a:extLst>
          </p:cNvPr>
          <p:cNvSpPr>
            <a:spLocks noGrp="1"/>
          </p:cNvSpPr>
          <p:nvPr>
            <p:ph type="sldNum" sz="quarter" idx="5"/>
          </p:nvPr>
        </p:nvSpPr>
        <p:spPr>
          <a:xfrm>
            <a:off x="3927475" y="8758238"/>
            <a:ext cx="3005138" cy="460375"/>
          </a:xfrm>
          <a:prstGeom prst="rect">
            <a:avLst/>
          </a:prstGeom>
        </p:spPr>
        <p:txBody>
          <a:bodyPr vert="horz" wrap="square" lIns="92309" tIns="46154" rIns="92309" bIns="46154" numCol="1" anchor="b" anchorCtr="0" compatLnSpc="1">
            <a:prstTxWarp prst="textNoShape">
              <a:avLst/>
            </a:prstTxWarp>
          </a:bodyPr>
          <a:lstStyle>
            <a:lvl1pPr algn="r" eaLnBrk="1" hangingPunct="1">
              <a:defRPr sz="1200"/>
            </a:lvl1pPr>
          </a:lstStyle>
          <a:p>
            <a:pPr>
              <a:defRPr/>
            </a:pPr>
            <a:fld id="{9EF34912-FA76-499B-BA3E-9A5E84E709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994FA6EE-B55A-4179-9177-9CAF7CC11DC9}"/>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03C10A18-6808-4408-850D-E61538F6E0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a:extLst>
              <a:ext uri="{FF2B5EF4-FFF2-40B4-BE49-F238E27FC236}">
                <a16:creationId xmlns:a16="http://schemas.microsoft.com/office/drawing/2014/main" id="{EE9A1D2C-9145-48F5-92CC-DAC46704F5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AFBB05D-7B97-46EF-A745-516F8D258AE6}" type="slidenum">
              <a:rPr lang="en-US" altLang="en-US" smtClean="0"/>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D90130B-74FE-4310-A33F-0BAE08B3CA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E14BEC3F-2C8E-4840-9348-8096AA0698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a:extLst>
              <a:ext uri="{FF2B5EF4-FFF2-40B4-BE49-F238E27FC236}">
                <a16:creationId xmlns:a16="http://schemas.microsoft.com/office/drawing/2014/main" id="{092149A8-4092-4ED8-8C85-46DDE4DCDD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5B561D6-BAD5-4C3A-BC8D-1137CE9F51F1}" type="slidenum">
              <a:rPr lang="en-US" altLang="en-US" smtClean="0"/>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D123BDC5-3E7A-4B1C-8659-3C04D6CAC3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5CFB87D7-8F9A-485D-9938-3CDB957C33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292" name="Slide Number Placeholder 3">
            <a:extLst>
              <a:ext uri="{FF2B5EF4-FFF2-40B4-BE49-F238E27FC236}">
                <a16:creationId xmlns:a16="http://schemas.microsoft.com/office/drawing/2014/main" id="{D0D72ED7-DFFB-4855-B2BD-5618195226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2A20D19-A86B-42AE-8795-74030BCE782B}" type="slidenum">
              <a:rPr lang="en-US" altLang="en-US" smtClean="0"/>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F0F8301-F11D-4DEF-A2AF-BD5F214A60E6}"/>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2C7ED350-7435-4D36-8790-734ED95DA8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748E9F3D-479A-476D-9C38-9D2B6A65F8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E4FF8C1-827D-4E49-A938-05303EE2B00C}" type="slidenum">
              <a:rPr lang="en-US" altLang="en-US" smtClean="0"/>
              <a:pPr/>
              <a:t>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496920AF-910B-4632-8E5F-545B717F145A}"/>
              </a:ext>
            </a:extLst>
          </p:cNvPr>
          <p:cNvSpPr>
            <a:spLocks noChangeArrowheads="1"/>
          </p:cNvSpPr>
          <p:nvPr userDrawn="1"/>
        </p:nvSpPr>
        <p:spPr bwMode="auto">
          <a:xfrm>
            <a:off x="5943600" y="6642100"/>
            <a:ext cx="32004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defRPr/>
            </a:pPr>
            <a:r>
              <a:rPr lang="en-US" altLang="en-US" sz="800" dirty="0">
                <a:solidFill>
                  <a:srgbClr val="A6A6A6"/>
                </a:solidFill>
                <a:latin typeface="Verdana" pitchFamily="34" charset="0"/>
              </a:rPr>
              <a:t>Mr. Jagpal</a:t>
            </a:r>
          </a:p>
        </p:txBody>
      </p:sp>
      <p:sp>
        <p:nvSpPr>
          <p:cNvPr id="3" name="Rectangle 2">
            <a:extLst>
              <a:ext uri="{FF2B5EF4-FFF2-40B4-BE49-F238E27FC236}">
                <a16:creationId xmlns:a16="http://schemas.microsoft.com/office/drawing/2014/main" id="{3D29B938-7498-4D05-8783-4599961B3F42}"/>
              </a:ext>
            </a:extLst>
          </p:cNvPr>
          <p:cNvSpPr/>
          <p:nvPr userDrawn="1"/>
        </p:nvSpPr>
        <p:spPr>
          <a:xfrm>
            <a:off x="0" y="6402388"/>
            <a:ext cx="9144000" cy="261937"/>
          </a:xfrm>
          <a:prstGeom prst="rect">
            <a:avLst/>
          </a:prstGeom>
        </p:spPr>
        <p:txBody>
          <a:bodyPr>
            <a:spAutoFit/>
          </a:bodyPr>
          <a:lstStyle/>
          <a:p>
            <a:pPr>
              <a:defRPr/>
            </a:pPr>
            <a:r>
              <a:rPr lang="en-US" sz="1100" u="sng" dirty="0">
                <a:solidFill>
                  <a:srgbClr val="FF0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Standard: </a:t>
            </a:r>
            <a:r>
              <a:rPr lang="en-US" sz="1100" dirty="0">
                <a:latin typeface="Helvetica" panose="020B0604020202020204" pitchFamily="34" charset="0"/>
                <a:ea typeface="Times New Roman" panose="02020603050405020304" pitchFamily="18" charset="0"/>
                <a:cs typeface="Times New Roman" panose="02020603050405020304" pitchFamily="18" charset="0"/>
              </a:rPr>
              <a:t>S-ID.1 Represent data with plots on the real number line (dot plots, histograms, and box plots).</a:t>
            </a:r>
            <a:endParaRPr lang="en-US" sz="1100" dirty="0"/>
          </a:p>
        </p:txBody>
      </p:sp>
    </p:spTree>
    <p:extLst>
      <p:ext uri="{BB962C8B-B14F-4D97-AF65-F5344CB8AC3E}">
        <p14:creationId xmlns:p14="http://schemas.microsoft.com/office/powerpoint/2010/main" val="126990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Pages">
    <p:spTree>
      <p:nvGrpSpPr>
        <p:cNvPr id="1" name=""/>
        <p:cNvGrpSpPr/>
        <p:nvPr/>
      </p:nvGrpSpPr>
      <p:grpSpPr>
        <a:xfrm>
          <a:off x="0" y="0"/>
          <a:ext cx="0" cy="0"/>
          <a:chOff x="0" y="0"/>
          <a:chExt cx="0" cy="0"/>
        </a:xfrm>
      </p:grpSpPr>
      <p:grpSp>
        <p:nvGrpSpPr>
          <p:cNvPr id="2" name="Group 1" hidden="1">
            <a:extLst>
              <a:ext uri="{FF2B5EF4-FFF2-40B4-BE49-F238E27FC236}">
                <a16:creationId xmlns:a16="http://schemas.microsoft.com/office/drawing/2014/main" id="{1E2DC11E-0773-4110-B6EE-E4A46606D5DD}"/>
              </a:ext>
            </a:extLst>
          </p:cNvPr>
          <p:cNvGrpSpPr>
            <a:grpSpLocks/>
          </p:cNvGrpSpPr>
          <p:nvPr userDrawn="1"/>
        </p:nvGrpSpPr>
        <p:grpSpPr bwMode="auto">
          <a:xfrm>
            <a:off x="0" y="6364288"/>
            <a:ext cx="2444750" cy="500062"/>
            <a:chOff x="0" y="6364288"/>
            <a:chExt cx="2444750" cy="500062"/>
          </a:xfrm>
        </p:grpSpPr>
        <p:sp>
          <p:nvSpPr>
            <p:cNvPr id="3" name="Rectangle 2">
              <a:extLst>
                <a:ext uri="{FF2B5EF4-FFF2-40B4-BE49-F238E27FC236}">
                  <a16:creationId xmlns:a16="http://schemas.microsoft.com/office/drawing/2014/main" id="{11F93015-71E2-47EC-A742-FF407D1AAEC3}"/>
                </a:ext>
              </a:extLst>
            </p:cNvPr>
            <p:cNvSpPr>
              <a:spLocks noChangeArrowheads="1"/>
            </p:cNvSpPr>
            <p:nvPr userDrawn="1"/>
          </p:nvSpPr>
          <p:spPr bwMode="auto">
            <a:xfrm>
              <a:off x="0" y="6648450"/>
              <a:ext cx="2444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en-US" sz="800">
                  <a:solidFill>
                    <a:srgbClr val="7F7F7F"/>
                  </a:solidFill>
                  <a:latin typeface="Century Gothic" pitchFamily="34" charset="0"/>
                </a:rPr>
                <a:t>©2013 All rights reserved. </a:t>
              </a:r>
            </a:p>
          </p:txBody>
        </p:sp>
        <p:pic>
          <p:nvPicPr>
            <p:cNvPr id="4" name="Picture 74" descr="C:\Users\Stephen\Downloads\264180_196031527114669_196031310448024_613424_7989946_n.jpg">
              <a:extLst>
                <a:ext uri="{FF2B5EF4-FFF2-40B4-BE49-F238E27FC236}">
                  <a16:creationId xmlns:a16="http://schemas.microsoft.com/office/drawing/2014/main" id="{28B01C32-9406-41FE-A672-9345B73BAB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6364288"/>
              <a:ext cx="139223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6186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0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2CFF31CE-6C03-414F-BE8F-B44E481C479C}"/>
              </a:ext>
            </a:extLst>
          </p:cNvPr>
          <p:cNvSpPr/>
          <p:nvPr userDrawn="1"/>
        </p:nvSpPr>
        <p:spPr bwMode="auto">
          <a:xfrm rot="16200000">
            <a:off x="4420394" y="-4323556"/>
            <a:ext cx="303212" cy="9144000"/>
          </a:xfrm>
          <a:prstGeom prst="round2SameRect">
            <a:avLst>
              <a:gd name="adj1" fmla="val 0"/>
              <a:gd name="adj2" fmla="val 5466"/>
            </a:avLst>
          </a:prstGeom>
          <a:solidFill>
            <a:srgbClr val="0171AB"/>
          </a:solidFill>
          <a:ln>
            <a:noFill/>
          </a:ln>
          <a:effectLst/>
          <a:extLst/>
        </p:spPr>
        <p:txBody>
          <a:bodyPr vert="vert" lIns="39483" tIns="39483" rIns="39483" bIns="39483">
            <a:spAutoFit/>
          </a:bodyPr>
          <a:lstStyle/>
          <a:p>
            <a:pPr>
              <a:defRPr/>
            </a:pPr>
            <a:r>
              <a:rPr lang="en-US" sz="1400" b="1" dirty="0">
                <a:solidFill>
                  <a:schemeClr val="bg1"/>
                </a:solidFill>
                <a:latin typeface="Century Gothic" panose="020B0502020202020204" pitchFamily="34" charset="0"/>
              </a:rPr>
              <a:t>L.O: By the end of class, students will be able to create histograms for given data, with 100% accuracy. </a:t>
            </a:r>
          </a:p>
        </p:txBody>
      </p:sp>
    </p:spTree>
    <p:extLst>
      <p:ext uri="{BB962C8B-B14F-4D97-AF65-F5344CB8AC3E}">
        <p14:creationId xmlns:p14="http://schemas.microsoft.com/office/powerpoint/2010/main" val="19624057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694" r:id="rId1"/>
    <p:sldLayoutId id="2147484695" r:id="rId2"/>
    <p:sldLayoutId id="2147484693" r:id="rId3"/>
    <p:sldLayoutId id="2147484696"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12.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13.png"/><Relationship Id="rId9" Type="http://schemas.openxmlformats.org/officeDocument/2006/relationships/image" Target="../media/image31.png"/><Relationship Id="rId1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14830E-46F8-4F81-B906-8B52D47FDC2C}"/>
              </a:ext>
            </a:extLst>
          </p:cNvPr>
          <p:cNvSpPr/>
          <p:nvPr/>
        </p:nvSpPr>
        <p:spPr>
          <a:xfrm>
            <a:off x="1417638" y="868363"/>
            <a:ext cx="6948487" cy="18161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457200" indent="-457200" algn="ctr">
              <a:buFont typeface="Wingdings" panose="05000000000000000000" pitchFamily="2" charset="2"/>
              <a:buChar char="Ø"/>
              <a:defRPr/>
            </a:pPr>
            <a:r>
              <a:rPr lang="en-US" sz="2800" b="1" dirty="0">
                <a:effectLst>
                  <a:outerShdw blurRad="38100" dist="38100" dir="2700000" algn="tl">
                    <a:srgbClr val="000000">
                      <a:alpha val="43137"/>
                    </a:srgbClr>
                  </a:outerShdw>
                </a:effectLst>
                <a:latin typeface="Handlee" panose="02000000000000000000" pitchFamily="2" charset="0"/>
              </a:rPr>
              <a:t>Be on Time</a:t>
            </a:r>
          </a:p>
          <a:p>
            <a:pPr marL="457200" indent="-457200" algn="ctr">
              <a:buFont typeface="Wingdings" panose="05000000000000000000" pitchFamily="2" charset="2"/>
              <a:buChar char="Ø"/>
              <a:defRPr/>
            </a:pPr>
            <a:r>
              <a:rPr lang="en-US" sz="2800" b="1" dirty="0">
                <a:effectLst>
                  <a:outerShdw blurRad="38100" dist="38100" dir="2700000" algn="tl">
                    <a:srgbClr val="000000">
                      <a:alpha val="43137"/>
                    </a:srgbClr>
                  </a:outerShdw>
                </a:effectLst>
                <a:latin typeface="Handlee" panose="02000000000000000000" pitchFamily="2" charset="0"/>
              </a:rPr>
              <a:t>Wear ID</a:t>
            </a:r>
          </a:p>
          <a:p>
            <a:pPr marL="457200" indent="-457200" algn="ctr">
              <a:buFont typeface="Wingdings" panose="05000000000000000000" pitchFamily="2" charset="2"/>
              <a:buChar char="Ø"/>
              <a:defRPr/>
            </a:pPr>
            <a:r>
              <a:rPr lang="en-US" sz="2800" b="1" dirty="0">
                <a:effectLst>
                  <a:outerShdw blurRad="38100" dist="38100" dir="2700000" algn="tl">
                    <a:srgbClr val="000000">
                      <a:alpha val="43137"/>
                    </a:srgbClr>
                  </a:outerShdw>
                </a:effectLst>
                <a:latin typeface="Handlee" panose="02000000000000000000" pitchFamily="2" charset="0"/>
              </a:rPr>
              <a:t>Chromebook Ready</a:t>
            </a:r>
          </a:p>
          <a:p>
            <a:pPr marL="457200" indent="-457200" algn="ctr">
              <a:buFont typeface="Wingdings" panose="05000000000000000000" pitchFamily="2" charset="2"/>
              <a:buChar char="Ø"/>
              <a:defRPr/>
            </a:pPr>
            <a:r>
              <a:rPr lang="en-US" sz="2800" b="1" dirty="0">
                <a:effectLst>
                  <a:outerShdw blurRad="38100" dist="38100" dir="2700000" algn="tl">
                    <a:srgbClr val="000000">
                      <a:alpha val="43137"/>
                    </a:srgbClr>
                  </a:outerShdw>
                </a:effectLst>
                <a:latin typeface="Handlee" panose="02000000000000000000" pitchFamily="2" charset="0"/>
              </a:rPr>
              <a:t>SEE SOMETHING, SAY SOMETHING</a:t>
            </a:r>
          </a:p>
        </p:txBody>
      </p:sp>
      <p:sp>
        <p:nvSpPr>
          <p:cNvPr id="3" name="Rectangle 2">
            <a:extLst>
              <a:ext uri="{FF2B5EF4-FFF2-40B4-BE49-F238E27FC236}">
                <a16:creationId xmlns:a16="http://schemas.microsoft.com/office/drawing/2014/main" id="{191110C2-49D9-4887-99E8-3F73B0BB3C89}"/>
              </a:ext>
            </a:extLst>
          </p:cNvPr>
          <p:cNvSpPr/>
          <p:nvPr/>
        </p:nvSpPr>
        <p:spPr>
          <a:xfrm>
            <a:off x="914400" y="228600"/>
            <a:ext cx="7954963" cy="461963"/>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2400" b="1" dirty="0">
                <a:effectLst>
                  <a:outerShdw blurRad="38100" dist="38100" dir="2700000" algn="tl">
                    <a:srgbClr val="000000">
                      <a:alpha val="43137"/>
                    </a:srgbClr>
                  </a:outerShdw>
                </a:effectLst>
                <a:latin typeface="Roboto"/>
              </a:rPr>
              <a:t>ACT RESPONSIBLY &amp; SUPPORT the COMMUNITY.</a:t>
            </a:r>
            <a:endParaRPr lang="en-US" sz="2400" b="1" dirty="0">
              <a:effectLst>
                <a:outerShdw blurRad="38100" dist="38100" dir="2700000" algn="tl">
                  <a:srgbClr val="000000">
                    <a:alpha val="43137"/>
                  </a:srgbClr>
                </a:outerShdw>
              </a:effectLst>
            </a:endParaRPr>
          </a:p>
        </p:txBody>
      </p:sp>
      <p:pic>
        <p:nvPicPr>
          <p:cNvPr id="61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8613" y="2911475"/>
            <a:ext cx="593725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descr="Image result for No cell phone or ga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3" y="2597150"/>
            <a:ext cx="12604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 descr="Image result for no profanity"/>
          <p:cNvPicPr>
            <a:picLocks noChangeAspect="1" noChangeArrowheads="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03188" y="4068763"/>
            <a:ext cx="1462087"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 result for waste time">
            <a:extLst>
              <a:ext uri="{FF2B5EF4-FFF2-40B4-BE49-F238E27FC236}">
                <a16:creationId xmlns:a16="http://schemas.microsoft.com/office/drawing/2014/main" id="{54CA39DE-0806-47FB-8CCB-C23110D2B9B4}"/>
              </a:ext>
            </a:extLst>
          </p:cNvPr>
          <p:cNvPicPr>
            <a:picLocks noChangeAspect="1" noChangeArrowheads="1"/>
          </p:cNvPicPr>
          <p:nvPr/>
        </p:nvPicPr>
        <p:blipFill>
          <a:blip r:embed="rId5" cstate="print">
            <a:clrChange>
              <a:clrFrom>
                <a:srgbClr val="FEFEFE"/>
              </a:clrFrom>
              <a:clrTo>
                <a:srgbClr val="FEFEFE">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03753" y="2539924"/>
            <a:ext cx="1680622" cy="175531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51688" y="4103688"/>
            <a:ext cx="2009775"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087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21">
            <a:extLst>
              <a:ext uri="{FF2B5EF4-FFF2-40B4-BE49-F238E27FC236}">
                <a16:creationId xmlns:a16="http://schemas.microsoft.com/office/drawing/2014/main" id="{4265ADC7-AFCF-4EFC-8116-F9CE07B618F8}"/>
              </a:ext>
            </a:extLst>
          </p:cNvPr>
          <p:cNvSpPr/>
          <p:nvPr/>
        </p:nvSpPr>
        <p:spPr bwMode="auto">
          <a:xfrm rot="16200000">
            <a:off x="3482181" y="-1766093"/>
            <a:ext cx="1465263" cy="8382000"/>
          </a:xfrm>
          <a:prstGeom prst="round2SameRect">
            <a:avLst>
              <a:gd name="adj1" fmla="val 0"/>
              <a:gd name="adj2" fmla="val 5466"/>
            </a:avLst>
          </a:prstGeom>
          <a:solidFill>
            <a:srgbClr val="0171AB"/>
          </a:solidFill>
          <a:ln>
            <a:noFill/>
          </a:ln>
          <a:effectLst/>
          <a:extLst/>
        </p:spPr>
        <p:txBody>
          <a:bodyPr vert="vert" lIns="39483" tIns="533400" rIns="0" bIns="39483">
            <a:spAutoFit/>
          </a:bodyPr>
          <a:lstStyle/>
          <a:p>
            <a:pPr>
              <a:defRPr/>
            </a:pPr>
            <a:r>
              <a:rPr lang="en-US" sz="4500" b="1" dirty="0">
                <a:solidFill>
                  <a:schemeClr val="bg1"/>
                </a:solidFill>
                <a:latin typeface="Century Gothic" panose="020B0502020202020204" pitchFamily="34" charset="0"/>
              </a:rPr>
              <a:t>We will determine</a:t>
            </a:r>
            <a:r>
              <a:rPr lang="en-US" sz="4500" b="1" baseline="-25000" dirty="0">
                <a:solidFill>
                  <a:schemeClr val="bg1"/>
                </a:solidFill>
                <a:latin typeface="Century Gothic" panose="020B0502020202020204" pitchFamily="34" charset="0"/>
              </a:rPr>
              <a:t>1</a:t>
            </a:r>
            <a:r>
              <a:rPr lang="en-US" sz="4500" b="1" dirty="0">
                <a:solidFill>
                  <a:schemeClr val="bg1"/>
                </a:solidFill>
                <a:latin typeface="Century Gothic" panose="020B0502020202020204" pitchFamily="34" charset="0"/>
              </a:rPr>
              <a:t> how to create and use Histogram.</a:t>
            </a:r>
          </a:p>
        </p:txBody>
      </p:sp>
      <p:sp>
        <p:nvSpPr>
          <p:cNvPr id="3" name="Round Same Side Corner Rectangle 37">
            <a:extLst>
              <a:ext uri="{FF2B5EF4-FFF2-40B4-BE49-F238E27FC236}">
                <a16:creationId xmlns:a16="http://schemas.microsoft.com/office/drawing/2014/main" id="{9076F66B-4B38-4709-A460-8B19926042AE}"/>
              </a:ext>
            </a:extLst>
          </p:cNvPr>
          <p:cNvSpPr/>
          <p:nvPr/>
        </p:nvSpPr>
        <p:spPr bwMode="auto">
          <a:xfrm rot="16200000">
            <a:off x="-523875" y="2316163"/>
            <a:ext cx="1266825" cy="215900"/>
          </a:xfrm>
          <a:prstGeom prst="round2SameRect">
            <a:avLst>
              <a:gd name="adj1" fmla="val 0"/>
              <a:gd name="adj2" fmla="val 15814"/>
            </a:avLst>
          </a:prstGeom>
          <a:solidFill>
            <a:srgbClr val="FFFFFF"/>
          </a:solidFill>
          <a:ln w="6350">
            <a:noFill/>
          </a:ln>
          <a:effectLst>
            <a:outerShdw blurRad="50800" algn="ctr" rotWithShape="0">
              <a:prstClr val="black">
                <a:alpha val="40000"/>
              </a:prstClr>
            </a:outerShdw>
          </a:effectLst>
          <a:extLst/>
        </p:spPr>
        <p:txBody>
          <a:bodyPr wrap="none" lIns="76200" tIns="39483" rIns="76200" bIns="39483">
            <a:spAutoFit/>
          </a:bodyPr>
          <a:lstStyle/>
          <a:p>
            <a:pPr>
              <a:defRPr/>
            </a:pPr>
            <a:r>
              <a:rPr lang="en-US" sz="833" b="1" dirty="0">
                <a:solidFill>
                  <a:srgbClr val="0171AB"/>
                </a:solidFill>
                <a:latin typeface="Century Gothic" panose="020B0502020202020204" pitchFamily="34" charset="0"/>
              </a:rPr>
              <a:t>LEARNING OBJECTIVE</a:t>
            </a:r>
          </a:p>
        </p:txBody>
      </p:sp>
      <p:graphicFrame>
        <p:nvGraphicFramePr>
          <p:cNvPr id="9" name="Table 8">
            <a:extLst>
              <a:ext uri="{FF2B5EF4-FFF2-40B4-BE49-F238E27FC236}">
                <a16:creationId xmlns:a16="http://schemas.microsoft.com/office/drawing/2014/main" id="{329F45F3-37E8-4E0F-BC6E-6F29A78AE8A3}"/>
              </a:ext>
            </a:extLst>
          </p:cNvPr>
          <p:cNvGraphicFramePr>
            <a:graphicFrameLocks noGrp="1"/>
          </p:cNvGraphicFramePr>
          <p:nvPr/>
        </p:nvGraphicFramePr>
        <p:xfrm>
          <a:off x="7218363" y="3852863"/>
          <a:ext cx="1841500" cy="641350"/>
        </p:xfrm>
        <a:graphic>
          <a:graphicData uri="http://schemas.openxmlformats.org/drawingml/2006/table">
            <a:tbl>
              <a:tblPr firstRow="1" bandRow="1">
                <a:tableStyleId>{2D5ABB26-0587-4C30-8999-92F81FD0307C}</a:tableStyleId>
              </a:tblPr>
              <a:tblGrid>
                <a:gridCol w="1841500">
                  <a:extLst>
                    <a:ext uri="{9D8B030D-6E8A-4147-A177-3AD203B41FA5}">
                      <a16:colId xmlns:a16="http://schemas.microsoft.com/office/drawing/2014/main" val="3417194902"/>
                    </a:ext>
                  </a:extLst>
                </a:gridCol>
              </a:tblGrid>
              <a:tr h="320675">
                <a:tc>
                  <a:txBody>
                    <a:bodyPr/>
                    <a:lstStyle/>
                    <a:p>
                      <a:pPr marL="228600" marR="0" indent="0" algn="l" defTabSz="82296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Century Gothic" panose="020B0502020202020204" pitchFamily="34" charset="0"/>
                        </a:rPr>
                        <a:t>Definition</a:t>
                      </a:r>
                    </a:p>
                  </a:txBody>
                  <a:tcPr marL="76200" marR="76200" marT="38176" marB="38176">
                    <a:lnL w="12700" cap="flat" cmpd="sng" algn="ctr">
                      <a:solidFill>
                        <a:srgbClr val="0171AB"/>
                      </a:solidFill>
                      <a:prstDash val="solid"/>
                      <a:round/>
                      <a:headEnd type="none" w="med" len="med"/>
                      <a:tailEnd type="none" w="med" len="med"/>
                    </a:lnL>
                    <a:lnR w="12700" cap="flat" cmpd="sng" algn="ctr">
                      <a:solidFill>
                        <a:srgbClr val="0171AB"/>
                      </a:solidFill>
                      <a:prstDash val="solid"/>
                      <a:round/>
                      <a:headEnd type="none" w="med" len="med"/>
                      <a:tailEnd type="none" w="med" len="med"/>
                    </a:lnR>
                    <a:lnT w="12700" cap="flat" cmpd="sng" algn="ctr">
                      <a:solidFill>
                        <a:srgbClr val="0171AB"/>
                      </a:solidFill>
                      <a:prstDash val="solid"/>
                      <a:round/>
                      <a:headEnd type="none" w="med" len="med"/>
                      <a:tailEnd type="none" w="med" len="med"/>
                    </a:lnT>
                    <a:lnB w="12700" cap="flat" cmpd="sng" algn="ctr">
                      <a:solidFill>
                        <a:srgbClr val="0171AB"/>
                      </a:solidFill>
                      <a:prstDash val="solid"/>
                      <a:round/>
                      <a:headEnd type="none" w="med" len="med"/>
                      <a:tailEnd type="none" w="med" len="med"/>
                    </a:lnB>
                    <a:solidFill>
                      <a:srgbClr val="0171AB"/>
                    </a:solidFill>
                  </a:tcPr>
                </a:tc>
                <a:extLst>
                  <a:ext uri="{0D108BD9-81ED-4DB2-BD59-A6C34878D82A}">
                    <a16:rowId xmlns:a16="http://schemas.microsoft.com/office/drawing/2014/main" val="4046618402"/>
                  </a:ext>
                </a:extLst>
              </a:tr>
              <a:tr h="320675">
                <a:tc>
                  <a:txBody>
                    <a:bodyPr/>
                    <a:lstStyle/>
                    <a:p>
                      <a:pPr defTabSz="914400">
                        <a:defRPr/>
                      </a:pPr>
                      <a:r>
                        <a:rPr lang="en-US" sz="1600" kern="1200" baseline="30000" dirty="0">
                          <a:solidFill>
                            <a:schemeClr val="tx1"/>
                          </a:solidFill>
                          <a:latin typeface="Century Gothic" panose="020B0502020202020204" pitchFamily="34" charset="0"/>
                          <a:ea typeface="+mn-ea"/>
                          <a:cs typeface="Times New Roman" pitchFamily="18" charset="0"/>
                        </a:rPr>
                        <a:t>1</a:t>
                      </a:r>
                      <a:r>
                        <a:rPr lang="en-US" sz="1600" kern="1200" dirty="0">
                          <a:solidFill>
                            <a:schemeClr val="tx1"/>
                          </a:solidFill>
                          <a:latin typeface="Century Gothic" panose="020B0502020202020204" pitchFamily="34" charset="0"/>
                          <a:ea typeface="+mn-ea"/>
                          <a:cs typeface="Times New Roman" pitchFamily="18" charset="0"/>
                        </a:rPr>
                        <a:t> figure out</a:t>
                      </a:r>
                    </a:p>
                  </a:txBody>
                  <a:tcPr marL="76200" marR="76200" marT="38176" marB="38176">
                    <a:lnL w="12700" cap="flat" cmpd="sng" algn="ctr">
                      <a:solidFill>
                        <a:srgbClr val="0171AB"/>
                      </a:solidFill>
                      <a:prstDash val="solid"/>
                      <a:round/>
                      <a:headEnd type="none" w="med" len="med"/>
                      <a:tailEnd type="none" w="med" len="med"/>
                    </a:lnL>
                    <a:lnR w="12700" cap="flat" cmpd="sng" algn="ctr">
                      <a:solidFill>
                        <a:srgbClr val="0171AB"/>
                      </a:solidFill>
                      <a:prstDash val="solid"/>
                      <a:round/>
                      <a:headEnd type="none" w="med" len="med"/>
                      <a:tailEnd type="none" w="med" len="med"/>
                    </a:lnR>
                    <a:lnT w="12700" cap="flat" cmpd="sng" algn="ctr">
                      <a:solidFill>
                        <a:srgbClr val="0171AB"/>
                      </a:solidFill>
                      <a:prstDash val="solid"/>
                      <a:round/>
                      <a:headEnd type="none" w="med" len="med"/>
                      <a:tailEnd type="none" w="med" len="med"/>
                    </a:lnT>
                    <a:lnB w="12700" cap="flat" cmpd="sng" algn="ctr">
                      <a:solidFill>
                        <a:srgbClr val="0171AB"/>
                      </a:solidFill>
                      <a:prstDash val="solid"/>
                      <a:round/>
                      <a:headEnd type="none" w="med" len="med"/>
                      <a:tailEnd type="none" w="med" len="med"/>
                    </a:lnB>
                    <a:solidFill>
                      <a:srgbClr val="FFFFFF"/>
                    </a:solidFill>
                  </a:tcPr>
                </a:tc>
                <a:extLst>
                  <a:ext uri="{0D108BD9-81ED-4DB2-BD59-A6C34878D82A}">
                    <a16:rowId xmlns:a16="http://schemas.microsoft.com/office/drawing/2014/main" val="528647847"/>
                  </a:ext>
                </a:extLst>
              </a:tr>
            </a:tbl>
          </a:graphicData>
        </a:graphic>
      </p:graphicFrame>
      <p:grpSp>
        <p:nvGrpSpPr>
          <p:cNvPr id="6157" name="Group 4">
            <a:extLst>
              <a:ext uri="{FF2B5EF4-FFF2-40B4-BE49-F238E27FC236}">
                <a16:creationId xmlns:a16="http://schemas.microsoft.com/office/drawing/2014/main" id="{C7DC6019-5E77-450F-A901-B8EAD27DBF35}"/>
              </a:ext>
            </a:extLst>
          </p:cNvPr>
          <p:cNvGrpSpPr>
            <a:grpSpLocks/>
          </p:cNvGrpSpPr>
          <p:nvPr/>
        </p:nvGrpSpPr>
        <p:grpSpPr bwMode="auto">
          <a:xfrm>
            <a:off x="23813" y="3703638"/>
            <a:ext cx="3525837" cy="858837"/>
            <a:chOff x="6748463" y="461533"/>
            <a:chExt cx="2185987" cy="860893"/>
          </a:xfrm>
        </p:grpSpPr>
        <p:sp>
          <p:nvSpPr>
            <p:cNvPr id="13" name="Rectangle 12">
              <a:extLst>
                <a:ext uri="{FF2B5EF4-FFF2-40B4-BE49-F238E27FC236}">
                  <a16:creationId xmlns:a16="http://schemas.microsoft.com/office/drawing/2014/main" id="{97654594-D7EF-4DAA-B6D6-53C5DB0E8568}"/>
                </a:ext>
              </a:extLst>
            </p:cNvPr>
            <p:cNvSpPr/>
            <p:nvPr/>
          </p:nvSpPr>
          <p:spPr bwMode="auto">
            <a:xfrm>
              <a:off x="6749447" y="523593"/>
              <a:ext cx="2185003" cy="798833"/>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01752" rIns="9144">
              <a:spAutoFit/>
            </a:bodyPr>
            <a:lstStyle/>
            <a:p>
              <a:pPr defTabSz="914293" eaLnBrk="1" fontAlgn="auto" hangingPunct="1">
                <a:spcBef>
                  <a:spcPts val="0"/>
                </a:spcBef>
                <a:spcAft>
                  <a:spcPts val="0"/>
                </a:spcAft>
                <a:defRPr/>
              </a:pPr>
              <a:r>
                <a:rPr lang="en-US" sz="1200" b="1" dirty="0">
                  <a:solidFill>
                    <a:schemeClr val="tx1"/>
                  </a:solidFill>
                  <a:latin typeface="Verdana" pitchFamily="34" charset="0"/>
                  <a:cs typeface="Times New Roman" pitchFamily="18" charset="0"/>
                </a:rPr>
                <a:t>What are we going to learn today?</a:t>
              </a:r>
            </a:p>
            <a:p>
              <a:pPr defTabSz="914293" eaLnBrk="1" fontAlgn="auto" hangingPunct="1">
                <a:spcBef>
                  <a:spcPts val="600"/>
                </a:spcBef>
                <a:spcAft>
                  <a:spcPts val="0"/>
                </a:spcAft>
                <a:defRPr/>
              </a:pPr>
              <a:r>
                <a:rPr lang="en-US" sz="1200" b="1" dirty="0">
                  <a:solidFill>
                    <a:schemeClr val="tx1"/>
                  </a:solidFill>
                  <a:latin typeface="Verdana" pitchFamily="34" charset="0"/>
                  <a:cs typeface="Times New Roman" pitchFamily="18" charset="0"/>
                </a:rPr>
                <a:t>What is </a:t>
              </a:r>
              <a:r>
                <a:rPr lang="en-US" sz="1200" b="1" i="1" dirty="0">
                  <a:solidFill>
                    <a:schemeClr val="tx1"/>
                  </a:solidFill>
                  <a:latin typeface="Verdana" pitchFamily="34" charset="0"/>
                  <a:cs typeface="Times New Roman" pitchFamily="18" charset="0"/>
                </a:rPr>
                <a:t>Determine </a:t>
              </a:r>
              <a:r>
                <a:rPr lang="en-US" sz="1200" b="1" dirty="0">
                  <a:solidFill>
                    <a:schemeClr val="tx1"/>
                  </a:solidFill>
                  <a:latin typeface="Verdana" pitchFamily="34" charset="0"/>
                  <a:cs typeface="Times New Roman" pitchFamily="18" charset="0"/>
                </a:rPr>
                <a:t>means?_______.</a:t>
              </a:r>
            </a:p>
          </p:txBody>
        </p:sp>
        <p:sp>
          <p:nvSpPr>
            <p:cNvPr id="14" name="Rectangle 13">
              <a:extLst>
                <a:ext uri="{FF2B5EF4-FFF2-40B4-BE49-F238E27FC236}">
                  <a16:creationId xmlns:a16="http://schemas.microsoft.com/office/drawing/2014/main" id="{97F13AC1-E63D-455E-A860-7082B02B4C20}"/>
                </a:ext>
              </a:extLst>
            </p:cNvPr>
            <p:cNvSpPr/>
            <p:nvPr/>
          </p:nvSpPr>
          <p:spPr bwMode="auto">
            <a:xfrm>
              <a:off x="6748463" y="461533"/>
              <a:ext cx="2185003" cy="300755"/>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200" b="1" dirty="0">
                  <a:latin typeface="Gill Sans MT" pitchFamily="34" charset="0"/>
                </a:rPr>
                <a:t>CFU</a:t>
              </a:r>
            </a:p>
          </p:txBody>
        </p:sp>
      </p:grpSp>
      <p:sp>
        <p:nvSpPr>
          <p:cNvPr id="10" name="Heading">
            <a:extLst>
              <a:ext uri="{FF2B5EF4-FFF2-40B4-BE49-F238E27FC236}">
                <a16:creationId xmlns:a16="http://schemas.microsoft.com/office/drawing/2014/main" id="{9DCF4875-566F-4DE5-8F9E-31513396353D}"/>
              </a:ext>
            </a:extLst>
          </p:cNvPr>
          <p:cNvSpPr/>
          <p:nvPr/>
        </p:nvSpPr>
        <p:spPr bwMode="auto">
          <a:xfrm>
            <a:off x="0" y="695325"/>
            <a:ext cx="1736725" cy="247650"/>
          </a:xfrm>
          <a:prstGeom prst="homePlate">
            <a:avLst>
              <a:gd name="adj" fmla="val 40355"/>
            </a:avLst>
          </a:prstGeom>
          <a:solidFill>
            <a:srgbClr val="065978"/>
          </a:solidFill>
          <a:ln>
            <a:noFill/>
          </a:ln>
          <a:effectLst>
            <a:outerShdw blurRad="63500" sx="102000" sy="1020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eaLnBrk="1" hangingPunct="1">
              <a:defRPr/>
            </a:pPr>
            <a:r>
              <a:rPr lang="en-US" sz="1200" b="1" dirty="0">
                <a:solidFill>
                  <a:schemeClr val="bg1"/>
                </a:solidFill>
                <a:latin typeface="Gill Sans MT" pitchFamily="34" charset="0"/>
              </a:rPr>
              <a:t>Learning Objective</a:t>
            </a:r>
          </a:p>
        </p:txBody>
      </p:sp>
      <p:pic>
        <p:nvPicPr>
          <p:cNvPr id="11" name="Picture 6" descr="C:\Users\Stephen\Downloads\Voca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2013" y="3917950"/>
            <a:ext cx="2952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C:\Users\Stephen\Downloads\CFU 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3751263"/>
            <a:ext cx="22383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FE65CC91-AD64-4332-8434-A4D3F2AD95BD}"/>
              </a:ext>
            </a:extLst>
          </p:cNvPr>
          <p:cNvSpPr/>
          <p:nvPr/>
        </p:nvSpPr>
        <p:spPr>
          <a:xfrm>
            <a:off x="8720138" y="-1254125"/>
            <a:ext cx="328612" cy="5921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 name="Table 1">
            <a:extLst>
              <a:ext uri="{FF2B5EF4-FFF2-40B4-BE49-F238E27FC236}">
                <a16:creationId xmlns:a16="http://schemas.microsoft.com/office/drawing/2014/main" id="{101B1D40-2A22-4A3E-802B-DE3F374C4A6D}"/>
              </a:ext>
            </a:extLst>
          </p:cNvPr>
          <p:cNvGraphicFramePr>
            <a:graphicFrameLocks noGrp="1"/>
          </p:cNvGraphicFramePr>
          <p:nvPr>
            <p:extLst>
              <p:ext uri="{D42A27DB-BD31-4B8C-83A1-F6EECF244321}">
                <p14:modId xmlns:p14="http://schemas.microsoft.com/office/powerpoint/2010/main" val="297280475"/>
              </p:ext>
            </p:extLst>
          </p:nvPr>
        </p:nvGraphicFramePr>
        <p:xfrm>
          <a:off x="7155322" y="3462168"/>
          <a:ext cx="1892043" cy="1325880"/>
        </p:xfrm>
        <a:graphic>
          <a:graphicData uri="http://schemas.openxmlformats.org/drawingml/2006/table">
            <a:tbl>
              <a:tblPr firstRow="1" bandRow="1">
                <a:tableStyleId>{2D5ABB26-0587-4C30-8999-92F81FD0307C}</a:tableStyleId>
              </a:tblPr>
              <a:tblGrid>
                <a:gridCol w="1892043">
                  <a:extLst>
                    <a:ext uri="{9D8B030D-6E8A-4147-A177-3AD203B41FA5}">
                      <a16:colId xmlns:a16="http://schemas.microsoft.com/office/drawing/2014/main" val="3417194902"/>
                    </a:ext>
                  </a:extLst>
                </a:gridCol>
              </a:tblGrid>
              <a:tr h="228600">
                <a:tc>
                  <a:txBody>
                    <a:bodyPr/>
                    <a:lstStyle/>
                    <a:p>
                      <a:pPr marL="228600" marR="0" indent="0" algn="l" defTabSz="822960" rtl="0" eaLnBrk="1" fontAlgn="auto" latinLnBrk="0" hangingPunct="1">
                        <a:lnSpc>
                          <a:spcPct val="100000"/>
                        </a:lnSpc>
                        <a:spcBef>
                          <a:spcPts val="0"/>
                        </a:spcBef>
                        <a:spcAft>
                          <a:spcPts val="0"/>
                        </a:spcAft>
                        <a:buClrTx/>
                        <a:buSzTx/>
                        <a:buFontTx/>
                        <a:buNone/>
                        <a:tabLst/>
                        <a:defRPr/>
                      </a:pPr>
                      <a:r>
                        <a:rPr lang="en-US" sz="1100" b="1" dirty="0">
                          <a:solidFill>
                            <a:srgbClr val="FFFFFF"/>
                          </a:solidFill>
                          <a:latin typeface="Century Gothic" panose="020B0502020202020204" pitchFamily="34" charset="0"/>
                        </a:rPr>
                        <a:t>Make the Connection</a:t>
                      </a:r>
                    </a:p>
                  </a:txBody>
                  <a:tcPr marL="76200" marR="76200" marT="38100" marB="38100">
                    <a:lnL w="12700" cap="flat" cmpd="sng" algn="ctr">
                      <a:solidFill>
                        <a:srgbClr val="0171AB"/>
                      </a:solidFill>
                      <a:prstDash val="solid"/>
                      <a:round/>
                      <a:headEnd type="none" w="med" len="med"/>
                      <a:tailEnd type="none" w="med" len="med"/>
                    </a:lnL>
                    <a:lnR w="12700" cap="flat" cmpd="sng" algn="ctr">
                      <a:solidFill>
                        <a:srgbClr val="0171AB"/>
                      </a:solidFill>
                      <a:prstDash val="solid"/>
                      <a:round/>
                      <a:headEnd type="none" w="med" len="med"/>
                      <a:tailEnd type="none" w="med" len="med"/>
                    </a:lnR>
                    <a:lnT w="12700" cap="flat" cmpd="sng" algn="ctr">
                      <a:solidFill>
                        <a:srgbClr val="0171AB"/>
                      </a:solidFill>
                      <a:prstDash val="solid"/>
                      <a:round/>
                      <a:headEnd type="none" w="med" len="med"/>
                      <a:tailEnd type="none" w="med" len="med"/>
                    </a:lnT>
                    <a:lnB w="12700" cap="flat" cmpd="sng" algn="ctr">
                      <a:solidFill>
                        <a:srgbClr val="0171AB"/>
                      </a:solidFill>
                      <a:prstDash val="solid"/>
                      <a:round/>
                      <a:headEnd type="none" w="med" len="med"/>
                      <a:tailEnd type="none" w="med" len="med"/>
                    </a:lnB>
                    <a:solidFill>
                      <a:srgbClr val="0171AB"/>
                    </a:solidFill>
                  </a:tcPr>
                </a:tc>
                <a:extLst>
                  <a:ext uri="{0D108BD9-81ED-4DB2-BD59-A6C34878D82A}">
                    <a16:rowId xmlns:a16="http://schemas.microsoft.com/office/drawing/2014/main" val="4046618402"/>
                  </a:ext>
                </a:extLst>
              </a:tr>
              <a:tr h="838200">
                <a:tc>
                  <a:txBody>
                    <a:bodyPr/>
                    <a:lstStyle/>
                    <a:p>
                      <a:pPr marL="0" marR="0" indent="0" algn="l" defTabSz="82296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entury Gothic" panose="020B0502020202020204" pitchFamily="34" charset="0"/>
                          <a:cs typeface="Times New Roman" pitchFamily="18" charset="0"/>
                        </a:rPr>
                        <a:t>Students, you already know how to</a:t>
                      </a:r>
                      <a:r>
                        <a:rPr lang="en-US" sz="1100" baseline="0" dirty="0">
                          <a:solidFill>
                            <a:schemeClr val="tx1"/>
                          </a:solidFill>
                          <a:latin typeface="Century Gothic" panose="020B0502020202020204" pitchFamily="34" charset="0"/>
                          <a:cs typeface="Times New Roman" pitchFamily="18" charset="0"/>
                        </a:rPr>
                        <a:t> create a dot plot to show data.  Today, we will </a:t>
                      </a:r>
                      <a:r>
                        <a:rPr lang="en-US" sz="1100" baseline="0" dirty="0" smtClean="0">
                          <a:solidFill>
                            <a:schemeClr val="tx1"/>
                          </a:solidFill>
                          <a:latin typeface="Century Gothic" panose="020B0502020202020204" pitchFamily="34" charset="0"/>
                          <a:cs typeface="Times New Roman" pitchFamily="18" charset="0"/>
                        </a:rPr>
                        <a:t>learn how </a:t>
                      </a:r>
                      <a:r>
                        <a:rPr lang="en-US" sz="1100" baseline="0" dirty="0">
                          <a:solidFill>
                            <a:schemeClr val="tx1"/>
                          </a:solidFill>
                          <a:latin typeface="Century Gothic" panose="020B0502020202020204" pitchFamily="34" charset="0"/>
                          <a:cs typeface="Times New Roman" pitchFamily="18" charset="0"/>
                        </a:rPr>
                        <a:t>to create and use histogram. </a:t>
                      </a:r>
                      <a:endParaRPr lang="en-US" sz="1100" dirty="0">
                        <a:solidFill>
                          <a:schemeClr val="tx1"/>
                        </a:solidFill>
                        <a:latin typeface="Century Gothic" panose="020B0502020202020204" pitchFamily="34" charset="0"/>
                        <a:cs typeface="Times New Roman" pitchFamily="18" charset="0"/>
                      </a:endParaRPr>
                    </a:p>
                  </a:txBody>
                  <a:tcPr marL="76200" marR="76200" marT="38100" marB="38100">
                    <a:lnL w="12700" cap="flat" cmpd="sng" algn="ctr">
                      <a:solidFill>
                        <a:srgbClr val="0171AB"/>
                      </a:solidFill>
                      <a:prstDash val="solid"/>
                      <a:round/>
                      <a:headEnd type="none" w="med" len="med"/>
                      <a:tailEnd type="none" w="med" len="med"/>
                    </a:lnL>
                    <a:lnR w="12700" cap="flat" cmpd="sng" algn="ctr">
                      <a:solidFill>
                        <a:srgbClr val="0171AB"/>
                      </a:solidFill>
                      <a:prstDash val="solid"/>
                      <a:round/>
                      <a:headEnd type="none" w="med" len="med"/>
                      <a:tailEnd type="none" w="med" len="med"/>
                    </a:lnR>
                    <a:lnT w="12700" cap="flat" cmpd="sng" algn="ctr">
                      <a:solidFill>
                        <a:srgbClr val="0171AB"/>
                      </a:solidFill>
                      <a:prstDash val="solid"/>
                      <a:round/>
                      <a:headEnd type="none" w="med" len="med"/>
                      <a:tailEnd type="none" w="med" len="med"/>
                    </a:lnT>
                    <a:lnB w="12700" cap="flat" cmpd="sng" algn="ctr">
                      <a:solidFill>
                        <a:srgbClr val="0171AB"/>
                      </a:solidFill>
                      <a:prstDash val="solid"/>
                      <a:round/>
                      <a:headEnd type="none" w="med" len="med"/>
                      <a:tailEnd type="none" w="med" len="med"/>
                    </a:lnB>
                    <a:solidFill>
                      <a:srgbClr val="FFFFFF"/>
                    </a:solidFill>
                  </a:tcPr>
                </a:tc>
                <a:extLst>
                  <a:ext uri="{0D108BD9-81ED-4DB2-BD59-A6C34878D82A}">
                    <a16:rowId xmlns:a16="http://schemas.microsoft.com/office/drawing/2014/main" val="528647847"/>
                  </a:ext>
                </a:extLst>
              </a:tr>
            </a:tbl>
          </a:graphicData>
        </a:graphic>
      </p:graphicFrame>
      <p:graphicFrame>
        <p:nvGraphicFramePr>
          <p:cNvPr id="47" name="Table 46">
            <a:extLst>
              <a:ext uri="{FF2B5EF4-FFF2-40B4-BE49-F238E27FC236}">
                <a16:creationId xmlns:a16="http://schemas.microsoft.com/office/drawing/2014/main" id="{52C029A4-B49D-4564-A4A3-2E248570ACF7}"/>
              </a:ext>
            </a:extLst>
          </p:cNvPr>
          <p:cNvGraphicFramePr>
            <a:graphicFrameLocks noGrp="1"/>
          </p:cNvGraphicFramePr>
          <p:nvPr>
            <p:extLst>
              <p:ext uri="{D42A27DB-BD31-4B8C-83A1-F6EECF244321}">
                <p14:modId xmlns:p14="http://schemas.microsoft.com/office/powerpoint/2010/main" val="2989658577"/>
              </p:ext>
            </p:extLst>
          </p:nvPr>
        </p:nvGraphicFramePr>
        <p:xfrm>
          <a:off x="7135047" y="1690688"/>
          <a:ext cx="1954978" cy="1585028"/>
        </p:xfrm>
        <a:graphic>
          <a:graphicData uri="http://schemas.openxmlformats.org/drawingml/2006/table">
            <a:tbl>
              <a:tblPr firstRow="1" bandRow="1">
                <a:tableStyleId>{2D5ABB26-0587-4C30-8999-92F81FD0307C}</a:tableStyleId>
              </a:tblPr>
              <a:tblGrid>
                <a:gridCol w="1954978">
                  <a:extLst>
                    <a:ext uri="{9D8B030D-6E8A-4147-A177-3AD203B41FA5}">
                      <a16:colId xmlns:a16="http://schemas.microsoft.com/office/drawing/2014/main" val="3417194902"/>
                    </a:ext>
                  </a:extLst>
                </a:gridCol>
              </a:tblGrid>
              <a:tr h="396412">
                <a:tc>
                  <a:txBody>
                    <a:bodyPr/>
                    <a:lstStyle/>
                    <a:p>
                      <a:pPr marL="228600" marR="0" indent="0" algn="l" defTabSz="82296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Century Gothic" panose="020B0502020202020204" pitchFamily="34" charset="0"/>
                        </a:rPr>
                        <a:t>Remember the</a:t>
                      </a:r>
                      <a:r>
                        <a:rPr lang="en-US" sz="1200" b="1" baseline="0" dirty="0">
                          <a:solidFill>
                            <a:srgbClr val="FFFFFF"/>
                          </a:solidFill>
                          <a:latin typeface="Century Gothic" panose="020B0502020202020204" pitchFamily="34" charset="0"/>
                        </a:rPr>
                        <a:t> </a:t>
                      </a:r>
                      <a:r>
                        <a:rPr lang="en-US" sz="1200" b="1" dirty="0">
                          <a:solidFill>
                            <a:srgbClr val="FFFFFF"/>
                          </a:solidFill>
                          <a:latin typeface="Century Gothic" panose="020B0502020202020204" pitchFamily="34" charset="0"/>
                        </a:rPr>
                        <a:t>Concept</a:t>
                      </a:r>
                    </a:p>
                  </a:txBody>
                  <a:tcPr marL="76200" marR="76200" marT="38117" marB="38117">
                    <a:lnL w="12700" cap="flat" cmpd="sng" algn="ctr">
                      <a:solidFill>
                        <a:srgbClr val="0171AB"/>
                      </a:solidFill>
                      <a:prstDash val="solid"/>
                      <a:round/>
                      <a:headEnd type="none" w="med" len="med"/>
                      <a:tailEnd type="none" w="med" len="med"/>
                    </a:lnL>
                    <a:lnR w="12700" cap="flat" cmpd="sng" algn="ctr">
                      <a:solidFill>
                        <a:srgbClr val="0171AB"/>
                      </a:solidFill>
                      <a:prstDash val="solid"/>
                      <a:round/>
                      <a:headEnd type="none" w="med" len="med"/>
                      <a:tailEnd type="none" w="med" len="med"/>
                    </a:lnR>
                    <a:lnT w="12700" cap="flat" cmpd="sng" algn="ctr">
                      <a:solidFill>
                        <a:srgbClr val="0171AB"/>
                      </a:solidFill>
                      <a:prstDash val="solid"/>
                      <a:round/>
                      <a:headEnd type="none" w="med" len="med"/>
                      <a:tailEnd type="none" w="med" len="med"/>
                    </a:lnT>
                    <a:lnB w="12700" cap="flat" cmpd="sng" algn="ctr">
                      <a:solidFill>
                        <a:srgbClr val="0171AB"/>
                      </a:solidFill>
                      <a:prstDash val="solid"/>
                      <a:round/>
                      <a:headEnd type="none" w="med" len="med"/>
                      <a:tailEnd type="none" w="med" len="med"/>
                    </a:lnB>
                    <a:solidFill>
                      <a:srgbClr val="0171AB"/>
                    </a:solidFill>
                  </a:tcPr>
                </a:tc>
                <a:extLst>
                  <a:ext uri="{0D108BD9-81ED-4DB2-BD59-A6C34878D82A}">
                    <a16:rowId xmlns:a16="http://schemas.microsoft.com/office/drawing/2014/main" val="4046618402"/>
                  </a:ext>
                </a:extLst>
              </a:tr>
              <a:tr h="1067263">
                <a:tc>
                  <a:txBody>
                    <a:bodyPr/>
                    <a:lstStyle/>
                    <a:p>
                      <a:pPr marL="0" marR="0" indent="0" algn="l" defTabSz="822960" rtl="0" eaLnBrk="1" fontAlgn="auto" latinLnBrk="0" hangingPunct="1">
                        <a:lnSpc>
                          <a:spcPct val="100000"/>
                        </a:lnSpc>
                        <a:spcBef>
                          <a:spcPts val="0"/>
                        </a:spcBef>
                        <a:spcAft>
                          <a:spcPts val="0"/>
                        </a:spcAft>
                        <a:buClrTx/>
                        <a:buSzTx/>
                        <a:buFontTx/>
                        <a:buNone/>
                        <a:tabLst/>
                        <a:defRPr/>
                      </a:pPr>
                      <a:r>
                        <a:rPr lang="en-US" altLang="en-US" sz="1400" dirty="0">
                          <a:latin typeface="Handlee" panose="02000000000000000000" pitchFamily="2" charset="0"/>
                        </a:rPr>
                        <a:t>A </a:t>
                      </a:r>
                      <a:r>
                        <a:rPr lang="en-US" altLang="en-US" sz="1400" b="1" i="1" dirty="0">
                          <a:latin typeface="Handlee" panose="02000000000000000000" pitchFamily="2" charset="0"/>
                        </a:rPr>
                        <a:t>dot plot  </a:t>
                      </a:r>
                      <a:r>
                        <a:rPr lang="en-US" altLang="en-US" sz="1400" dirty="0">
                          <a:latin typeface="Handlee" panose="02000000000000000000" pitchFamily="2" charset="0"/>
                        </a:rPr>
                        <a:t>is a data representation that uses a number line and </a:t>
                      </a:r>
                      <a:r>
                        <a:rPr lang="en-US" altLang="en-US" sz="1400" i="1" dirty="0" err="1">
                          <a:solidFill>
                            <a:schemeClr val="accent6">
                              <a:lumMod val="50000"/>
                            </a:schemeClr>
                          </a:solidFill>
                          <a:effectLst>
                            <a:outerShdw blurRad="38100" dist="38100" dir="2700000" algn="tl">
                              <a:srgbClr val="000000">
                                <a:alpha val="43137"/>
                              </a:srgbClr>
                            </a:outerShdw>
                          </a:effectLst>
                          <a:latin typeface="Handlee" panose="02000000000000000000" pitchFamily="2" charset="0"/>
                        </a:rPr>
                        <a:t>Xs</a:t>
                      </a:r>
                      <a:r>
                        <a:rPr lang="en-US" altLang="en-US" sz="1400" i="1" dirty="0">
                          <a:solidFill>
                            <a:schemeClr val="accent6">
                              <a:lumMod val="50000"/>
                            </a:schemeClr>
                          </a:solidFill>
                          <a:effectLst>
                            <a:outerShdw blurRad="38100" dist="38100" dir="2700000" algn="tl">
                              <a:srgbClr val="000000">
                                <a:alpha val="43137"/>
                              </a:srgbClr>
                            </a:outerShdw>
                          </a:effectLst>
                          <a:latin typeface="Handlee" panose="02000000000000000000" pitchFamily="2" charset="0"/>
                        </a:rPr>
                        <a:t>, dots, or other symbols</a:t>
                      </a:r>
                      <a:r>
                        <a:rPr lang="en-US" altLang="en-US" sz="1400" dirty="0">
                          <a:latin typeface="Handlee" panose="02000000000000000000" pitchFamily="2" charset="0"/>
                        </a:rPr>
                        <a:t> to show </a:t>
                      </a:r>
                      <a:r>
                        <a:rPr lang="en-US" altLang="en-US" sz="1400" u="none" dirty="0">
                          <a:latin typeface="Handlee" panose="02000000000000000000" pitchFamily="2" charset="0"/>
                        </a:rPr>
                        <a:t>frequenc</a:t>
                      </a:r>
                      <a:r>
                        <a:rPr lang="en-US" altLang="en-US" sz="1400" u="none" dirty="0">
                          <a:solidFill>
                            <a:schemeClr val="accent6">
                              <a:lumMod val="50000"/>
                            </a:schemeClr>
                          </a:solidFill>
                          <a:latin typeface="Handlee" panose="02000000000000000000" pitchFamily="2" charset="0"/>
                        </a:rPr>
                        <a:t>y</a:t>
                      </a:r>
                      <a:r>
                        <a:rPr lang="en-US" altLang="en-US" sz="1400" u="none" dirty="0">
                          <a:latin typeface="Handlee" panose="02000000000000000000" pitchFamily="2" charset="0"/>
                        </a:rPr>
                        <a:t>. </a:t>
                      </a:r>
                      <a:endParaRPr lang="en-US" sz="1400" u="none" dirty="0">
                        <a:solidFill>
                          <a:schemeClr val="tx1"/>
                        </a:solidFill>
                        <a:latin typeface="Century Gothic" panose="020B0502020202020204" pitchFamily="34" charset="0"/>
                        <a:cs typeface="Times New Roman" pitchFamily="18" charset="0"/>
                      </a:endParaRPr>
                    </a:p>
                  </a:txBody>
                  <a:tcPr marL="76200" marR="76200" marT="38117" marB="38117">
                    <a:lnL w="12700" cap="flat" cmpd="sng" algn="ctr">
                      <a:solidFill>
                        <a:srgbClr val="0171AB"/>
                      </a:solidFill>
                      <a:prstDash val="solid"/>
                      <a:round/>
                      <a:headEnd type="none" w="med" len="med"/>
                      <a:tailEnd type="none" w="med" len="med"/>
                    </a:lnL>
                    <a:lnR w="12700" cap="flat" cmpd="sng" algn="ctr">
                      <a:solidFill>
                        <a:srgbClr val="0171AB"/>
                      </a:solidFill>
                      <a:prstDash val="solid"/>
                      <a:round/>
                      <a:headEnd type="none" w="med" len="med"/>
                      <a:tailEnd type="none" w="med" len="med"/>
                    </a:lnR>
                    <a:lnT w="12700" cap="flat" cmpd="sng" algn="ctr">
                      <a:solidFill>
                        <a:srgbClr val="0171AB"/>
                      </a:solidFill>
                      <a:prstDash val="solid"/>
                      <a:round/>
                      <a:headEnd type="none" w="med" len="med"/>
                      <a:tailEnd type="none" w="med" len="med"/>
                    </a:lnT>
                    <a:lnB w="12700" cap="flat" cmpd="sng" algn="ctr">
                      <a:solidFill>
                        <a:srgbClr val="0171AB"/>
                      </a:solidFill>
                      <a:prstDash val="solid"/>
                      <a:round/>
                      <a:headEnd type="none" w="med" len="med"/>
                      <a:tailEnd type="none" w="med" len="med"/>
                    </a:lnB>
                    <a:solidFill>
                      <a:srgbClr val="FFFFFF"/>
                    </a:solidFill>
                  </a:tcPr>
                </a:tc>
                <a:extLst>
                  <a:ext uri="{0D108BD9-81ED-4DB2-BD59-A6C34878D82A}">
                    <a16:rowId xmlns:a16="http://schemas.microsoft.com/office/drawing/2014/main" val="528647847"/>
                  </a:ext>
                </a:extLst>
              </a:tr>
            </a:tbl>
          </a:graphicData>
        </a:graphic>
      </p:graphicFrame>
      <p:pic>
        <p:nvPicPr>
          <p:cNvPr id="9237" name="Picture 2" descr="C:\Users\Stephen\Downloads\Light Bulb Icon.png">
            <a:extLst>
              <a:ext uri="{FF2B5EF4-FFF2-40B4-BE49-F238E27FC236}">
                <a16:creationId xmlns:a16="http://schemas.microsoft.com/office/drawing/2014/main" id="{6A90DAEE-2C4F-425B-8CA7-42FEDC4677CE}"/>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289800" y="419100"/>
            <a:ext cx="192088"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48E66BBC-83B4-424C-A553-66E579DB7BCA}"/>
              </a:ext>
            </a:extLst>
          </p:cNvPr>
          <p:cNvSpPr/>
          <p:nvPr/>
        </p:nvSpPr>
        <p:spPr bwMode="auto">
          <a:xfrm>
            <a:off x="61913" y="1670050"/>
            <a:ext cx="3391230" cy="4227513"/>
          </a:xfrm>
          <a:prstGeom prst="rect">
            <a:avLst/>
          </a:prstGeom>
          <a:solidFill>
            <a:srgbClr val="FFFFFF"/>
          </a:solidFill>
          <a:ln w="6350" algn="ctr">
            <a:solidFill>
              <a:schemeClr val="bg2"/>
            </a:solidFill>
            <a:miter lim="800000"/>
            <a:headEnd/>
            <a:tailEnd/>
          </a:ln>
          <a:effectLst>
            <a:outerShdw blurRad="50800" algn="ctr" rotWithShape="0">
              <a:schemeClr val="bg2">
                <a:lumMod val="50000"/>
                <a:alpha val="40000"/>
              </a:schemeClr>
            </a:outerShdw>
          </a:effectLst>
          <a:extLst/>
        </p:spPr>
        <p:txBody>
          <a:bodyPr wrap="none" lIns="38100" tIns="38100" rIns="38100" bIns="38100"/>
          <a:lstStyle/>
          <a:p>
            <a:pPr defTabSz="761970" fontAlgn="auto">
              <a:spcBef>
                <a:spcPts val="0"/>
              </a:spcBef>
              <a:spcAft>
                <a:spcPts val="0"/>
              </a:spcAft>
              <a:defRPr/>
            </a:pPr>
            <a:r>
              <a:rPr lang="en-US"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1. </a:t>
            </a:r>
            <a:r>
              <a:rPr lang="en-US" sz="1600"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The number of feet to the left </a:t>
            </a:r>
          </a:p>
          <a:p>
            <a:pPr defTabSz="761970" fontAlgn="auto">
              <a:spcBef>
                <a:spcPts val="0"/>
              </a:spcBef>
              <a:spcAft>
                <a:spcPts val="0"/>
              </a:spcAft>
              <a:defRPr/>
            </a:pPr>
            <a:r>
              <a:rPr lang="en-US" sz="1600"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outfield wall for 10 randomly chosen</a:t>
            </a:r>
          </a:p>
          <a:p>
            <a:pPr defTabSz="761970" fontAlgn="auto">
              <a:spcBef>
                <a:spcPts val="0"/>
              </a:spcBef>
              <a:spcAft>
                <a:spcPts val="0"/>
              </a:spcAft>
              <a:defRPr/>
            </a:pPr>
            <a:r>
              <a:rPr lang="en-US" sz="1600"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baseball stadiums is 315, 325, 335, </a:t>
            </a:r>
          </a:p>
          <a:p>
            <a:pPr defTabSz="761970" fontAlgn="auto">
              <a:spcBef>
                <a:spcPts val="0"/>
              </a:spcBef>
              <a:spcAft>
                <a:spcPts val="0"/>
              </a:spcAft>
              <a:defRPr/>
            </a:pPr>
            <a:r>
              <a:rPr lang="en-US" sz="1600"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330, 330, 330, 320, 310, 325, and 335.</a:t>
            </a:r>
          </a:p>
          <a:p>
            <a:pPr defTabSz="761970" fontAlgn="auto">
              <a:spcBef>
                <a:spcPts val="0"/>
              </a:spcBef>
              <a:spcAft>
                <a:spcPts val="0"/>
              </a:spcAft>
              <a:defRPr/>
            </a:pPr>
            <a:r>
              <a:rPr lang="en-US" sz="1600"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p>
        </p:txBody>
      </p:sp>
      <p:sp>
        <p:nvSpPr>
          <p:cNvPr id="9240" name="TextBox 11">
            <a:extLst>
              <a:ext uri="{FF2B5EF4-FFF2-40B4-BE49-F238E27FC236}">
                <a16:creationId xmlns:a16="http://schemas.microsoft.com/office/drawing/2014/main" id="{CCF05B74-FDE3-4AB7-8DE3-6716254AD491}"/>
              </a:ext>
            </a:extLst>
          </p:cNvPr>
          <p:cNvSpPr txBox="1">
            <a:spLocks noChangeArrowheads="1"/>
          </p:cNvSpPr>
          <p:nvPr/>
        </p:nvSpPr>
        <p:spPr bwMode="auto">
          <a:xfrm>
            <a:off x="0" y="1235075"/>
            <a:ext cx="8315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Create a dot plot for the data set using an appropriate scale for the number line.</a:t>
            </a:r>
          </a:p>
        </p:txBody>
      </p:sp>
      <p:sp>
        <p:nvSpPr>
          <p:cNvPr id="17" name="Rectangle 16">
            <a:extLst>
              <a:ext uri="{FF2B5EF4-FFF2-40B4-BE49-F238E27FC236}">
                <a16:creationId xmlns:a16="http://schemas.microsoft.com/office/drawing/2014/main" id="{3C50D1AC-641B-4591-A6A5-D354EB041E5E}"/>
              </a:ext>
            </a:extLst>
          </p:cNvPr>
          <p:cNvSpPr/>
          <p:nvPr/>
        </p:nvSpPr>
        <p:spPr bwMode="auto">
          <a:xfrm>
            <a:off x="3484379" y="1670050"/>
            <a:ext cx="3597789" cy="2651125"/>
          </a:xfrm>
          <a:prstGeom prst="rect">
            <a:avLst/>
          </a:prstGeom>
          <a:solidFill>
            <a:srgbClr val="FFFFFF"/>
          </a:solidFill>
          <a:ln w="6350" algn="ctr">
            <a:solidFill>
              <a:schemeClr val="bg2"/>
            </a:solidFill>
            <a:miter lim="800000"/>
            <a:headEnd/>
            <a:tailEnd/>
          </a:ln>
          <a:effectLst>
            <a:outerShdw blurRad="50800" algn="ctr" rotWithShape="0">
              <a:schemeClr val="bg2">
                <a:lumMod val="50000"/>
                <a:alpha val="40000"/>
              </a:schemeClr>
            </a:outerShdw>
          </a:effectLst>
          <a:extLst/>
        </p:spPr>
        <p:txBody>
          <a:bodyPr wrap="none" lIns="38100" tIns="38100" rIns="38100" bIns="38100"/>
          <a:lstStyle/>
          <a:p>
            <a:pPr defTabSz="761970" fontAlgn="auto">
              <a:spcBef>
                <a:spcPts val="0"/>
              </a:spcBef>
              <a:spcAft>
                <a:spcPts val="0"/>
              </a:spcAft>
              <a:defRPr/>
            </a:pPr>
            <a:r>
              <a:rPr lang="en-US" sz="1600" b="1" kern="0" dirty="0">
                <a:solidFill>
                  <a:schemeClr val="accent5"/>
                </a:solidFill>
                <a:latin typeface="+mj-lt"/>
              </a:rPr>
              <a:t> </a:t>
            </a:r>
            <a:r>
              <a:rPr lang="en-US" sz="1600"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2. The numbers of students in 10 </a:t>
            </a:r>
          </a:p>
          <a:p>
            <a:pPr defTabSz="761970" fontAlgn="auto">
              <a:spcBef>
                <a:spcPts val="0"/>
              </a:spcBef>
              <a:spcAft>
                <a:spcPts val="0"/>
              </a:spcAft>
              <a:defRPr/>
            </a:pPr>
            <a:r>
              <a:rPr lang="en-US" sz="1600"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randomly chosen classes in a high </a:t>
            </a:r>
          </a:p>
          <a:p>
            <a:pPr defTabSz="761970" fontAlgn="auto">
              <a:spcBef>
                <a:spcPts val="0"/>
              </a:spcBef>
              <a:spcAft>
                <a:spcPts val="0"/>
              </a:spcAft>
              <a:defRPr/>
            </a:pPr>
            <a:r>
              <a:rPr lang="en-US" sz="1600"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school are 18, 22, 26, 31, 25, 20, 23, 26, </a:t>
            </a:r>
          </a:p>
          <a:p>
            <a:pPr defTabSz="761970" fontAlgn="auto">
              <a:spcBef>
                <a:spcPts val="0"/>
              </a:spcBef>
              <a:spcAft>
                <a:spcPts val="0"/>
              </a:spcAft>
              <a:defRPr/>
            </a:pPr>
            <a:r>
              <a:rPr lang="en-US" sz="1600"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29, and 30. </a:t>
            </a:r>
          </a:p>
        </p:txBody>
      </p:sp>
      <p:sp>
        <p:nvSpPr>
          <p:cNvPr id="16" name="Heading">
            <a:extLst>
              <a:ext uri="{FF2B5EF4-FFF2-40B4-BE49-F238E27FC236}">
                <a16:creationId xmlns:a16="http://schemas.microsoft.com/office/drawing/2014/main" id="{602E7963-6FE6-446D-9C7F-B9C158244BCA}"/>
              </a:ext>
            </a:extLst>
          </p:cNvPr>
          <p:cNvSpPr/>
          <p:nvPr/>
        </p:nvSpPr>
        <p:spPr bwMode="auto">
          <a:xfrm>
            <a:off x="20638" y="552450"/>
            <a:ext cx="2214562" cy="247650"/>
          </a:xfrm>
          <a:prstGeom prst="homePlate">
            <a:avLst>
              <a:gd name="adj" fmla="val 40355"/>
            </a:avLst>
          </a:prstGeom>
          <a:solidFill>
            <a:srgbClr val="065978"/>
          </a:solidFill>
          <a:ln>
            <a:noFill/>
          </a:ln>
          <a:effectLst>
            <a:outerShdw blurRad="63500" sx="102000" sy="1020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eaLnBrk="1" hangingPunct="1">
              <a:defRPr/>
            </a:pPr>
            <a:r>
              <a:rPr lang="en-US" sz="1200" b="1" dirty="0">
                <a:solidFill>
                  <a:schemeClr val="bg1"/>
                </a:solidFill>
                <a:latin typeface="Gill Sans MT" pitchFamily="34" charset="0"/>
              </a:rPr>
              <a:t>Activate Prior Knowledge</a:t>
            </a:r>
          </a:p>
        </p:txBody>
      </p:sp>
      <p:sp>
        <p:nvSpPr>
          <p:cNvPr id="24" name="Rectangle 23">
            <a:extLst>
              <a:ext uri="{FF2B5EF4-FFF2-40B4-BE49-F238E27FC236}">
                <a16:creationId xmlns:a16="http://schemas.microsoft.com/office/drawing/2014/main" id="{974177B4-A9FA-4C6E-93D9-314FD39FC486}"/>
              </a:ext>
            </a:extLst>
          </p:cNvPr>
          <p:cNvSpPr/>
          <p:nvPr/>
        </p:nvSpPr>
        <p:spPr bwMode="auto">
          <a:xfrm>
            <a:off x="88900" y="4321174"/>
            <a:ext cx="3751588" cy="1869094"/>
          </a:xfrm>
          <a:prstGeom prst="rect">
            <a:avLst/>
          </a:prstGeom>
          <a:solidFill>
            <a:schemeClr val="accent6">
              <a:lumMod val="40000"/>
              <a:lumOff val="60000"/>
            </a:schemeClr>
          </a:solidFill>
          <a:ln>
            <a:headEnd/>
            <a:tailEnd/>
          </a:ln>
          <a:extLst/>
        </p:spPr>
        <p:style>
          <a:lnRef idx="2">
            <a:schemeClr val="accent2"/>
          </a:lnRef>
          <a:fillRef idx="1">
            <a:schemeClr val="lt1"/>
          </a:fillRef>
          <a:effectRef idx="0">
            <a:schemeClr val="accent2"/>
          </a:effectRef>
          <a:fontRef idx="minor">
            <a:schemeClr val="dk1"/>
          </a:fontRef>
        </p:style>
        <p:txBody>
          <a:bodyPr wrap="none" lIns="38100" tIns="38100" rIns="38100" bIns="38100"/>
          <a:lstStyle/>
          <a:p>
            <a:pPr algn="ctr" defTabSz="761970" fontAlgn="auto">
              <a:spcBef>
                <a:spcPts val="0"/>
              </a:spcBef>
              <a:spcAft>
                <a:spcPts val="0"/>
              </a:spcAft>
              <a:defRPr/>
            </a:pPr>
            <a:r>
              <a:rPr lang="en-US" b="1" i="1" u="sng" kern="0" dirty="0">
                <a:solidFill>
                  <a:srgbClr val="C00000"/>
                </a:solidFill>
                <a:effectLst>
                  <a:outerShdw blurRad="38100" dist="38100" dir="2700000" algn="tl">
                    <a:srgbClr val="000000">
                      <a:alpha val="43137"/>
                    </a:srgbClr>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Steps</a:t>
            </a:r>
          </a:p>
          <a:p>
            <a:pPr marL="342900" indent="-342900" defTabSz="761970" fontAlgn="auto">
              <a:spcBef>
                <a:spcPts val="0"/>
              </a:spcBef>
              <a:spcAft>
                <a:spcPts val="0"/>
              </a:spcAft>
              <a:buFontTx/>
              <a:buAutoNum type="arabicPeriod"/>
              <a:defRPr/>
            </a:pPr>
            <a:r>
              <a:rPr lang="en-US"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Create a </a:t>
            </a:r>
            <a:r>
              <a:rPr lang="en-US" b="1" kern="0" dirty="0" smtClean="0">
                <a:latin typeface="Malgun Gothic Semilight" panose="020B0502040204020203" pitchFamily="34" charset="-128"/>
                <a:ea typeface="Malgun Gothic Semilight" panose="020B0502040204020203" pitchFamily="34" charset="-128"/>
                <a:cs typeface="Malgun Gothic Semilight" panose="020B0502040204020203" pitchFamily="34" charset="-128"/>
              </a:rPr>
              <a:t>number line</a:t>
            </a:r>
            <a:endParaRPr lang="en-US"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marL="342900" indent="-342900" defTabSz="761970" fontAlgn="auto">
              <a:spcBef>
                <a:spcPts val="0"/>
              </a:spcBef>
              <a:spcAft>
                <a:spcPts val="0"/>
              </a:spcAft>
              <a:buFontTx/>
              <a:buAutoNum type="arabicPeriod"/>
              <a:defRPr/>
            </a:pPr>
            <a:r>
              <a:rPr lang="en-US"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Identity appropriate </a:t>
            </a:r>
            <a:r>
              <a:rPr lang="en-US" b="1" kern="0" dirty="0" smtClean="0">
                <a:latin typeface="Malgun Gothic Semilight" panose="020B0502040204020203" pitchFamily="34" charset="-128"/>
                <a:ea typeface="Malgun Gothic Semilight" panose="020B0502040204020203" pitchFamily="34" charset="-128"/>
                <a:cs typeface="Malgun Gothic Semilight" panose="020B0502040204020203" pitchFamily="34" charset="-128"/>
              </a:rPr>
              <a:t>scale. </a:t>
            </a:r>
          </a:p>
          <a:p>
            <a:pPr lvl="1" indent="0" defTabSz="761970" fontAlgn="auto">
              <a:spcBef>
                <a:spcPts val="0"/>
              </a:spcBef>
              <a:spcAft>
                <a:spcPts val="0"/>
              </a:spcAft>
              <a:defRPr/>
            </a:pPr>
            <a:r>
              <a:rPr lang="en-US" sz="1400" b="1" kern="0" dirty="0" smtClean="0">
                <a:latin typeface="Malgun Gothic Semilight" panose="020B0502040204020203" pitchFamily="34" charset="-128"/>
                <a:ea typeface="Malgun Gothic Semilight" panose="020B0502040204020203" pitchFamily="34" charset="-128"/>
                <a:cs typeface="Malgun Gothic Semilight" panose="020B0502040204020203" pitchFamily="34" charset="-128"/>
              </a:rPr>
              <a:t>    Range = </a:t>
            </a:r>
            <a:r>
              <a:rPr lang="en-US" sz="1400" b="1" u="sng" kern="0" dirty="0" smtClean="0">
                <a:latin typeface="Malgun Gothic Semilight" panose="020B0502040204020203" pitchFamily="34" charset="-128"/>
                <a:ea typeface="Malgun Gothic Semilight" panose="020B0502040204020203" pitchFamily="34" charset="-128"/>
                <a:cs typeface="Malgun Gothic Semilight" panose="020B0502040204020203" pitchFamily="34" charset="-128"/>
              </a:rPr>
              <a:t>Highest – Lowest Value</a:t>
            </a:r>
          </a:p>
          <a:p>
            <a:pPr lvl="4" indent="0" defTabSz="761970" fontAlgn="auto">
              <a:spcBef>
                <a:spcPts val="0"/>
              </a:spcBef>
              <a:spcAft>
                <a:spcPts val="0"/>
              </a:spcAft>
              <a:defRPr/>
            </a:pPr>
            <a:r>
              <a:rPr lang="en-US" sz="1400" b="1" kern="0" dirty="0" smtClean="0">
                <a:latin typeface="Malgun Gothic Semilight" panose="020B0502040204020203" pitchFamily="34" charset="-128"/>
                <a:ea typeface="Malgun Gothic Semilight" panose="020B0502040204020203" pitchFamily="34" charset="-128"/>
                <a:cs typeface="Malgun Gothic Semilight" panose="020B0502040204020203" pitchFamily="34" charset="-128"/>
              </a:rPr>
              <a:t>Divide</a:t>
            </a:r>
            <a:endParaRPr lang="en-US" sz="1400"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marL="342900" indent="-342900" defTabSz="761970" fontAlgn="auto">
              <a:spcBef>
                <a:spcPts val="0"/>
              </a:spcBef>
              <a:spcAft>
                <a:spcPts val="0"/>
              </a:spcAft>
              <a:buFontTx/>
              <a:buAutoNum type="arabicPeriod"/>
              <a:defRPr/>
            </a:pPr>
            <a:r>
              <a:rPr lang="en-US"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Give it appropriate name</a:t>
            </a:r>
          </a:p>
          <a:p>
            <a:pPr marL="342900" indent="-342900" defTabSz="761970" fontAlgn="auto">
              <a:spcBef>
                <a:spcPts val="0"/>
              </a:spcBef>
              <a:spcAft>
                <a:spcPts val="0"/>
              </a:spcAft>
              <a:buFontTx/>
              <a:buAutoNum type="arabicPeriod"/>
              <a:defRPr/>
            </a:pPr>
            <a:r>
              <a:rPr lang="en-US"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Put dot(</a:t>
            </a:r>
            <a:r>
              <a:rPr lang="en-US" b="1" i="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or x’s</a:t>
            </a:r>
            <a:r>
              <a:rPr lang="en-US"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on each #.</a:t>
            </a:r>
          </a:p>
        </p:txBody>
      </p:sp>
      <p:pic>
        <p:nvPicPr>
          <p:cNvPr id="3" name="Picture 2">
            <a:extLst>
              <a:ext uri="{FF2B5EF4-FFF2-40B4-BE49-F238E27FC236}">
                <a16:creationId xmlns:a16="http://schemas.microsoft.com/office/drawing/2014/main" id="{3F5845ED-1D6C-48D1-A874-0114657FB69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8900" y="2862126"/>
            <a:ext cx="3395480" cy="1115508"/>
          </a:xfrm>
          <a:prstGeom prst="rect">
            <a:avLst/>
          </a:prstGeom>
        </p:spPr>
      </p:pic>
      <p:pic>
        <p:nvPicPr>
          <p:cNvPr id="4" name="Picture 3">
            <a:extLst>
              <a:ext uri="{FF2B5EF4-FFF2-40B4-BE49-F238E27FC236}">
                <a16:creationId xmlns:a16="http://schemas.microsoft.com/office/drawing/2014/main" id="{2B747E86-8501-4372-8F0A-76C3AE4231E2}"/>
              </a:ext>
            </a:extLst>
          </p:cNvPr>
          <p:cNvPicPr>
            <a:picLocks noChangeAspect="1"/>
          </p:cNvPicPr>
          <p:nvPr/>
        </p:nvPicPr>
        <p:blipFill>
          <a:blip r:embed="rId5"/>
          <a:stretch>
            <a:fillRect/>
          </a:stretch>
        </p:blipFill>
        <p:spPr>
          <a:xfrm flipV="1">
            <a:off x="88900" y="3257277"/>
            <a:ext cx="3294393" cy="204891"/>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FBB3B2E0-E5BC-4A5B-8D62-FED1C523EED2}"/>
              </a:ext>
            </a:extLst>
          </p:cNvPr>
          <p:cNvPicPr>
            <a:picLocks noChangeAspect="1"/>
          </p:cNvPicPr>
          <p:nvPr/>
        </p:nvPicPr>
        <p:blipFill>
          <a:blip r:embed="rId5"/>
          <a:stretch>
            <a:fillRect/>
          </a:stretch>
        </p:blipFill>
        <p:spPr>
          <a:xfrm flipV="1">
            <a:off x="91489" y="3462168"/>
            <a:ext cx="3294393" cy="204891"/>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2DFA5F93-6E13-462D-97CE-BF5805521B88}"/>
              </a:ext>
            </a:extLst>
          </p:cNvPr>
          <p:cNvPicPr>
            <a:picLocks noChangeAspect="1"/>
          </p:cNvPicPr>
          <p:nvPr/>
        </p:nvPicPr>
        <p:blipFill>
          <a:blip r:embed="rId5"/>
          <a:stretch>
            <a:fillRect/>
          </a:stretch>
        </p:blipFill>
        <p:spPr>
          <a:xfrm flipV="1">
            <a:off x="105870" y="3754873"/>
            <a:ext cx="3294393" cy="204891"/>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8691EF2C-7E8B-498E-BBC3-60460B219575}"/>
              </a:ext>
            </a:extLst>
          </p:cNvPr>
          <p:cNvPicPr>
            <a:picLocks noChangeAspect="1"/>
          </p:cNvPicPr>
          <p:nvPr/>
        </p:nvPicPr>
        <p:blipFill>
          <a:blip r:embed="rId5"/>
          <a:stretch>
            <a:fillRect/>
          </a:stretch>
        </p:blipFill>
        <p:spPr>
          <a:xfrm flipV="1">
            <a:off x="139443" y="2822095"/>
            <a:ext cx="3294393" cy="51546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81D2FD38-4769-4292-AA70-BC5B88B14A6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537259" y="2689613"/>
            <a:ext cx="3503593" cy="107775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3">
            <a:extLst>
              <a:ext uri="{FF2B5EF4-FFF2-40B4-BE49-F238E27FC236}">
                <a16:creationId xmlns:a16="http://schemas.microsoft.com/office/drawing/2014/main" id="{49730A3D-A1E0-41FE-BA68-E7BA92578915}"/>
              </a:ext>
            </a:extLst>
          </p:cNvPr>
          <p:cNvGrpSpPr>
            <a:grpSpLocks/>
          </p:cNvGrpSpPr>
          <p:nvPr/>
        </p:nvGrpSpPr>
        <p:grpSpPr bwMode="auto">
          <a:xfrm>
            <a:off x="6877133" y="6120376"/>
            <a:ext cx="2255496" cy="720725"/>
            <a:chOff x="6750050" y="5199063"/>
            <a:chExt cx="2255443" cy="720033"/>
          </a:xfrm>
        </p:grpSpPr>
        <p:sp>
          <p:nvSpPr>
            <p:cNvPr id="31" name="Rectangle 30">
              <a:extLst>
                <a:ext uri="{FF2B5EF4-FFF2-40B4-BE49-F238E27FC236}">
                  <a16:creationId xmlns:a16="http://schemas.microsoft.com/office/drawing/2014/main" id="{5F5A5766-A5B2-46A9-9CBE-BC8A423C5C19}"/>
                </a:ext>
              </a:extLst>
            </p:cNvPr>
            <p:cNvSpPr/>
            <p:nvPr/>
          </p:nvSpPr>
          <p:spPr bwMode="auto">
            <a:xfrm>
              <a:off x="6750050" y="5199063"/>
              <a:ext cx="2255443" cy="720033"/>
            </a:xfrm>
            <a:prstGeom prst="rect">
              <a:avLst/>
            </a:prstGeom>
            <a:gradFill flip="none" rotWithShape="1">
              <a:gsLst>
                <a:gs pos="0">
                  <a:schemeClr val="bg1">
                    <a:lumMod val="85000"/>
                  </a:schemeClr>
                </a:gs>
                <a:gs pos="61000">
                  <a:schemeClr val="bg1">
                    <a:lumMod val="95000"/>
                  </a:schemeClr>
                </a:gs>
                <a:gs pos="100000">
                  <a:schemeClr val="bg1"/>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01752" rIns="45720">
              <a:spAutoFit/>
            </a:bodyPr>
            <a:lstStyle/>
            <a:p>
              <a:pPr defTabSz="914400" eaLnBrk="1" hangingPunct="1">
                <a:defRPr/>
              </a:pPr>
              <a:r>
                <a:rPr lang="en-US" sz="1200" b="1" baseline="30000" dirty="0">
                  <a:solidFill>
                    <a:schemeClr val="tx1">
                      <a:lumMod val="50000"/>
                      <a:lumOff val="50000"/>
                    </a:schemeClr>
                  </a:solidFill>
                  <a:latin typeface="Arial" charset="0"/>
                  <a:cs typeface="Times New Roman" pitchFamily="18" charset="0"/>
                </a:rPr>
                <a:t>1</a:t>
              </a:r>
              <a:r>
                <a:rPr lang="en-US" sz="1200" b="1" dirty="0">
                  <a:solidFill>
                    <a:schemeClr val="tx1">
                      <a:lumMod val="50000"/>
                      <a:lumOff val="50000"/>
                    </a:schemeClr>
                  </a:solidFill>
                  <a:latin typeface="Arial" charset="0"/>
                  <a:cs typeface="Times New Roman" pitchFamily="18" charset="0"/>
                </a:rPr>
                <a:t> the rate at which something occurs</a:t>
              </a:r>
            </a:p>
          </p:txBody>
        </p:sp>
        <p:sp>
          <p:nvSpPr>
            <p:cNvPr id="38" name="Rectangle 37">
              <a:extLst>
                <a:ext uri="{FF2B5EF4-FFF2-40B4-BE49-F238E27FC236}">
                  <a16:creationId xmlns:a16="http://schemas.microsoft.com/office/drawing/2014/main" id="{AEDCAF7E-5D44-4412-9376-48B50E2B999E}"/>
                </a:ext>
              </a:extLst>
            </p:cNvPr>
            <p:cNvSpPr/>
            <p:nvPr/>
          </p:nvSpPr>
          <p:spPr bwMode="auto">
            <a:xfrm>
              <a:off x="6756930" y="5199063"/>
              <a:ext cx="2243058" cy="217278"/>
            </a:xfrm>
            <a:prstGeom prst="rect">
              <a:avLst/>
            </a:prstGeom>
            <a:solidFill>
              <a:schemeClr val="bg1">
                <a:lumMod val="50000"/>
              </a:schemeClr>
            </a:solidFill>
            <a:ln w="3175">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200" b="1" dirty="0">
                  <a:solidFill>
                    <a:prstClr val="white"/>
                  </a:solidFill>
                  <a:latin typeface="Gill Sans MT" pitchFamily="34" charset="0"/>
                </a:rPr>
                <a:t>Vocabulary</a:t>
              </a:r>
            </a:p>
          </p:txBody>
        </p:sp>
      </p:grpSp>
      <p:sp>
        <p:nvSpPr>
          <p:cNvPr id="22" name="Heading">
            <a:extLst>
              <a:ext uri="{FF2B5EF4-FFF2-40B4-BE49-F238E27FC236}">
                <a16:creationId xmlns:a16="http://schemas.microsoft.com/office/drawing/2014/main" id="{4C2B51BE-15E6-497D-B8B2-D5FF5B05DD8E}"/>
              </a:ext>
            </a:extLst>
          </p:cNvPr>
          <p:cNvSpPr/>
          <p:nvPr/>
        </p:nvSpPr>
        <p:spPr bwMode="auto">
          <a:xfrm>
            <a:off x="1" y="66675"/>
            <a:ext cx="8991600" cy="285463"/>
          </a:xfrm>
          <a:prstGeom prst="homePlate">
            <a:avLst>
              <a:gd name="adj" fmla="val 40355"/>
            </a:avLst>
          </a:prstGeom>
          <a:solidFill>
            <a:schemeClr val="accent1">
              <a:lumMod val="60000"/>
              <a:lumOff val="40000"/>
            </a:schemeClr>
          </a:solidFill>
          <a:ln>
            <a:noFill/>
          </a:ln>
          <a:effectLst>
            <a:outerShdw blurRad="63500" sx="102000" sy="1020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400" b="1" dirty="0">
                <a:solidFill>
                  <a:schemeClr val="bg1"/>
                </a:solidFill>
                <a:latin typeface="Century Gothic" panose="020B0502020202020204" pitchFamily="34" charset="0"/>
              </a:rPr>
              <a:t>L.O: By the end of class, students will be able to create histograms for given data, with 100% accuracy. </a:t>
            </a:r>
          </a:p>
        </p:txBody>
      </p:sp>
      <p:sp>
        <p:nvSpPr>
          <p:cNvPr id="34" name="TextBox 33">
            <a:extLst>
              <a:ext uri="{FF2B5EF4-FFF2-40B4-BE49-F238E27FC236}">
                <a16:creationId xmlns:a16="http://schemas.microsoft.com/office/drawing/2014/main" id="{304D47F1-7788-4182-9A8F-4DBABFCB2145}"/>
              </a:ext>
            </a:extLst>
          </p:cNvPr>
          <p:cNvSpPr txBox="1">
            <a:spLocks noChangeArrowheads="1"/>
          </p:cNvSpPr>
          <p:nvPr/>
        </p:nvSpPr>
        <p:spPr bwMode="auto">
          <a:xfrm>
            <a:off x="106200" y="400936"/>
            <a:ext cx="68350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altLang="en-US" dirty="0">
                <a:latin typeface="Handlee" panose="02000000000000000000" pitchFamily="2" charset="0"/>
              </a:rPr>
              <a:t>A </a:t>
            </a:r>
            <a:r>
              <a:rPr lang="en-US" altLang="en-US" b="1" i="1" dirty="0">
                <a:effectLst>
                  <a:outerShdw blurRad="38100" dist="38100" dir="2700000" algn="tl">
                    <a:srgbClr val="000000">
                      <a:alpha val="43137"/>
                    </a:srgbClr>
                  </a:outerShdw>
                </a:effectLst>
                <a:latin typeface="Handlee" panose="02000000000000000000" pitchFamily="2" charset="0"/>
              </a:rPr>
              <a:t>histogram</a:t>
            </a:r>
            <a:r>
              <a:rPr lang="en-US" altLang="en-US" dirty="0">
                <a:latin typeface="Handlee" panose="02000000000000000000" pitchFamily="2" charset="0"/>
              </a:rPr>
              <a:t> is a bar graph that is used to display the </a:t>
            </a:r>
            <a:r>
              <a:rPr lang="en-US" altLang="en-US" dirty="0" smtClean="0">
                <a:latin typeface="Handlee" panose="02000000000000000000" pitchFamily="2" charset="0"/>
              </a:rPr>
              <a:t>frequency</a:t>
            </a:r>
            <a:r>
              <a:rPr lang="en-US" sz="1600" b="1" baseline="30000" dirty="0" smtClean="0">
                <a:solidFill>
                  <a:schemeClr val="tx1">
                    <a:lumMod val="50000"/>
                    <a:lumOff val="50000"/>
                  </a:schemeClr>
                </a:solidFill>
                <a:effectLst>
                  <a:outerShdw blurRad="38100" dist="38100" dir="2700000" algn="tl">
                    <a:srgbClr val="000000">
                      <a:alpha val="43137"/>
                    </a:srgbClr>
                  </a:outerShdw>
                </a:effectLst>
                <a:latin typeface="Arial" charset="0"/>
                <a:cs typeface="Times New Roman" pitchFamily="18" charset="0"/>
              </a:rPr>
              <a:t>1</a:t>
            </a:r>
            <a:r>
              <a:rPr lang="en-US" altLang="en-US" sz="1100" dirty="0" smtClean="0">
                <a:latin typeface="Handlee" panose="02000000000000000000" pitchFamily="2" charset="0"/>
              </a:rPr>
              <a:t> </a:t>
            </a:r>
            <a:r>
              <a:rPr lang="en-US" altLang="en-US" dirty="0">
                <a:latin typeface="Handlee" panose="02000000000000000000" pitchFamily="2" charset="0"/>
              </a:rPr>
              <a:t>of data divided into equal intervals. The bars must be of equal width and should touch but not overlap. The heights of the bars indicate the frequency of data values within each interval.</a:t>
            </a:r>
            <a:endParaRPr lang="en-US" altLang="en-US" i="1" dirty="0">
              <a:latin typeface="Gill Sans MT" panose="020B0502020104020203" pitchFamily="34" charset="0"/>
            </a:endParaRPr>
          </a:p>
        </p:txBody>
      </p:sp>
      <p:grpSp>
        <p:nvGrpSpPr>
          <p:cNvPr id="2" name="Group 1">
            <a:extLst>
              <a:ext uri="{FF2B5EF4-FFF2-40B4-BE49-F238E27FC236}">
                <a16:creationId xmlns:a16="http://schemas.microsoft.com/office/drawing/2014/main" id="{1B058714-2BA7-4485-A540-82A6523F3EE8}"/>
              </a:ext>
            </a:extLst>
          </p:cNvPr>
          <p:cNvGrpSpPr/>
          <p:nvPr/>
        </p:nvGrpSpPr>
        <p:grpSpPr>
          <a:xfrm>
            <a:off x="7071415" y="446164"/>
            <a:ext cx="2072585" cy="2746563"/>
            <a:chOff x="9544051" y="256258"/>
            <a:chExt cx="2332037" cy="1700844"/>
          </a:xfrm>
        </p:grpSpPr>
        <p:grpSp>
          <p:nvGrpSpPr>
            <p:cNvPr id="11268" name="Group 4103">
              <a:extLst>
                <a:ext uri="{FF2B5EF4-FFF2-40B4-BE49-F238E27FC236}">
                  <a16:creationId xmlns:a16="http://schemas.microsoft.com/office/drawing/2014/main" id="{FF702E15-ABD8-4638-A3C6-F331B0AC9B6A}"/>
                </a:ext>
              </a:extLst>
            </p:cNvPr>
            <p:cNvGrpSpPr>
              <a:grpSpLocks/>
            </p:cNvGrpSpPr>
            <p:nvPr/>
          </p:nvGrpSpPr>
          <p:grpSpPr bwMode="auto">
            <a:xfrm>
              <a:off x="9544051" y="275148"/>
              <a:ext cx="2332037" cy="1681954"/>
              <a:chOff x="6758916" y="2031536"/>
              <a:chExt cx="2333014" cy="1682227"/>
            </a:xfrm>
          </p:grpSpPr>
          <p:grpSp>
            <p:nvGrpSpPr>
              <p:cNvPr id="11305" name="Group 10">
                <a:extLst>
                  <a:ext uri="{FF2B5EF4-FFF2-40B4-BE49-F238E27FC236}">
                    <a16:creationId xmlns:a16="http://schemas.microsoft.com/office/drawing/2014/main" id="{C05CBFA6-B8F7-4719-9596-05F0D5F9FA3D}"/>
                  </a:ext>
                </a:extLst>
              </p:cNvPr>
              <p:cNvGrpSpPr>
                <a:grpSpLocks/>
              </p:cNvGrpSpPr>
              <p:nvPr/>
            </p:nvGrpSpPr>
            <p:grpSpPr bwMode="auto">
              <a:xfrm>
                <a:off x="6758916" y="2108199"/>
                <a:ext cx="2333014" cy="1605564"/>
                <a:chOff x="4588944" y="915874"/>
                <a:chExt cx="4252048" cy="3198156"/>
              </a:xfrm>
            </p:grpSpPr>
            <p:sp>
              <p:nvSpPr>
                <p:cNvPr id="30" name="Rectangle 3">
                  <a:extLst>
                    <a:ext uri="{FF2B5EF4-FFF2-40B4-BE49-F238E27FC236}">
                      <a16:creationId xmlns:a16="http://schemas.microsoft.com/office/drawing/2014/main" id="{B7CD678A-F7B0-45EC-A070-E7FF3EA860EA}"/>
                    </a:ext>
                  </a:extLst>
                </p:cNvPr>
                <p:cNvSpPr/>
                <p:nvPr/>
              </p:nvSpPr>
              <p:spPr>
                <a:xfrm>
                  <a:off x="4588944" y="1077644"/>
                  <a:ext cx="4252048" cy="3036386"/>
                </a:xfrm>
                <a:custGeom>
                  <a:avLst/>
                  <a:gdLst>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703" h="3036386">
                      <a:moveTo>
                        <a:pt x="0" y="0"/>
                      </a:moveTo>
                      <a:cubicBezTo>
                        <a:pt x="1421020" y="300625"/>
                        <a:pt x="2416156" y="288099"/>
                        <a:pt x="3849703" y="0"/>
                      </a:cubicBezTo>
                      <a:cubicBezTo>
                        <a:pt x="3726131" y="1112336"/>
                        <a:pt x="3801626" y="2237200"/>
                        <a:pt x="3849703" y="3036386"/>
                      </a:cubicBezTo>
                      <a:cubicBezTo>
                        <a:pt x="2516364" y="2911126"/>
                        <a:pt x="1045239" y="2961230"/>
                        <a:pt x="0" y="3036386"/>
                      </a:cubicBezTo>
                      <a:cubicBezTo>
                        <a:pt x="62630" y="1999206"/>
                        <a:pt x="125261" y="1325280"/>
                        <a:pt x="0" y="0"/>
                      </a:cubicBezTo>
                      <a:close/>
                    </a:path>
                  </a:pathLst>
                </a:custGeom>
                <a:solidFill>
                  <a:schemeClr val="tx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3" name="Rectangle 21">
                  <a:extLst>
                    <a:ext uri="{FF2B5EF4-FFF2-40B4-BE49-F238E27FC236}">
                      <a16:creationId xmlns:a16="http://schemas.microsoft.com/office/drawing/2014/main" id="{AE0788D7-312A-4E86-8AE9-C72D2CB747FD}"/>
                    </a:ext>
                  </a:extLst>
                </p:cNvPr>
                <p:cNvSpPr/>
                <p:nvPr/>
              </p:nvSpPr>
              <p:spPr>
                <a:xfrm>
                  <a:off x="4609205" y="916553"/>
                  <a:ext cx="3994437" cy="2890697"/>
                </a:xfrm>
                <a:custGeom>
                  <a:avLst/>
                  <a:gdLst>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868" h="1694881">
                      <a:moveTo>
                        <a:pt x="0" y="0"/>
                      </a:moveTo>
                      <a:lnTo>
                        <a:pt x="2148868" y="0"/>
                      </a:lnTo>
                      <a:cubicBezTo>
                        <a:pt x="2134580" y="564960"/>
                        <a:pt x="2135533" y="1048958"/>
                        <a:pt x="2148868" y="1694881"/>
                      </a:cubicBezTo>
                      <a:cubicBezTo>
                        <a:pt x="1440199" y="1672021"/>
                        <a:pt x="716289" y="1664401"/>
                        <a:pt x="0" y="1694881"/>
                      </a:cubicBezTo>
                      <a:cubicBezTo>
                        <a:pt x="7620" y="1129921"/>
                        <a:pt x="15240" y="564960"/>
                        <a:pt x="0" y="0"/>
                      </a:cubicBezTo>
                      <a:close/>
                    </a:path>
                  </a:pathLst>
                </a:custGeom>
                <a:gradFill flip="none" rotWithShape="1">
                  <a:gsLst>
                    <a:gs pos="17000">
                      <a:srgbClr val="FAF9D6"/>
                    </a:gs>
                    <a:gs pos="50000">
                      <a:srgbClr val="FFFEE2"/>
                    </a:gs>
                    <a:gs pos="88000">
                      <a:srgbClr val="FEFD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grpSp>
          <p:sp>
            <p:nvSpPr>
              <p:cNvPr id="26" name="Tape">
                <a:extLst>
                  <a:ext uri="{FF2B5EF4-FFF2-40B4-BE49-F238E27FC236}">
                    <a16:creationId xmlns:a16="http://schemas.microsoft.com/office/drawing/2014/main" id="{214062A8-F348-4E54-B8C2-D3C3DF04F42D}"/>
                  </a:ext>
                </a:extLst>
              </p:cNvPr>
              <p:cNvSpPr/>
              <p:nvPr/>
            </p:nvSpPr>
            <p:spPr bwMode="auto">
              <a:xfrm rot="5400000">
                <a:off x="7861165" y="1385443"/>
                <a:ext cx="172900" cy="1465085"/>
              </a:xfrm>
              <a:custGeom>
                <a:avLst/>
                <a:gdLst>
                  <a:gd name="connsiteX0" fmla="*/ 0 w 234247"/>
                  <a:gd name="connsiteY0" fmla="*/ 0 h 920626"/>
                  <a:gd name="connsiteX1" fmla="*/ 234247 w 234247"/>
                  <a:gd name="connsiteY1" fmla="*/ 0 h 920626"/>
                  <a:gd name="connsiteX2" fmla="*/ 234247 w 234247"/>
                  <a:gd name="connsiteY2" fmla="*/ 920626 h 920626"/>
                  <a:gd name="connsiteX3" fmla="*/ 0 w 234247"/>
                  <a:gd name="connsiteY3" fmla="*/ 920626 h 920626"/>
                  <a:gd name="connsiteX4" fmla="*/ 0 w 234247"/>
                  <a:gd name="connsiteY4" fmla="*/ 0 h 920626"/>
                  <a:gd name="connsiteX0" fmla="*/ 0 w 234247"/>
                  <a:gd name="connsiteY0" fmla="*/ 0 h 920626"/>
                  <a:gd name="connsiteX1" fmla="*/ 62185 w 234247"/>
                  <a:gd name="connsiteY1" fmla="*/ 4637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138385 w 234247"/>
                  <a:gd name="connsiteY2" fmla="*/ 14162 h 920626"/>
                  <a:gd name="connsiteX3" fmla="*/ 234247 w 234247"/>
                  <a:gd name="connsiteY3" fmla="*/ 0 h 920626"/>
                  <a:gd name="connsiteX4" fmla="*/ 234247 w 234247"/>
                  <a:gd name="connsiteY4" fmla="*/ 920626 h 920626"/>
                  <a:gd name="connsiteX5" fmla="*/ 0 w 234247"/>
                  <a:gd name="connsiteY5" fmla="*/ 920626 h 920626"/>
                  <a:gd name="connsiteX6" fmla="*/ 0 w 234247"/>
                  <a:gd name="connsiteY6" fmla="*/ 0 h 920626"/>
                  <a:gd name="connsiteX0" fmla="*/ 0 w 234247"/>
                  <a:gd name="connsiteY0" fmla="*/ 8066 h 928692"/>
                  <a:gd name="connsiteX1" fmla="*/ 62185 w 234247"/>
                  <a:gd name="connsiteY1" fmla="*/ 34926 h 928692"/>
                  <a:gd name="connsiteX2" fmla="*/ 112988 w 234247"/>
                  <a:gd name="connsiteY2" fmla="*/ 0 h 928692"/>
                  <a:gd name="connsiteX3" fmla="*/ 234247 w 234247"/>
                  <a:gd name="connsiteY3" fmla="*/ 8066 h 928692"/>
                  <a:gd name="connsiteX4" fmla="*/ 234247 w 234247"/>
                  <a:gd name="connsiteY4" fmla="*/ 928692 h 928692"/>
                  <a:gd name="connsiteX5" fmla="*/ 0 w 234247"/>
                  <a:gd name="connsiteY5" fmla="*/ 928692 h 928692"/>
                  <a:gd name="connsiteX6" fmla="*/ 0 w 234247"/>
                  <a:gd name="connsiteY6" fmla="*/ 8066 h 928692"/>
                  <a:gd name="connsiteX0" fmla="*/ 0 w 234247"/>
                  <a:gd name="connsiteY0" fmla="*/ 8066 h 928692"/>
                  <a:gd name="connsiteX1" fmla="*/ 62185 w 234247"/>
                  <a:gd name="connsiteY1" fmla="*/ 34926 h 928692"/>
                  <a:gd name="connsiteX2" fmla="*/ 112988 w 234247"/>
                  <a:gd name="connsiteY2" fmla="*/ 0 h 928692"/>
                  <a:gd name="connsiteX3" fmla="*/ 179660 w 234247"/>
                  <a:gd name="connsiteY3" fmla="*/ 3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2185 w 234247"/>
                  <a:gd name="connsiteY1" fmla="*/ 34926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91 w 234247"/>
                  <a:gd name="connsiteY3" fmla="*/ 6349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0 w 234250"/>
                  <a:gd name="connsiteY6" fmla="*/ 930154 h 930154"/>
                  <a:gd name="connsiteX7" fmla="*/ 0 w 234250"/>
                  <a:gd name="connsiteY7" fmla="*/ 9528 h 930154"/>
                  <a:gd name="connsiteX0" fmla="*/ 0 w 234250"/>
                  <a:gd name="connsiteY0" fmla="*/ 9528 h 931740"/>
                  <a:gd name="connsiteX1" fmla="*/ 65360 w 234250"/>
                  <a:gd name="connsiteY1" fmla="*/ 20511 h 931740"/>
                  <a:gd name="connsiteX2" fmla="*/ 112988 w 234250"/>
                  <a:gd name="connsiteY2" fmla="*/ 1462 h 931740"/>
                  <a:gd name="connsiteX3" fmla="*/ 176491 w 234250"/>
                  <a:gd name="connsiteY3" fmla="*/ 7811 h 931740"/>
                  <a:gd name="connsiteX4" fmla="*/ 234250 w 234250"/>
                  <a:gd name="connsiteY4" fmla="*/ 0 h 931740"/>
                  <a:gd name="connsiteX5" fmla="*/ 234247 w 234250"/>
                  <a:gd name="connsiteY5" fmla="*/ 930154 h 931740"/>
                  <a:gd name="connsiteX6" fmla="*/ 43134 w 234250"/>
                  <a:gd name="connsiteY6" fmla="*/ 931740 h 931740"/>
                  <a:gd name="connsiteX7" fmla="*/ 0 w 234250"/>
                  <a:gd name="connsiteY7" fmla="*/ 930154 h 931740"/>
                  <a:gd name="connsiteX8" fmla="*/ 0 w 234250"/>
                  <a:gd name="connsiteY8" fmla="*/ 9528 h 931740"/>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43134 w 234250"/>
                  <a:gd name="connsiteY6" fmla="*/ 922215 h 930154"/>
                  <a:gd name="connsiteX7" fmla="*/ 0 w 234250"/>
                  <a:gd name="connsiteY7" fmla="*/ 930154 h 930154"/>
                  <a:gd name="connsiteX8" fmla="*/ 0 w 234250"/>
                  <a:gd name="connsiteY8"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84409 w 234250"/>
                  <a:gd name="connsiteY6" fmla="*/ 925390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93934 w 234250"/>
                  <a:gd name="connsiteY6" fmla="*/ 928565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29359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9978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89978 w 234250"/>
                  <a:gd name="connsiteY7" fmla="*/ 924596 h 930154"/>
                  <a:gd name="connsiteX8" fmla="*/ 147115 w 234250"/>
                  <a:gd name="connsiteY8" fmla="*/ 919834 h 930154"/>
                  <a:gd name="connsiteX9" fmla="*/ 93934 w 234250"/>
                  <a:gd name="connsiteY9" fmla="*/ 928565 h 930154"/>
                  <a:gd name="connsiteX10" fmla="*/ 43134 w 234250"/>
                  <a:gd name="connsiteY10" fmla="*/ 922215 h 930154"/>
                  <a:gd name="connsiteX11" fmla="*/ 0 w 234250"/>
                  <a:gd name="connsiteY11" fmla="*/ 930154 h 930154"/>
                  <a:gd name="connsiteX12" fmla="*/ 0 w 234250"/>
                  <a:gd name="connsiteY12"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0452 w 234250"/>
                  <a:gd name="connsiteY6" fmla="*/ 917452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3328"/>
                  <a:gd name="connsiteX1" fmla="*/ 65360 w 234250"/>
                  <a:gd name="connsiteY1" fmla="*/ 20511 h 933328"/>
                  <a:gd name="connsiteX2" fmla="*/ 112988 w 234250"/>
                  <a:gd name="connsiteY2" fmla="*/ 1462 h 933328"/>
                  <a:gd name="connsiteX3" fmla="*/ 176491 w 234250"/>
                  <a:gd name="connsiteY3" fmla="*/ 7811 h 933328"/>
                  <a:gd name="connsiteX4" fmla="*/ 234250 w 234250"/>
                  <a:gd name="connsiteY4" fmla="*/ 0 h 933328"/>
                  <a:gd name="connsiteX5" fmla="*/ 234247 w 234250"/>
                  <a:gd name="connsiteY5" fmla="*/ 930154 h 933328"/>
                  <a:gd name="connsiteX6" fmla="*/ 180452 w 234250"/>
                  <a:gd name="connsiteY6" fmla="*/ 917452 h 933328"/>
                  <a:gd name="connsiteX7" fmla="*/ 117747 w 234250"/>
                  <a:gd name="connsiteY7" fmla="*/ 933328 h 933328"/>
                  <a:gd name="connsiteX8" fmla="*/ 43134 w 234250"/>
                  <a:gd name="connsiteY8" fmla="*/ 922215 h 933328"/>
                  <a:gd name="connsiteX9" fmla="*/ 0 w 234250"/>
                  <a:gd name="connsiteY9" fmla="*/ 930154 h 933328"/>
                  <a:gd name="connsiteX10" fmla="*/ 0 w 234250"/>
                  <a:gd name="connsiteY10" fmla="*/ 9528 h 9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50" h="933328">
                    <a:moveTo>
                      <a:pt x="0" y="9528"/>
                    </a:moveTo>
                    <a:lnTo>
                      <a:pt x="65360" y="20511"/>
                    </a:lnTo>
                    <a:lnTo>
                      <a:pt x="112988" y="1462"/>
                    </a:lnTo>
                    <a:lnTo>
                      <a:pt x="176491" y="7811"/>
                    </a:lnTo>
                    <a:lnTo>
                      <a:pt x="234250" y="0"/>
                    </a:lnTo>
                    <a:cubicBezTo>
                      <a:pt x="234249" y="310051"/>
                      <a:pt x="234248" y="620103"/>
                      <a:pt x="234247" y="930154"/>
                    </a:cubicBezTo>
                    <a:lnTo>
                      <a:pt x="180452" y="917452"/>
                    </a:lnTo>
                    <a:lnTo>
                      <a:pt x="117747" y="933328"/>
                    </a:lnTo>
                    <a:lnTo>
                      <a:pt x="43134" y="922215"/>
                    </a:lnTo>
                    <a:lnTo>
                      <a:pt x="0" y="930154"/>
                    </a:lnTo>
                    <a:lnTo>
                      <a:pt x="0" y="9528"/>
                    </a:lnTo>
                    <a:close/>
                  </a:path>
                </a:pathLst>
              </a:custGeom>
              <a:blipFill dpi="0" rotWithShape="1">
                <a:blip r:embed="rId3">
                  <a:alphaModFix amt="55000"/>
                </a:blip>
                <a:srcRect/>
                <a:stretch>
                  <a:fillRect/>
                </a:stretch>
              </a:blip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1271" name="Rectangle 11">
              <a:extLst>
                <a:ext uri="{FF2B5EF4-FFF2-40B4-BE49-F238E27FC236}">
                  <a16:creationId xmlns:a16="http://schemas.microsoft.com/office/drawing/2014/main" id="{C207CEF0-5A76-4418-B18A-676A9363E0C2}"/>
                </a:ext>
              </a:extLst>
            </p:cNvPr>
            <p:cNvSpPr>
              <a:spLocks noChangeArrowheads="1"/>
            </p:cNvSpPr>
            <p:nvPr/>
          </p:nvSpPr>
          <p:spPr bwMode="auto">
            <a:xfrm>
              <a:off x="9979295" y="256258"/>
              <a:ext cx="1485194" cy="22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b="1" i="1" dirty="0">
                  <a:latin typeface="Handlee" panose="02000000000000000000" pitchFamily="2" charset="0"/>
                </a:rPr>
                <a:t>Histograms</a:t>
              </a:r>
              <a:endParaRPr lang="en-US" altLang="en-US" dirty="0"/>
            </a:p>
          </p:txBody>
        </p:sp>
      </p:grpSp>
      <p:pic>
        <p:nvPicPr>
          <p:cNvPr id="3" name="Picture 2">
            <a:extLst>
              <a:ext uri="{FF2B5EF4-FFF2-40B4-BE49-F238E27FC236}">
                <a16:creationId xmlns:a16="http://schemas.microsoft.com/office/drawing/2014/main" id="{10D047E4-E446-4E2B-8594-437D1165918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213056" y="755825"/>
            <a:ext cx="1676300" cy="2058857"/>
          </a:xfrm>
          <a:prstGeom prst="rect">
            <a:avLst/>
          </a:prstGeom>
        </p:spPr>
      </p:pic>
      <p:grpSp>
        <p:nvGrpSpPr>
          <p:cNvPr id="50" name="Group 142">
            <a:extLst>
              <a:ext uri="{FF2B5EF4-FFF2-40B4-BE49-F238E27FC236}">
                <a16:creationId xmlns:a16="http://schemas.microsoft.com/office/drawing/2014/main" id="{EA6248EA-EEAC-4EF9-978B-E4B1A33F04D0}"/>
              </a:ext>
            </a:extLst>
          </p:cNvPr>
          <p:cNvGrpSpPr>
            <a:grpSpLocks/>
          </p:cNvGrpSpPr>
          <p:nvPr/>
        </p:nvGrpSpPr>
        <p:grpSpPr bwMode="auto">
          <a:xfrm>
            <a:off x="1188757" y="1580929"/>
            <a:ext cx="4061128" cy="997197"/>
            <a:chOff x="312950" y="5505131"/>
            <a:chExt cx="2906768" cy="314852"/>
          </a:xfrm>
        </p:grpSpPr>
        <p:sp>
          <p:nvSpPr>
            <p:cNvPr id="52" name="Rectangle 51">
              <a:extLst>
                <a:ext uri="{FF2B5EF4-FFF2-40B4-BE49-F238E27FC236}">
                  <a16:creationId xmlns:a16="http://schemas.microsoft.com/office/drawing/2014/main" id="{4F281340-1F59-45B7-A35A-AB2FB3A5DAF0}"/>
                </a:ext>
              </a:extLst>
            </p:cNvPr>
            <p:cNvSpPr/>
            <p:nvPr/>
          </p:nvSpPr>
          <p:spPr bwMode="auto">
            <a:xfrm>
              <a:off x="312950" y="5505131"/>
              <a:ext cx="2906768" cy="314852"/>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01752" rIns="45720">
              <a:spAutoFit/>
            </a:bodyPr>
            <a:lstStyle/>
            <a:p>
              <a:pPr defTabSz="914400">
                <a:defRPr/>
              </a:pPr>
              <a:r>
                <a:rPr lang="en-US" sz="1400" dirty="0">
                  <a:solidFill>
                    <a:schemeClr val="tx1"/>
                  </a:solidFill>
                  <a:latin typeface="Handlee" panose="02000000000000000000" pitchFamily="2" charset="0"/>
                  <a:cs typeface="Arial" charset="0"/>
                </a:rPr>
                <a:t>Pair-Share:</a:t>
              </a:r>
            </a:p>
            <a:p>
              <a:pPr marL="342900" indent="-342900" defTabSz="914400">
                <a:buFontTx/>
                <a:buAutoNum type="arabicPeriod"/>
                <a:defRPr/>
              </a:pPr>
              <a:r>
                <a:rPr lang="en-US" sz="1400" dirty="0">
                  <a:solidFill>
                    <a:schemeClr val="tx1"/>
                  </a:solidFill>
                  <a:latin typeface="Handlee" panose="02000000000000000000" pitchFamily="2" charset="0"/>
                  <a:cs typeface="Arial" charset="0"/>
                </a:rPr>
                <a:t>Partner-</a:t>
              </a:r>
              <a:r>
                <a:rPr lang="en-US" sz="1400" b="1" i="1" dirty="0">
                  <a:solidFill>
                    <a:schemeClr val="tx1"/>
                  </a:solidFill>
                  <a:effectLst>
                    <a:outerShdw blurRad="38100" dist="38100" dir="2700000" algn="tl">
                      <a:srgbClr val="000000">
                        <a:alpha val="43137"/>
                      </a:srgbClr>
                    </a:outerShdw>
                  </a:effectLst>
                  <a:latin typeface="Handlee" panose="02000000000000000000" pitchFamily="2" charset="0"/>
                  <a:cs typeface="Arial" charset="0"/>
                </a:rPr>
                <a:t>A:  </a:t>
              </a:r>
              <a:r>
                <a:rPr lang="en-US" sz="1400" dirty="0">
                  <a:solidFill>
                    <a:schemeClr val="tx1"/>
                  </a:solidFill>
                  <a:latin typeface="Handlee" panose="02000000000000000000" pitchFamily="2" charset="0"/>
                  <a:cs typeface="Arial" charset="0"/>
                </a:rPr>
                <a:t>Explain what is a “</a:t>
              </a:r>
              <a:r>
                <a:rPr lang="en-US" sz="1400" b="1" dirty="0">
                  <a:solidFill>
                    <a:schemeClr val="tx1"/>
                  </a:solidFill>
                  <a:latin typeface="Handlee" panose="02000000000000000000" pitchFamily="2" charset="0"/>
                  <a:cs typeface="Arial" charset="0"/>
                </a:rPr>
                <a:t>Histogram</a:t>
              </a:r>
              <a:r>
                <a:rPr lang="en-US" sz="1400" dirty="0">
                  <a:solidFill>
                    <a:schemeClr val="tx1"/>
                  </a:solidFill>
                  <a:latin typeface="Handlee" panose="02000000000000000000" pitchFamily="2" charset="0"/>
                  <a:cs typeface="Arial" charset="0"/>
                </a:rPr>
                <a:t>” is?</a:t>
              </a:r>
            </a:p>
            <a:p>
              <a:pPr marL="342900" indent="-342900" defTabSz="914400">
                <a:buFontTx/>
                <a:buAutoNum type="arabicPeriod"/>
                <a:defRPr/>
              </a:pPr>
              <a:r>
                <a:rPr lang="en-US" sz="1400" dirty="0">
                  <a:solidFill>
                    <a:schemeClr val="tx1"/>
                  </a:solidFill>
                  <a:latin typeface="Handlee" panose="02000000000000000000" pitchFamily="2" charset="0"/>
                  <a:cs typeface="Arial" charset="0"/>
                </a:rPr>
                <a:t>Partner-</a:t>
              </a:r>
              <a:r>
                <a:rPr lang="en-US" sz="1400" b="1" i="1" dirty="0">
                  <a:solidFill>
                    <a:schemeClr val="tx1"/>
                  </a:solidFill>
                  <a:effectLst>
                    <a:outerShdw blurRad="38100" dist="38100" dir="2700000" algn="tl">
                      <a:srgbClr val="000000">
                        <a:alpha val="43137"/>
                      </a:srgbClr>
                    </a:outerShdw>
                  </a:effectLst>
                  <a:latin typeface="Handlee" panose="02000000000000000000" pitchFamily="2" charset="0"/>
                  <a:cs typeface="Arial" charset="0"/>
                </a:rPr>
                <a:t>B:  </a:t>
              </a:r>
              <a:r>
                <a:rPr lang="en-US" sz="1400" dirty="0">
                  <a:solidFill>
                    <a:schemeClr val="tx1"/>
                  </a:solidFill>
                  <a:latin typeface="Handlee" panose="02000000000000000000" pitchFamily="2" charset="0"/>
                  <a:cs typeface="Arial" charset="0"/>
                </a:rPr>
                <a:t>Explain what is “</a:t>
              </a:r>
              <a:r>
                <a:rPr lang="en-US" sz="1400" b="1" dirty="0">
                  <a:solidFill>
                    <a:schemeClr val="tx1"/>
                  </a:solidFill>
                  <a:latin typeface="Handlee" panose="02000000000000000000" pitchFamily="2" charset="0"/>
                  <a:cs typeface="Arial" charset="0"/>
                </a:rPr>
                <a:t>Frequency</a:t>
              </a:r>
              <a:r>
                <a:rPr lang="en-US" sz="1400" dirty="0">
                  <a:solidFill>
                    <a:schemeClr val="tx1"/>
                  </a:solidFill>
                  <a:latin typeface="Handlee" panose="02000000000000000000" pitchFamily="2" charset="0"/>
                  <a:cs typeface="Arial" charset="0"/>
                </a:rPr>
                <a:t>” means?</a:t>
              </a:r>
            </a:p>
          </p:txBody>
        </p:sp>
        <p:sp>
          <p:nvSpPr>
            <p:cNvPr id="53" name="Rectangle 52">
              <a:extLst>
                <a:ext uri="{FF2B5EF4-FFF2-40B4-BE49-F238E27FC236}">
                  <a16:creationId xmlns:a16="http://schemas.microsoft.com/office/drawing/2014/main" id="{3261DF75-0B47-462C-B2B0-530C3C2DC404}"/>
                </a:ext>
              </a:extLst>
            </p:cNvPr>
            <p:cNvSpPr/>
            <p:nvPr/>
          </p:nvSpPr>
          <p:spPr bwMode="auto">
            <a:xfrm>
              <a:off x="318284" y="5505632"/>
              <a:ext cx="2901434" cy="78694"/>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prstClr val="white"/>
                  </a:solidFill>
                  <a:latin typeface="Gill Sans MT" pitchFamily="34" charset="0"/>
                </a:rPr>
                <a:t>CFU: Pair-Share</a:t>
              </a:r>
            </a:p>
          </p:txBody>
        </p:sp>
      </p:grpSp>
      <p:pic>
        <p:nvPicPr>
          <p:cNvPr id="6" name="Picture 5">
            <a:extLst>
              <a:ext uri="{FF2B5EF4-FFF2-40B4-BE49-F238E27FC236}">
                <a16:creationId xmlns:a16="http://schemas.microsoft.com/office/drawing/2014/main" id="{34CDA980-3985-4740-9CC2-F6034FFC4A3A}"/>
              </a:ext>
            </a:extLst>
          </p:cNvPr>
          <p:cNvPicPr>
            <a:picLocks noChangeAspect="1"/>
          </p:cNvPicPr>
          <p:nvPr/>
        </p:nvPicPr>
        <p:blipFill>
          <a:blip r:embed="rId5"/>
          <a:stretch>
            <a:fillRect/>
          </a:stretch>
        </p:blipFill>
        <p:spPr>
          <a:xfrm>
            <a:off x="159070" y="1613506"/>
            <a:ext cx="4330540" cy="459124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a:extLst>
              <a:ext uri="{FF2B5EF4-FFF2-40B4-BE49-F238E27FC236}">
                <a16:creationId xmlns:a16="http://schemas.microsoft.com/office/drawing/2014/main" id="{365497D8-0CAF-4D0C-9164-BF9779B1685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08146" y="4615315"/>
            <a:ext cx="855452" cy="272478"/>
          </a:xfrm>
          <a:prstGeom prst="rect">
            <a:avLst/>
          </a:prstGeom>
        </p:spPr>
      </p:pic>
      <p:pic>
        <p:nvPicPr>
          <p:cNvPr id="8" name="Picture 7">
            <a:extLst>
              <a:ext uri="{FF2B5EF4-FFF2-40B4-BE49-F238E27FC236}">
                <a16:creationId xmlns:a16="http://schemas.microsoft.com/office/drawing/2014/main" id="{ADA0244A-5208-47B7-97DC-0A0579B0676B}"/>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381850" y="4375095"/>
            <a:ext cx="1122027" cy="246457"/>
          </a:xfrm>
          <a:prstGeom prst="rect">
            <a:avLst/>
          </a:prstGeom>
        </p:spPr>
      </p:pic>
      <p:pic>
        <p:nvPicPr>
          <p:cNvPr id="9" name="Picture 8">
            <a:extLst>
              <a:ext uri="{FF2B5EF4-FFF2-40B4-BE49-F238E27FC236}">
                <a16:creationId xmlns:a16="http://schemas.microsoft.com/office/drawing/2014/main" id="{3042C9B6-9503-402E-B933-ABBFC12ABCCB}"/>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7872824" y="5287917"/>
            <a:ext cx="325224" cy="232303"/>
          </a:xfrm>
          <a:prstGeom prst="rect">
            <a:avLst/>
          </a:prstGeom>
        </p:spPr>
      </p:pic>
      <p:pic>
        <p:nvPicPr>
          <p:cNvPr id="10" name="Picture 9">
            <a:extLst>
              <a:ext uri="{FF2B5EF4-FFF2-40B4-BE49-F238E27FC236}">
                <a16:creationId xmlns:a16="http://schemas.microsoft.com/office/drawing/2014/main" id="{70C89860-E8DD-483E-9980-9D9196E93E06}"/>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856990" y="4878131"/>
            <a:ext cx="367019" cy="360346"/>
          </a:xfrm>
          <a:prstGeom prst="rect">
            <a:avLst/>
          </a:prstGeom>
        </p:spPr>
      </p:pic>
      <p:pic>
        <p:nvPicPr>
          <p:cNvPr id="11" name="Picture 10">
            <a:extLst>
              <a:ext uri="{FF2B5EF4-FFF2-40B4-BE49-F238E27FC236}">
                <a16:creationId xmlns:a16="http://schemas.microsoft.com/office/drawing/2014/main" id="{C290D631-6710-405F-8436-B6647C111E67}"/>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7388725" y="5238477"/>
            <a:ext cx="350667" cy="331185"/>
          </a:xfrm>
          <a:prstGeom prst="rect">
            <a:avLst/>
          </a:prstGeom>
        </p:spPr>
      </p:pic>
      <p:pic>
        <p:nvPicPr>
          <p:cNvPr id="12" name="Picture 11">
            <a:extLst>
              <a:ext uri="{FF2B5EF4-FFF2-40B4-BE49-F238E27FC236}">
                <a16:creationId xmlns:a16="http://schemas.microsoft.com/office/drawing/2014/main" id="{346E287B-EEDF-4B69-85FC-CAE561F88084}"/>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7381850" y="4894705"/>
            <a:ext cx="363739" cy="332383"/>
          </a:xfrm>
          <a:prstGeom prst="rect">
            <a:avLst/>
          </a:prstGeom>
        </p:spPr>
      </p:pic>
      <p:pic>
        <p:nvPicPr>
          <p:cNvPr id="15" name="Picture 14">
            <a:extLst>
              <a:ext uri="{FF2B5EF4-FFF2-40B4-BE49-F238E27FC236}">
                <a16:creationId xmlns:a16="http://schemas.microsoft.com/office/drawing/2014/main" id="{A800977C-C294-4712-995A-19845BB4154B}"/>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8228205" y="4990748"/>
            <a:ext cx="344984" cy="331185"/>
          </a:xfrm>
          <a:prstGeom prst="rect">
            <a:avLst/>
          </a:prstGeom>
        </p:spPr>
      </p:pic>
      <p:pic>
        <p:nvPicPr>
          <p:cNvPr id="16" name="Picture 15">
            <a:extLst>
              <a:ext uri="{FF2B5EF4-FFF2-40B4-BE49-F238E27FC236}">
                <a16:creationId xmlns:a16="http://schemas.microsoft.com/office/drawing/2014/main" id="{CD56953B-4B13-4C55-8DBB-B672CE922977}"/>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4507074" y="1269693"/>
            <a:ext cx="2462747" cy="4950122"/>
          </a:xfrm>
          <a:prstGeom prst="rect">
            <a:avLst/>
          </a:prstGeom>
        </p:spPr>
      </p:pic>
      <p:sp>
        <p:nvSpPr>
          <p:cNvPr id="17" name="Rectangle 16">
            <a:extLst>
              <a:ext uri="{FF2B5EF4-FFF2-40B4-BE49-F238E27FC236}">
                <a16:creationId xmlns:a16="http://schemas.microsoft.com/office/drawing/2014/main" id="{E1D6D6AC-A2D2-4667-B2D4-3B9E735EBC95}"/>
              </a:ext>
            </a:extLst>
          </p:cNvPr>
          <p:cNvSpPr/>
          <p:nvPr/>
        </p:nvSpPr>
        <p:spPr>
          <a:xfrm>
            <a:off x="7009859" y="3473280"/>
            <a:ext cx="198174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latin typeface="Handlee" panose="02000000000000000000" pitchFamily="2" charset="0"/>
              </a:rPr>
              <a:t>On WB:  Label</a:t>
            </a:r>
          </a:p>
          <a:p>
            <a:r>
              <a:rPr lang="en-US" b="1" dirty="0">
                <a:effectLst>
                  <a:outerShdw blurRad="38100" dist="38100" dir="2700000" algn="tl">
                    <a:srgbClr val="000000">
                      <a:alpha val="43137"/>
                    </a:srgbClr>
                  </a:outerShdw>
                </a:effectLst>
                <a:latin typeface="Handlee" panose="02000000000000000000" pitchFamily="2" charset="0"/>
              </a:rPr>
              <a:t>A-G and Match.</a:t>
            </a:r>
            <a:endParaRPr lang="en-US" b="1" dirty="0">
              <a:effectLst>
                <a:outerShdw blurRad="38100" dist="38100" dir="2700000" algn="tl">
                  <a:srgbClr val="000000">
                    <a:alpha val="43137"/>
                  </a:srgbClr>
                </a:outerShdw>
              </a:effectLst>
            </a:endParaRPr>
          </a:p>
        </p:txBody>
      </p:sp>
      <p:grpSp>
        <p:nvGrpSpPr>
          <p:cNvPr id="65" name="Group 142">
            <a:extLst>
              <a:ext uri="{FF2B5EF4-FFF2-40B4-BE49-F238E27FC236}">
                <a16:creationId xmlns:a16="http://schemas.microsoft.com/office/drawing/2014/main" id="{B6ABD20A-E95C-4007-8E2E-B121A326DAE3}"/>
              </a:ext>
            </a:extLst>
          </p:cNvPr>
          <p:cNvGrpSpPr>
            <a:grpSpLocks/>
          </p:cNvGrpSpPr>
          <p:nvPr/>
        </p:nvGrpSpPr>
        <p:grpSpPr bwMode="auto">
          <a:xfrm>
            <a:off x="274367" y="1527026"/>
            <a:ext cx="5524354" cy="997197"/>
            <a:chOff x="312950" y="5505130"/>
            <a:chExt cx="3954078" cy="314852"/>
          </a:xfrm>
        </p:grpSpPr>
        <p:sp>
          <p:nvSpPr>
            <p:cNvPr id="66" name="Rectangle 65">
              <a:extLst>
                <a:ext uri="{FF2B5EF4-FFF2-40B4-BE49-F238E27FC236}">
                  <a16:creationId xmlns:a16="http://schemas.microsoft.com/office/drawing/2014/main" id="{0790EBD3-34CA-49F4-8927-44FD9E91503E}"/>
                </a:ext>
              </a:extLst>
            </p:cNvPr>
            <p:cNvSpPr/>
            <p:nvPr/>
          </p:nvSpPr>
          <p:spPr bwMode="auto">
            <a:xfrm>
              <a:off x="312950" y="5505130"/>
              <a:ext cx="3948744" cy="314852"/>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301752" rIns="45720">
              <a:spAutoFit/>
            </a:bodyPr>
            <a:lstStyle/>
            <a:p>
              <a:pPr defTabSz="914400">
                <a:defRPr/>
              </a:pPr>
              <a:r>
                <a:rPr lang="en-US" sz="1400" dirty="0">
                  <a:solidFill>
                    <a:schemeClr val="tx1"/>
                  </a:solidFill>
                  <a:latin typeface="Handlee" panose="02000000000000000000" pitchFamily="2" charset="0"/>
                  <a:cs typeface="Arial" charset="0"/>
                </a:rPr>
                <a:t>Pair-Share:</a:t>
              </a:r>
            </a:p>
            <a:p>
              <a:pPr marL="342900" indent="-342900" defTabSz="914400">
                <a:buFontTx/>
                <a:buAutoNum type="arabicPeriod"/>
                <a:defRPr/>
              </a:pPr>
              <a:r>
                <a:rPr lang="en-US" sz="1400" dirty="0">
                  <a:solidFill>
                    <a:schemeClr val="tx1"/>
                  </a:solidFill>
                  <a:latin typeface="Handlee" panose="02000000000000000000" pitchFamily="2" charset="0"/>
                  <a:cs typeface="Arial" charset="0"/>
                </a:rPr>
                <a:t>Partner-</a:t>
              </a:r>
              <a:r>
                <a:rPr lang="en-US" sz="1400" b="1" i="1" dirty="0">
                  <a:solidFill>
                    <a:schemeClr val="tx1"/>
                  </a:solidFill>
                  <a:effectLst>
                    <a:outerShdw blurRad="38100" dist="38100" dir="2700000" algn="tl">
                      <a:srgbClr val="000000">
                        <a:alpha val="43137"/>
                      </a:srgbClr>
                    </a:outerShdw>
                  </a:effectLst>
                  <a:latin typeface="Handlee" panose="02000000000000000000" pitchFamily="2" charset="0"/>
                  <a:cs typeface="Arial" charset="0"/>
                </a:rPr>
                <a:t>A:  </a:t>
              </a:r>
              <a:r>
                <a:rPr lang="en-US" sz="1400" dirty="0">
                  <a:solidFill>
                    <a:schemeClr val="tx1"/>
                  </a:solidFill>
                  <a:latin typeface="Handlee" panose="02000000000000000000" pitchFamily="2" charset="0"/>
                  <a:cs typeface="Arial" charset="0"/>
                </a:rPr>
                <a:t>How is a histogram different from a dot plot?</a:t>
              </a:r>
            </a:p>
            <a:p>
              <a:pPr marL="342900" indent="-342900" defTabSz="914400">
                <a:buFontTx/>
                <a:buAutoNum type="arabicPeriod"/>
                <a:defRPr/>
              </a:pPr>
              <a:r>
                <a:rPr lang="en-US" sz="1400" dirty="0">
                  <a:solidFill>
                    <a:schemeClr val="tx1"/>
                  </a:solidFill>
                  <a:latin typeface="Handlee" panose="02000000000000000000" pitchFamily="2" charset="0"/>
                  <a:cs typeface="Arial" charset="0"/>
                </a:rPr>
                <a:t>Partner-</a:t>
              </a:r>
              <a:r>
                <a:rPr lang="en-US" sz="1400" b="1" i="1" dirty="0">
                  <a:solidFill>
                    <a:schemeClr val="tx1"/>
                  </a:solidFill>
                  <a:effectLst>
                    <a:outerShdw blurRad="38100" dist="38100" dir="2700000" algn="tl">
                      <a:srgbClr val="000000">
                        <a:alpha val="43137"/>
                      </a:srgbClr>
                    </a:outerShdw>
                  </a:effectLst>
                  <a:latin typeface="Handlee" panose="02000000000000000000" pitchFamily="2" charset="0"/>
                  <a:cs typeface="Arial" charset="0"/>
                </a:rPr>
                <a:t>B:  </a:t>
              </a:r>
              <a:r>
                <a:rPr lang="en-US" sz="1400" dirty="0">
                  <a:solidFill>
                    <a:schemeClr val="tx1"/>
                  </a:solidFill>
                  <a:latin typeface="Handlee" panose="02000000000000000000" pitchFamily="2" charset="0"/>
                  <a:cs typeface="Arial" charset="0"/>
                </a:rPr>
                <a:t>How many test scores were collected? How do you know?</a:t>
              </a:r>
            </a:p>
          </p:txBody>
        </p:sp>
        <p:sp>
          <p:nvSpPr>
            <p:cNvPr id="67" name="Rectangle 66">
              <a:extLst>
                <a:ext uri="{FF2B5EF4-FFF2-40B4-BE49-F238E27FC236}">
                  <a16:creationId xmlns:a16="http://schemas.microsoft.com/office/drawing/2014/main" id="{A021212B-F893-4BC4-8093-681E0DCE5AE5}"/>
                </a:ext>
              </a:extLst>
            </p:cNvPr>
            <p:cNvSpPr/>
            <p:nvPr/>
          </p:nvSpPr>
          <p:spPr bwMode="auto">
            <a:xfrm>
              <a:off x="318284" y="5505632"/>
              <a:ext cx="3948744" cy="77054"/>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prstClr val="white"/>
                  </a:solidFill>
                  <a:latin typeface="Gill Sans MT" pitchFamily="34" charset="0"/>
                </a:rPr>
                <a:t>CFU: Pair-Share</a:t>
              </a:r>
            </a:p>
          </p:txBody>
        </p:sp>
      </p:grpSp>
      <p:sp>
        <p:nvSpPr>
          <p:cNvPr id="4" name="Rectangle 3"/>
          <p:cNvSpPr/>
          <p:nvPr/>
        </p:nvSpPr>
        <p:spPr>
          <a:xfrm>
            <a:off x="90649" y="4678544"/>
            <a:ext cx="4398961" cy="307777"/>
          </a:xfrm>
          <a:prstGeom prst="rect">
            <a:avLst/>
          </a:prstGeom>
        </p:spPr>
        <p:txBody>
          <a:bodyPr wrap="none">
            <a:spAutoFit/>
          </a:bodyPr>
          <a:lstStyle/>
          <a:p>
            <a:r>
              <a:rPr lang="en-US" sz="1400" b="1" dirty="0" smtClean="0">
                <a:solidFill>
                  <a:srgbClr val="FF0000"/>
                </a:solidFill>
                <a:effectLst>
                  <a:outerShdw blurRad="38100" dist="38100" dir="2700000" algn="tl">
                    <a:srgbClr val="000000">
                      <a:alpha val="43137"/>
                    </a:srgbClr>
                  </a:outerShdw>
                </a:effectLst>
                <a:latin typeface="Handlee" panose="02000000000000000000" pitchFamily="2" charset="0"/>
              </a:rPr>
              <a:t>“_____ students had test scores between ______%.”</a:t>
            </a:r>
            <a:endParaRPr lang="en-US" sz="1400" b="1" dirty="0">
              <a:solidFill>
                <a:srgbClr val="FF0000"/>
              </a:solidFill>
              <a:effectLst>
                <a:outerShdw blurRad="38100" dist="38100" dir="2700000" algn="tl">
                  <a:srgbClr val="000000">
                    <a:alpha val="43137"/>
                  </a:srgbClr>
                </a:outerShdw>
              </a:effectLst>
            </a:endParaRPr>
          </a:p>
        </p:txBody>
      </p:sp>
      <p:sp>
        <p:nvSpPr>
          <p:cNvPr id="32" name="Rectangle 31"/>
          <p:cNvSpPr/>
          <p:nvPr/>
        </p:nvSpPr>
        <p:spPr>
          <a:xfrm>
            <a:off x="90648" y="5168631"/>
            <a:ext cx="4398961" cy="307777"/>
          </a:xfrm>
          <a:prstGeom prst="rect">
            <a:avLst/>
          </a:prstGeom>
        </p:spPr>
        <p:txBody>
          <a:bodyPr wrap="none">
            <a:spAutoFit/>
          </a:bodyPr>
          <a:lstStyle/>
          <a:p>
            <a:r>
              <a:rPr lang="en-US" sz="1400" b="1" dirty="0" smtClean="0">
                <a:solidFill>
                  <a:srgbClr val="FF0000"/>
                </a:solidFill>
                <a:effectLst>
                  <a:outerShdw blurRad="38100" dist="38100" dir="2700000" algn="tl">
                    <a:srgbClr val="000000">
                      <a:alpha val="43137"/>
                    </a:srgbClr>
                  </a:outerShdw>
                </a:effectLst>
                <a:latin typeface="Handlee" panose="02000000000000000000" pitchFamily="2" charset="0"/>
              </a:rPr>
              <a:t>“_____ students had test scores between ______%.”</a:t>
            </a:r>
            <a:endParaRPr lang="en-US" sz="1400" b="1" dirty="0">
              <a:solidFill>
                <a:srgbClr val="FF0000"/>
              </a:solidFill>
              <a:effectLst>
                <a:outerShdw blurRad="38100" dist="38100" dir="2700000" algn="tl">
                  <a:srgbClr val="000000">
                    <a:alpha val="43137"/>
                  </a:srgbClr>
                </a:outerShdw>
              </a:effectLst>
            </a:endParaRPr>
          </a:p>
        </p:txBody>
      </p:sp>
      <p:sp>
        <p:nvSpPr>
          <p:cNvPr id="35" name="Rectangle 34"/>
          <p:cNvSpPr/>
          <p:nvPr/>
        </p:nvSpPr>
        <p:spPr>
          <a:xfrm>
            <a:off x="57476" y="5643164"/>
            <a:ext cx="4398961" cy="307777"/>
          </a:xfrm>
          <a:prstGeom prst="rect">
            <a:avLst/>
          </a:prstGeom>
        </p:spPr>
        <p:txBody>
          <a:bodyPr wrap="none">
            <a:spAutoFit/>
          </a:bodyPr>
          <a:lstStyle/>
          <a:p>
            <a:r>
              <a:rPr lang="en-US" sz="1400" b="1" dirty="0" smtClean="0">
                <a:solidFill>
                  <a:srgbClr val="FF0000"/>
                </a:solidFill>
                <a:effectLst>
                  <a:outerShdw blurRad="38100" dist="38100" dir="2700000" algn="tl">
                    <a:srgbClr val="000000">
                      <a:alpha val="43137"/>
                    </a:srgbClr>
                  </a:outerShdw>
                </a:effectLst>
                <a:latin typeface="Handlee" panose="02000000000000000000" pitchFamily="2" charset="0"/>
              </a:rPr>
              <a:t>“_____ students had test scores between ______%.”</a:t>
            </a:r>
            <a:endParaRPr lang="en-US" sz="1400" b="1" dirty="0">
              <a:solidFill>
                <a:srgbClr val="FF0000"/>
              </a:solidFill>
              <a:effectLst>
                <a:outerShdw blurRad="38100" dist="38100" dir="2700000" algn="tl">
                  <a:srgbClr val="000000">
                    <a:alpha val="43137"/>
                  </a:srgbClr>
                </a:outerShdw>
              </a:effectLst>
            </a:endParaRPr>
          </a:p>
        </p:txBody>
      </p:sp>
      <p:sp>
        <p:nvSpPr>
          <p:cNvPr id="36" name="Rectangle 35"/>
          <p:cNvSpPr/>
          <p:nvPr/>
        </p:nvSpPr>
        <p:spPr>
          <a:xfrm>
            <a:off x="144785" y="6008779"/>
            <a:ext cx="4398961" cy="307777"/>
          </a:xfrm>
          <a:prstGeom prst="rect">
            <a:avLst/>
          </a:prstGeom>
        </p:spPr>
        <p:txBody>
          <a:bodyPr wrap="none">
            <a:spAutoFit/>
          </a:bodyPr>
          <a:lstStyle/>
          <a:p>
            <a:r>
              <a:rPr lang="en-US" sz="1400" b="1" dirty="0" smtClean="0">
                <a:solidFill>
                  <a:srgbClr val="FF0000"/>
                </a:solidFill>
                <a:effectLst>
                  <a:outerShdw blurRad="38100" dist="38100" dir="2700000" algn="tl">
                    <a:srgbClr val="000000">
                      <a:alpha val="43137"/>
                    </a:srgbClr>
                  </a:outerShdw>
                </a:effectLst>
                <a:latin typeface="Handlee" panose="02000000000000000000" pitchFamily="2" charset="0"/>
              </a:rPr>
              <a:t>“_____ students had test scores between ______%.”</a:t>
            </a:r>
            <a:endParaRPr lang="en-US" sz="1400" b="1" dirty="0">
              <a:solidFill>
                <a:srgbClr val="FF0000"/>
              </a:solidFill>
              <a:effectLst>
                <a:outerShdw blurRad="38100" dist="38100" dir="2700000" algn="tl">
                  <a:srgbClr val="000000">
                    <a:alpha val="43137"/>
                  </a:srgbClr>
                </a:outerShdw>
              </a:effectLst>
            </a:endParaRPr>
          </a:p>
        </p:txBody>
      </p:sp>
      <p:sp>
        <p:nvSpPr>
          <p:cNvPr id="5" name="Rectangle 4"/>
          <p:cNvSpPr/>
          <p:nvPr/>
        </p:nvSpPr>
        <p:spPr>
          <a:xfrm>
            <a:off x="7331761" y="5537531"/>
            <a:ext cx="1172116" cy="369332"/>
          </a:xfrm>
          <a:prstGeom prst="rect">
            <a:avLst/>
          </a:prstGeom>
        </p:spPr>
        <p:txBody>
          <a:bodyPr wrap="none">
            <a:spAutoFit/>
          </a:bodyPr>
          <a:lstStyle/>
          <a:p>
            <a:r>
              <a:rPr lang="en-US" altLang="en-US" b="1" i="1" dirty="0" smtClean="0">
                <a:solidFill>
                  <a:srgbClr val="F737DC"/>
                </a:solidFill>
                <a:effectLst>
                  <a:outerShdw blurRad="38100" dist="38100" dir="2700000" algn="tl">
                    <a:srgbClr val="000000">
                      <a:alpha val="43137"/>
                    </a:srgbClr>
                  </a:outerShdw>
                </a:effectLst>
                <a:latin typeface="Handlee" panose="02000000000000000000" pitchFamily="2" charset="0"/>
              </a:rPr>
              <a:t>Horizontal</a:t>
            </a:r>
            <a:endParaRPr lang="en-US" dirty="0">
              <a:solidFill>
                <a:srgbClr val="F737D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50"/>
                                        </p:tgtEl>
                                        <p:attrNameLst>
                                          <p:attrName>ppt_x</p:attrName>
                                        </p:attrNameLst>
                                      </p:cBhvr>
                                      <p:tavLst>
                                        <p:tav tm="0">
                                          <p:val>
                                            <p:strVal val="ppt_x"/>
                                          </p:val>
                                        </p:tav>
                                        <p:tav tm="100000">
                                          <p:val>
                                            <p:strVal val="ppt_x"/>
                                          </p:val>
                                        </p:tav>
                                      </p:tavLst>
                                    </p:anim>
                                    <p:anim calcmode="lin" valueType="num">
                                      <p:cBhvr additive="base">
                                        <p:cTn id="14" dur="500"/>
                                        <p:tgtEl>
                                          <p:spTgt spid="50"/>
                                        </p:tgtEl>
                                        <p:attrNameLst>
                                          <p:attrName>ppt_y</p:attrName>
                                        </p:attrNameLst>
                                      </p:cBhvr>
                                      <p:tavLst>
                                        <p:tav tm="0">
                                          <p:val>
                                            <p:strVal val="ppt_y"/>
                                          </p:val>
                                        </p:tav>
                                        <p:tav tm="100000">
                                          <p:val>
                                            <p:strVal val="1+ppt_h/2"/>
                                          </p:val>
                                        </p:tav>
                                      </p:tavLst>
                                    </p:anim>
                                    <p:set>
                                      <p:cBhvr>
                                        <p:cTn id="15" dur="1" fill="hold">
                                          <p:stCondLst>
                                            <p:cond delay="499"/>
                                          </p:stCondLst>
                                        </p:cTn>
                                        <p:tgtEl>
                                          <p:spTgt spid="5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ppt_x"/>
                                          </p:val>
                                        </p:tav>
                                        <p:tav tm="100000">
                                          <p:val>
                                            <p:strVal val="#ppt_x"/>
                                          </p:val>
                                        </p:tav>
                                      </p:tavLst>
                                    </p:anim>
                                    <p:anim calcmode="lin" valueType="num">
                                      <p:cBhvr additive="base">
                                        <p:cTn id="5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1.94444E-6 -4.07407E-6 L -0.72795 -0.36851 " pathEditMode="relative" rAng="0" ptsTypes="AA">
                                      <p:cBhvr>
                                        <p:cTn id="61" dur="2000" fill="hold"/>
                                        <p:tgtEl>
                                          <p:spTgt spid="7"/>
                                        </p:tgtEl>
                                        <p:attrNameLst>
                                          <p:attrName>ppt_x</p:attrName>
                                          <p:attrName>ppt_y</p:attrName>
                                        </p:attrNameLst>
                                      </p:cBhvr>
                                      <p:rCtr x="-36406" y="-18426"/>
                                    </p:animMotion>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3.61111E-6 2.96296E-6 L -0.53855 -0.19028 " pathEditMode="relative" rAng="0" ptsTypes="AA">
                                      <p:cBhvr>
                                        <p:cTn id="65" dur="2000" fill="hold"/>
                                        <p:tgtEl>
                                          <p:spTgt spid="8"/>
                                        </p:tgtEl>
                                        <p:attrNameLst>
                                          <p:attrName>ppt_x</p:attrName>
                                          <p:attrName>ppt_y</p:attrName>
                                        </p:attrNameLst>
                                      </p:cBhvr>
                                      <p:rCtr x="-26927" y="-9514"/>
                                    </p:animMotion>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4.16667E-6 -2.96296E-6 L -0.58872 -0.19791 " pathEditMode="relative" rAng="0" ptsTypes="AA">
                                      <p:cBhvr>
                                        <p:cTn id="69" dur="2000" fill="hold"/>
                                        <p:tgtEl>
                                          <p:spTgt spid="9"/>
                                        </p:tgtEl>
                                        <p:attrNameLst>
                                          <p:attrName>ppt_x</p:attrName>
                                          <p:attrName>ppt_y</p:attrName>
                                        </p:attrNameLst>
                                      </p:cBhvr>
                                      <p:rCtr x="-29444" y="-9907"/>
                                    </p:animMotion>
                                  </p:childTnLst>
                                </p:cTn>
                              </p:par>
                            </p:childTnLst>
                          </p:cTn>
                        </p:par>
                      </p:childTnLst>
                    </p:cTn>
                  </p:par>
                  <p:par>
                    <p:cTn id="70" fill="hold">
                      <p:stCondLst>
                        <p:cond delay="indefinite"/>
                      </p:stCondLst>
                      <p:childTnLst>
                        <p:par>
                          <p:cTn id="71" fill="hold">
                            <p:stCondLst>
                              <p:cond delay="0"/>
                            </p:stCondLst>
                            <p:childTnLst>
                              <p:par>
                                <p:cTn id="72" presetID="42" presetClass="path" presetSubtype="0" accel="50000" decel="50000" fill="hold" nodeType="clickEffect">
                                  <p:stCondLst>
                                    <p:cond delay="0"/>
                                  </p:stCondLst>
                                  <p:childTnLst>
                                    <p:animMotion origin="layout" path="M 3.33333E-6 0 L -0.48924 -0.07708 " pathEditMode="relative" rAng="0" ptsTypes="AA">
                                      <p:cBhvr>
                                        <p:cTn id="73" dur="2000" fill="hold"/>
                                        <p:tgtEl>
                                          <p:spTgt spid="10"/>
                                        </p:tgtEl>
                                        <p:attrNameLst>
                                          <p:attrName>ppt_x</p:attrName>
                                          <p:attrName>ppt_y</p:attrName>
                                        </p:attrNameLst>
                                      </p:cBhvr>
                                      <p:rCtr x="-24462" y="-3866"/>
                                    </p:animMotion>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nodeType="clickEffect">
                                  <p:stCondLst>
                                    <p:cond delay="0"/>
                                  </p:stCondLst>
                                  <p:childTnLst>
                                    <p:animMotion origin="layout" path="M -3.33333E-6 -2.96296E-6 L -0.43715 -0.05347 " pathEditMode="relative" rAng="0" ptsTypes="AA">
                                      <p:cBhvr>
                                        <p:cTn id="77" dur="2000" fill="hold"/>
                                        <p:tgtEl>
                                          <p:spTgt spid="11"/>
                                        </p:tgtEl>
                                        <p:attrNameLst>
                                          <p:attrName>ppt_x</p:attrName>
                                          <p:attrName>ppt_y</p:attrName>
                                        </p:attrNameLst>
                                      </p:cBhvr>
                                      <p:rCtr x="-21858" y="-2685"/>
                                    </p:animMotion>
                                  </p:childTnLst>
                                </p:cTn>
                              </p:par>
                            </p:childTnLst>
                          </p:cTn>
                        </p:par>
                      </p:childTnLst>
                    </p:cTn>
                  </p:par>
                  <p:par>
                    <p:cTn id="78" fill="hold">
                      <p:stCondLst>
                        <p:cond delay="indefinite"/>
                      </p:stCondLst>
                      <p:childTnLst>
                        <p:par>
                          <p:cTn id="79" fill="hold">
                            <p:stCondLst>
                              <p:cond delay="0"/>
                            </p:stCondLst>
                            <p:childTnLst>
                              <p:par>
                                <p:cTn id="80" presetID="42" presetClass="path" presetSubtype="0" accel="50000" decel="50000" fill="hold" nodeType="clickEffect">
                                  <p:stCondLst>
                                    <p:cond delay="0"/>
                                  </p:stCondLst>
                                  <p:childTnLst>
                                    <p:animMotion origin="layout" path="M -3.33333E-6 -2.96296E-6 L -0.43715 0.06227 " pathEditMode="relative" rAng="0" ptsTypes="AA">
                                      <p:cBhvr>
                                        <p:cTn id="81" dur="2000" fill="hold"/>
                                        <p:tgtEl>
                                          <p:spTgt spid="12"/>
                                        </p:tgtEl>
                                        <p:attrNameLst>
                                          <p:attrName>ppt_x</p:attrName>
                                          <p:attrName>ppt_y</p:attrName>
                                        </p:attrNameLst>
                                      </p:cBhvr>
                                      <p:rCtr x="-21858" y="3102"/>
                                    </p:animMotion>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nodeType="clickEffect">
                                  <p:stCondLst>
                                    <p:cond delay="0"/>
                                  </p:stCondLst>
                                  <p:childTnLst>
                                    <p:animMotion origin="layout" path="M 3.61111E-6 -1.85185E-6 L -0.52865 0.11366 " pathEditMode="relative" rAng="0" ptsTypes="AA">
                                      <p:cBhvr>
                                        <p:cTn id="85" dur="2000" fill="hold"/>
                                        <p:tgtEl>
                                          <p:spTgt spid="15"/>
                                        </p:tgtEl>
                                        <p:attrNameLst>
                                          <p:attrName>ppt_x</p:attrName>
                                          <p:attrName>ppt_y</p:attrName>
                                        </p:attrNameLst>
                                      </p:cBhvr>
                                      <p:rCtr x="-26441" y="5671"/>
                                    </p:animMotion>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fade">
                                      <p:cBhvr>
                                        <p:cTn id="90" dur="1000"/>
                                        <p:tgtEl>
                                          <p:spTgt spid="65"/>
                                        </p:tgtEl>
                                      </p:cBhvr>
                                    </p:animEffect>
                                    <p:anim calcmode="lin" valueType="num">
                                      <p:cBhvr>
                                        <p:cTn id="91" dur="1000" fill="hold"/>
                                        <p:tgtEl>
                                          <p:spTgt spid="65"/>
                                        </p:tgtEl>
                                        <p:attrNameLst>
                                          <p:attrName>ppt_x</p:attrName>
                                        </p:attrNameLst>
                                      </p:cBhvr>
                                      <p:tavLst>
                                        <p:tav tm="0">
                                          <p:val>
                                            <p:strVal val="#ppt_x"/>
                                          </p:val>
                                        </p:tav>
                                        <p:tav tm="100000">
                                          <p:val>
                                            <p:strVal val="#ppt_x"/>
                                          </p:val>
                                        </p:tav>
                                      </p:tavLst>
                                    </p:anim>
                                    <p:anim calcmode="lin" valueType="num">
                                      <p:cBhvr>
                                        <p:cTn id="92"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65"/>
                                        </p:tgtEl>
                                        <p:attrNameLst>
                                          <p:attrName>ppt_x</p:attrName>
                                        </p:attrNameLst>
                                      </p:cBhvr>
                                      <p:tavLst>
                                        <p:tav tm="0">
                                          <p:val>
                                            <p:strVal val="ppt_x"/>
                                          </p:val>
                                        </p:tav>
                                        <p:tav tm="100000">
                                          <p:val>
                                            <p:strVal val="ppt_x"/>
                                          </p:val>
                                        </p:tav>
                                      </p:tavLst>
                                    </p:anim>
                                    <p:anim calcmode="lin" valueType="num">
                                      <p:cBhvr additive="base">
                                        <p:cTn id="97" dur="500"/>
                                        <p:tgtEl>
                                          <p:spTgt spid="65"/>
                                        </p:tgtEl>
                                        <p:attrNameLst>
                                          <p:attrName>ppt_y</p:attrName>
                                        </p:attrNameLst>
                                      </p:cBhvr>
                                      <p:tavLst>
                                        <p:tav tm="0">
                                          <p:val>
                                            <p:strVal val="ppt_y"/>
                                          </p:val>
                                        </p:tav>
                                        <p:tav tm="100000">
                                          <p:val>
                                            <p:strVal val="1+ppt_h/2"/>
                                          </p:val>
                                        </p:tav>
                                      </p:tavLst>
                                    </p:anim>
                                    <p:set>
                                      <p:cBhvr>
                                        <p:cTn id="98"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A12614C6-5629-4878-B6E3-93025573DD9C}"/>
              </a:ext>
            </a:extLst>
          </p:cNvPr>
          <p:cNvSpPr/>
          <p:nvPr/>
        </p:nvSpPr>
        <p:spPr>
          <a:xfrm>
            <a:off x="93663" y="111125"/>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a:p>
        </p:txBody>
      </p:sp>
      <p:sp>
        <p:nvSpPr>
          <p:cNvPr id="32" name="Heading">
            <a:extLst>
              <a:ext uri="{FF2B5EF4-FFF2-40B4-BE49-F238E27FC236}">
                <a16:creationId xmlns:a16="http://schemas.microsoft.com/office/drawing/2014/main" id="{CEFACC64-C7C7-444D-8C9A-8A91D0B9C677}"/>
              </a:ext>
            </a:extLst>
          </p:cNvPr>
          <p:cNvSpPr/>
          <p:nvPr/>
        </p:nvSpPr>
        <p:spPr bwMode="auto">
          <a:xfrm>
            <a:off x="0" y="0"/>
            <a:ext cx="2743200" cy="247650"/>
          </a:xfrm>
          <a:prstGeom prst="homePlate">
            <a:avLst>
              <a:gd name="adj" fmla="val 40355"/>
            </a:avLst>
          </a:prstGeom>
          <a:solidFill>
            <a:srgbClr val="065978"/>
          </a:solidFill>
          <a:ln>
            <a:noFill/>
          </a:ln>
          <a:effectLst>
            <a:outerShdw blurRad="63500" sx="102000" sy="1020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eaLnBrk="1" hangingPunct="1">
              <a:defRPr/>
            </a:pPr>
            <a:r>
              <a:rPr lang="en-US" sz="1200" b="1" dirty="0">
                <a:solidFill>
                  <a:schemeClr val="bg1"/>
                </a:solidFill>
                <a:latin typeface="Gill Sans MT" pitchFamily="34" charset="0"/>
              </a:rPr>
              <a:t>Skill Development/Guided Practice</a:t>
            </a:r>
          </a:p>
        </p:txBody>
      </p:sp>
      <p:pic>
        <p:nvPicPr>
          <p:cNvPr id="2" name="Picture 1">
            <a:extLst>
              <a:ext uri="{FF2B5EF4-FFF2-40B4-BE49-F238E27FC236}">
                <a16:creationId xmlns:a16="http://schemas.microsoft.com/office/drawing/2014/main" id="{387FA931-92A5-43C0-AF0A-092446E8C40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82828" y="247650"/>
            <a:ext cx="5201529" cy="4847850"/>
          </a:xfrm>
          <a:prstGeom prst="rect">
            <a:avLst/>
          </a:prstGeom>
        </p:spPr>
      </p:pic>
      <p:pic>
        <p:nvPicPr>
          <p:cNvPr id="3" name="Picture 2">
            <a:extLst>
              <a:ext uri="{FF2B5EF4-FFF2-40B4-BE49-F238E27FC236}">
                <a16:creationId xmlns:a16="http://schemas.microsoft.com/office/drawing/2014/main" id="{0AE3C346-4252-4030-A9AE-04B890FCA69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94951" y="247650"/>
            <a:ext cx="3227083" cy="5030452"/>
          </a:xfrm>
          <a:prstGeom prst="rect">
            <a:avLst/>
          </a:prstGeom>
        </p:spPr>
      </p:pic>
      <p:pic>
        <p:nvPicPr>
          <p:cNvPr id="4" name="Picture 3">
            <a:extLst>
              <a:ext uri="{FF2B5EF4-FFF2-40B4-BE49-F238E27FC236}">
                <a16:creationId xmlns:a16="http://schemas.microsoft.com/office/drawing/2014/main" id="{7543CC5E-8D76-4915-B2ED-14D14750B9E5}"/>
              </a:ext>
            </a:extLst>
          </p:cNvPr>
          <p:cNvPicPr>
            <a:picLocks noChangeAspect="1"/>
          </p:cNvPicPr>
          <p:nvPr/>
        </p:nvPicPr>
        <p:blipFill>
          <a:blip r:embed="rId4"/>
          <a:stretch>
            <a:fillRect/>
          </a:stretch>
        </p:blipFill>
        <p:spPr>
          <a:xfrm>
            <a:off x="457245" y="1051586"/>
            <a:ext cx="3566121" cy="819150"/>
          </a:xfrm>
          <a:prstGeom prst="rect">
            <a:avLst/>
          </a:prstGeom>
        </p:spPr>
      </p:pic>
      <p:pic>
        <p:nvPicPr>
          <p:cNvPr id="13" name="Picture 12">
            <a:extLst>
              <a:ext uri="{FF2B5EF4-FFF2-40B4-BE49-F238E27FC236}">
                <a16:creationId xmlns:a16="http://schemas.microsoft.com/office/drawing/2014/main" id="{7E86E957-ACD6-48CB-B243-8341FED35B79}"/>
              </a:ext>
            </a:extLst>
          </p:cNvPr>
          <p:cNvPicPr>
            <a:picLocks noChangeAspect="1"/>
          </p:cNvPicPr>
          <p:nvPr/>
        </p:nvPicPr>
        <p:blipFill>
          <a:blip r:embed="rId4"/>
          <a:stretch>
            <a:fillRect/>
          </a:stretch>
        </p:blipFill>
        <p:spPr>
          <a:xfrm>
            <a:off x="274367" y="2118386"/>
            <a:ext cx="3566121" cy="819150"/>
          </a:xfrm>
          <a:prstGeom prst="rect">
            <a:avLst/>
          </a:prstGeom>
        </p:spPr>
      </p:pic>
      <p:pic>
        <p:nvPicPr>
          <p:cNvPr id="14" name="Picture 13">
            <a:extLst>
              <a:ext uri="{FF2B5EF4-FFF2-40B4-BE49-F238E27FC236}">
                <a16:creationId xmlns:a16="http://schemas.microsoft.com/office/drawing/2014/main" id="{1202F5A8-27E7-4B6C-A0E3-40B639ECC24D}"/>
              </a:ext>
            </a:extLst>
          </p:cNvPr>
          <p:cNvPicPr>
            <a:picLocks noChangeAspect="1"/>
          </p:cNvPicPr>
          <p:nvPr/>
        </p:nvPicPr>
        <p:blipFill>
          <a:blip r:embed="rId4"/>
          <a:stretch>
            <a:fillRect/>
          </a:stretch>
        </p:blipFill>
        <p:spPr>
          <a:xfrm>
            <a:off x="365806" y="3426032"/>
            <a:ext cx="3566121" cy="819150"/>
          </a:xfrm>
          <a:prstGeom prst="rect">
            <a:avLst/>
          </a:prstGeom>
        </p:spPr>
      </p:pic>
      <p:pic>
        <p:nvPicPr>
          <p:cNvPr id="15" name="Picture 14">
            <a:extLst>
              <a:ext uri="{FF2B5EF4-FFF2-40B4-BE49-F238E27FC236}">
                <a16:creationId xmlns:a16="http://schemas.microsoft.com/office/drawing/2014/main" id="{0AEE9DFD-C427-4E11-8508-7B3B721EB250}"/>
              </a:ext>
            </a:extLst>
          </p:cNvPr>
          <p:cNvPicPr>
            <a:picLocks noChangeAspect="1"/>
          </p:cNvPicPr>
          <p:nvPr/>
        </p:nvPicPr>
        <p:blipFill>
          <a:blip r:embed="rId4"/>
          <a:stretch>
            <a:fillRect/>
          </a:stretch>
        </p:blipFill>
        <p:spPr>
          <a:xfrm>
            <a:off x="182928" y="4644423"/>
            <a:ext cx="3566121" cy="81915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4DAA2276-9540-4E45-8776-118CC8134C22}"/>
              </a:ext>
            </a:extLst>
          </p:cNvPr>
          <p:cNvGrpSpPr/>
          <p:nvPr/>
        </p:nvGrpSpPr>
        <p:grpSpPr>
          <a:xfrm>
            <a:off x="50" y="3644599"/>
            <a:ext cx="3200365" cy="369332"/>
            <a:chOff x="50" y="3644599"/>
            <a:chExt cx="3200365" cy="369332"/>
          </a:xfrm>
        </p:grpSpPr>
        <p:pic>
          <p:nvPicPr>
            <p:cNvPr id="49" name="Picture 48">
              <a:extLst>
                <a:ext uri="{FF2B5EF4-FFF2-40B4-BE49-F238E27FC236}">
                  <a16:creationId xmlns:a16="http://schemas.microsoft.com/office/drawing/2014/main" id="{5129F655-44F2-446F-8639-EF339EFB4406}"/>
                </a:ext>
              </a:extLst>
            </p:cNvPr>
            <p:cNvPicPr>
              <a:picLocks noChangeAspect="1"/>
            </p:cNvPicPr>
            <p:nvPr/>
          </p:nvPicPr>
          <p:blipFill>
            <a:blip r:embed="rId2"/>
            <a:stretch>
              <a:fillRect/>
            </a:stretch>
          </p:blipFill>
          <p:spPr>
            <a:xfrm>
              <a:off x="315476" y="3644599"/>
              <a:ext cx="2884939" cy="361729"/>
            </a:xfrm>
            <a:prstGeom prst="rect">
              <a:avLst/>
            </a:prstGeom>
          </p:spPr>
        </p:pic>
        <p:sp>
          <p:nvSpPr>
            <p:cNvPr id="56" name="Rectangle 55">
              <a:extLst>
                <a:ext uri="{FF2B5EF4-FFF2-40B4-BE49-F238E27FC236}">
                  <a16:creationId xmlns:a16="http://schemas.microsoft.com/office/drawing/2014/main" id="{A2058B87-08C7-4A32-BC60-1694556AA670}"/>
                </a:ext>
              </a:extLst>
            </p:cNvPr>
            <p:cNvSpPr/>
            <p:nvPr/>
          </p:nvSpPr>
          <p:spPr>
            <a:xfrm>
              <a:off x="50" y="3644599"/>
              <a:ext cx="412292" cy="369332"/>
            </a:xfrm>
            <a:prstGeom prst="rect">
              <a:avLst/>
            </a:prstGeom>
          </p:spPr>
          <p:txBody>
            <a:bodyPr wrap="none">
              <a:spAutoFit/>
            </a:bodyPr>
            <a:lstStyle/>
            <a:p>
              <a:r>
                <a:rPr lang="en-US" i="1" dirty="0">
                  <a:solidFill>
                    <a:srgbClr val="7030A0"/>
                  </a:solidFill>
                </a:rPr>
                <a:t>1. </a:t>
              </a:r>
              <a:endParaRPr lang="en-US" dirty="0"/>
            </a:p>
          </p:txBody>
        </p:sp>
      </p:grpSp>
      <p:sp>
        <p:nvSpPr>
          <p:cNvPr id="50" name="Rectangle 49">
            <a:extLst>
              <a:ext uri="{FF2B5EF4-FFF2-40B4-BE49-F238E27FC236}">
                <a16:creationId xmlns:a16="http://schemas.microsoft.com/office/drawing/2014/main" id="{A12614C6-5629-4878-B6E3-93025573DD9C}"/>
              </a:ext>
            </a:extLst>
          </p:cNvPr>
          <p:cNvSpPr/>
          <p:nvPr/>
        </p:nvSpPr>
        <p:spPr>
          <a:xfrm>
            <a:off x="93663" y="111125"/>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a:p>
        </p:txBody>
      </p:sp>
      <p:sp>
        <p:nvSpPr>
          <p:cNvPr id="32" name="Heading">
            <a:extLst>
              <a:ext uri="{FF2B5EF4-FFF2-40B4-BE49-F238E27FC236}">
                <a16:creationId xmlns:a16="http://schemas.microsoft.com/office/drawing/2014/main" id="{CEFACC64-C7C7-444D-8C9A-8A91D0B9C677}"/>
              </a:ext>
            </a:extLst>
          </p:cNvPr>
          <p:cNvSpPr/>
          <p:nvPr/>
        </p:nvSpPr>
        <p:spPr bwMode="auto">
          <a:xfrm>
            <a:off x="0" y="0"/>
            <a:ext cx="2743200" cy="247650"/>
          </a:xfrm>
          <a:prstGeom prst="homePlate">
            <a:avLst>
              <a:gd name="adj" fmla="val 40355"/>
            </a:avLst>
          </a:prstGeom>
          <a:solidFill>
            <a:srgbClr val="065978"/>
          </a:solidFill>
          <a:ln>
            <a:noFill/>
          </a:ln>
          <a:effectLst>
            <a:outerShdw blurRad="63500" sx="102000" sy="1020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eaLnBrk="1" hangingPunct="1">
              <a:defRPr/>
            </a:pPr>
            <a:r>
              <a:rPr lang="en-US" sz="1200" b="1" dirty="0">
                <a:solidFill>
                  <a:schemeClr val="bg1"/>
                </a:solidFill>
                <a:latin typeface="Gill Sans MT" pitchFamily="34" charset="0"/>
              </a:rPr>
              <a:t>Skill Development/Guided Practice</a:t>
            </a:r>
          </a:p>
        </p:txBody>
      </p:sp>
      <p:sp>
        <p:nvSpPr>
          <p:cNvPr id="5" name="Rectangle 4">
            <a:extLst>
              <a:ext uri="{FF2B5EF4-FFF2-40B4-BE49-F238E27FC236}">
                <a16:creationId xmlns:a16="http://schemas.microsoft.com/office/drawing/2014/main" id="{E48842B7-AEAA-4C48-AF63-B706304D8213}"/>
              </a:ext>
            </a:extLst>
          </p:cNvPr>
          <p:cNvSpPr/>
          <p:nvPr/>
        </p:nvSpPr>
        <p:spPr>
          <a:xfrm>
            <a:off x="-878" y="239816"/>
            <a:ext cx="6943218" cy="954107"/>
          </a:xfrm>
          <a:prstGeom prst="rect">
            <a:avLst/>
          </a:prstGeom>
        </p:spPr>
        <p:txBody>
          <a:bodyPr wrap="square">
            <a:spAutoFit/>
          </a:bodyPr>
          <a:lstStyle/>
          <a:p>
            <a:r>
              <a:rPr lang="en-US" sz="1400" dirty="0">
                <a:latin typeface="Microsoft JhengHei" panose="020B0604030504040204" pitchFamily="34" charset="-120"/>
                <a:ea typeface="Microsoft JhengHei" panose="020B0604030504040204" pitchFamily="34" charset="-120"/>
              </a:rPr>
              <a:t>When creating a </a:t>
            </a:r>
            <a:r>
              <a:rPr lang="en-US" sz="1400" b="1" i="1" dirty="0">
                <a:latin typeface="Microsoft JhengHei" panose="020B0604030504040204" pitchFamily="34" charset="-120"/>
                <a:ea typeface="Microsoft JhengHei" panose="020B0604030504040204" pitchFamily="34" charset="-120"/>
              </a:rPr>
              <a:t>histogram</a:t>
            </a:r>
            <a:r>
              <a:rPr lang="en-US" sz="1400" dirty="0">
                <a:latin typeface="Microsoft JhengHei" panose="020B0604030504040204" pitchFamily="34" charset="-120"/>
                <a:ea typeface="Microsoft JhengHei" panose="020B0604030504040204" pitchFamily="34" charset="-120"/>
              </a:rPr>
              <a:t>, make sure that the </a:t>
            </a:r>
            <a:r>
              <a:rPr lang="en-US" sz="1400" i="1" dirty="0">
                <a:solidFill>
                  <a:srgbClr val="FF0000"/>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bars are of equal width</a:t>
            </a:r>
            <a:r>
              <a:rPr lang="en-US" sz="1400" dirty="0">
                <a:latin typeface="Microsoft JhengHei" panose="020B0604030504040204" pitchFamily="34" charset="-120"/>
                <a:ea typeface="Microsoft JhengHei" panose="020B0604030504040204" pitchFamily="34" charset="-120"/>
              </a:rPr>
              <a:t> and that they touch without overlapping. Create a frequency table to help organize the data before constructing the histogram. Consider the range of the data values when creating intervals.</a:t>
            </a:r>
          </a:p>
        </p:txBody>
      </p:sp>
      <p:grpSp>
        <p:nvGrpSpPr>
          <p:cNvPr id="6" name="Group 5">
            <a:extLst>
              <a:ext uri="{FF2B5EF4-FFF2-40B4-BE49-F238E27FC236}">
                <a16:creationId xmlns:a16="http://schemas.microsoft.com/office/drawing/2014/main" id="{0453211B-717B-4BF4-A569-F6ACA177BE26}"/>
              </a:ext>
            </a:extLst>
          </p:cNvPr>
          <p:cNvGrpSpPr/>
          <p:nvPr/>
        </p:nvGrpSpPr>
        <p:grpSpPr>
          <a:xfrm>
            <a:off x="7036003" y="110142"/>
            <a:ext cx="2072585" cy="2746563"/>
            <a:chOff x="7071415" y="446164"/>
            <a:chExt cx="2072585" cy="2746563"/>
          </a:xfrm>
        </p:grpSpPr>
        <p:grpSp>
          <p:nvGrpSpPr>
            <p:cNvPr id="11" name="Group 10">
              <a:extLst>
                <a:ext uri="{FF2B5EF4-FFF2-40B4-BE49-F238E27FC236}">
                  <a16:creationId xmlns:a16="http://schemas.microsoft.com/office/drawing/2014/main" id="{44CE891A-A4FB-453C-A903-48A332F68B95}"/>
                </a:ext>
              </a:extLst>
            </p:cNvPr>
            <p:cNvGrpSpPr/>
            <p:nvPr/>
          </p:nvGrpSpPr>
          <p:grpSpPr>
            <a:xfrm>
              <a:off x="7071415" y="446164"/>
              <a:ext cx="2072585" cy="2746563"/>
              <a:chOff x="9544051" y="256258"/>
              <a:chExt cx="2332037" cy="1700844"/>
            </a:xfrm>
          </p:grpSpPr>
          <p:grpSp>
            <p:nvGrpSpPr>
              <p:cNvPr id="12" name="Group 4103">
                <a:extLst>
                  <a:ext uri="{FF2B5EF4-FFF2-40B4-BE49-F238E27FC236}">
                    <a16:creationId xmlns:a16="http://schemas.microsoft.com/office/drawing/2014/main" id="{061B9BF9-3B94-4199-8619-4A18FE5D8CB1}"/>
                  </a:ext>
                </a:extLst>
              </p:cNvPr>
              <p:cNvGrpSpPr>
                <a:grpSpLocks/>
              </p:cNvGrpSpPr>
              <p:nvPr/>
            </p:nvGrpSpPr>
            <p:grpSpPr bwMode="auto">
              <a:xfrm>
                <a:off x="9544051" y="275147"/>
                <a:ext cx="2332037" cy="1681955"/>
                <a:chOff x="6758916" y="2031535"/>
                <a:chExt cx="2333014" cy="1682228"/>
              </a:xfrm>
            </p:grpSpPr>
            <p:grpSp>
              <p:nvGrpSpPr>
                <p:cNvPr id="17" name="Group 10">
                  <a:extLst>
                    <a:ext uri="{FF2B5EF4-FFF2-40B4-BE49-F238E27FC236}">
                      <a16:creationId xmlns:a16="http://schemas.microsoft.com/office/drawing/2014/main" id="{9007C957-8E62-4CD8-87E1-5407FDE4C211}"/>
                    </a:ext>
                  </a:extLst>
                </p:cNvPr>
                <p:cNvGrpSpPr>
                  <a:grpSpLocks/>
                </p:cNvGrpSpPr>
                <p:nvPr/>
              </p:nvGrpSpPr>
              <p:grpSpPr bwMode="auto">
                <a:xfrm>
                  <a:off x="6758916" y="2108199"/>
                  <a:ext cx="2333014" cy="1605564"/>
                  <a:chOff x="4588944" y="915874"/>
                  <a:chExt cx="4252048" cy="3198156"/>
                </a:xfrm>
              </p:grpSpPr>
              <p:sp>
                <p:nvSpPr>
                  <p:cNvPr id="19" name="Rectangle 3">
                    <a:extLst>
                      <a:ext uri="{FF2B5EF4-FFF2-40B4-BE49-F238E27FC236}">
                        <a16:creationId xmlns:a16="http://schemas.microsoft.com/office/drawing/2014/main" id="{22A51051-7914-404B-90D3-89CCFCAF2AAA}"/>
                      </a:ext>
                    </a:extLst>
                  </p:cNvPr>
                  <p:cNvSpPr/>
                  <p:nvPr/>
                </p:nvSpPr>
                <p:spPr>
                  <a:xfrm>
                    <a:off x="4588944" y="1077644"/>
                    <a:ext cx="4252048" cy="3036386"/>
                  </a:xfrm>
                  <a:custGeom>
                    <a:avLst/>
                    <a:gdLst>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703" h="3036386">
                        <a:moveTo>
                          <a:pt x="0" y="0"/>
                        </a:moveTo>
                        <a:cubicBezTo>
                          <a:pt x="1421020" y="300625"/>
                          <a:pt x="2416156" y="288099"/>
                          <a:pt x="3849703" y="0"/>
                        </a:cubicBezTo>
                        <a:cubicBezTo>
                          <a:pt x="3726131" y="1112336"/>
                          <a:pt x="3801626" y="2237200"/>
                          <a:pt x="3849703" y="3036386"/>
                        </a:cubicBezTo>
                        <a:cubicBezTo>
                          <a:pt x="2516364" y="2911126"/>
                          <a:pt x="1045239" y="2961230"/>
                          <a:pt x="0" y="3036386"/>
                        </a:cubicBezTo>
                        <a:cubicBezTo>
                          <a:pt x="62630" y="1999206"/>
                          <a:pt x="125261" y="1325280"/>
                          <a:pt x="0" y="0"/>
                        </a:cubicBezTo>
                        <a:close/>
                      </a:path>
                    </a:pathLst>
                  </a:custGeom>
                  <a:solidFill>
                    <a:schemeClr val="tx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0" name="Rectangle 21">
                    <a:extLst>
                      <a:ext uri="{FF2B5EF4-FFF2-40B4-BE49-F238E27FC236}">
                        <a16:creationId xmlns:a16="http://schemas.microsoft.com/office/drawing/2014/main" id="{2731EC31-66BF-4D32-9E48-A8D6FDB2D9F0}"/>
                      </a:ext>
                    </a:extLst>
                  </p:cNvPr>
                  <p:cNvSpPr/>
                  <p:nvPr/>
                </p:nvSpPr>
                <p:spPr>
                  <a:xfrm>
                    <a:off x="4609205" y="916553"/>
                    <a:ext cx="3994437" cy="2890697"/>
                  </a:xfrm>
                  <a:custGeom>
                    <a:avLst/>
                    <a:gdLst>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868" h="1694881">
                        <a:moveTo>
                          <a:pt x="0" y="0"/>
                        </a:moveTo>
                        <a:lnTo>
                          <a:pt x="2148868" y="0"/>
                        </a:lnTo>
                        <a:cubicBezTo>
                          <a:pt x="2134580" y="564960"/>
                          <a:pt x="2135533" y="1048958"/>
                          <a:pt x="2148868" y="1694881"/>
                        </a:cubicBezTo>
                        <a:cubicBezTo>
                          <a:pt x="1440199" y="1672021"/>
                          <a:pt x="716289" y="1664401"/>
                          <a:pt x="0" y="1694881"/>
                        </a:cubicBezTo>
                        <a:cubicBezTo>
                          <a:pt x="7620" y="1129921"/>
                          <a:pt x="15240" y="564960"/>
                          <a:pt x="0" y="0"/>
                        </a:cubicBezTo>
                        <a:close/>
                      </a:path>
                    </a:pathLst>
                  </a:custGeom>
                  <a:gradFill flip="none" rotWithShape="1">
                    <a:gsLst>
                      <a:gs pos="17000">
                        <a:srgbClr val="FAF9D6"/>
                      </a:gs>
                      <a:gs pos="50000">
                        <a:srgbClr val="FFFEE2"/>
                      </a:gs>
                      <a:gs pos="88000">
                        <a:srgbClr val="FEFD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grpSp>
            <p:sp>
              <p:nvSpPr>
                <p:cNvPr id="18" name="Tape">
                  <a:extLst>
                    <a:ext uri="{FF2B5EF4-FFF2-40B4-BE49-F238E27FC236}">
                      <a16:creationId xmlns:a16="http://schemas.microsoft.com/office/drawing/2014/main" id="{AE7C2A77-A54E-495B-93FB-E4313AFFD9F8}"/>
                    </a:ext>
                  </a:extLst>
                </p:cNvPr>
                <p:cNvSpPr/>
                <p:nvPr/>
              </p:nvSpPr>
              <p:spPr bwMode="auto">
                <a:xfrm rot="5400000">
                  <a:off x="7732672" y="1513937"/>
                  <a:ext cx="154009" cy="1189205"/>
                </a:xfrm>
                <a:custGeom>
                  <a:avLst/>
                  <a:gdLst>
                    <a:gd name="connsiteX0" fmla="*/ 0 w 234247"/>
                    <a:gd name="connsiteY0" fmla="*/ 0 h 920626"/>
                    <a:gd name="connsiteX1" fmla="*/ 234247 w 234247"/>
                    <a:gd name="connsiteY1" fmla="*/ 0 h 920626"/>
                    <a:gd name="connsiteX2" fmla="*/ 234247 w 234247"/>
                    <a:gd name="connsiteY2" fmla="*/ 920626 h 920626"/>
                    <a:gd name="connsiteX3" fmla="*/ 0 w 234247"/>
                    <a:gd name="connsiteY3" fmla="*/ 920626 h 920626"/>
                    <a:gd name="connsiteX4" fmla="*/ 0 w 234247"/>
                    <a:gd name="connsiteY4" fmla="*/ 0 h 920626"/>
                    <a:gd name="connsiteX0" fmla="*/ 0 w 234247"/>
                    <a:gd name="connsiteY0" fmla="*/ 0 h 920626"/>
                    <a:gd name="connsiteX1" fmla="*/ 62185 w 234247"/>
                    <a:gd name="connsiteY1" fmla="*/ 4637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138385 w 234247"/>
                    <a:gd name="connsiteY2" fmla="*/ 14162 h 920626"/>
                    <a:gd name="connsiteX3" fmla="*/ 234247 w 234247"/>
                    <a:gd name="connsiteY3" fmla="*/ 0 h 920626"/>
                    <a:gd name="connsiteX4" fmla="*/ 234247 w 234247"/>
                    <a:gd name="connsiteY4" fmla="*/ 920626 h 920626"/>
                    <a:gd name="connsiteX5" fmla="*/ 0 w 234247"/>
                    <a:gd name="connsiteY5" fmla="*/ 920626 h 920626"/>
                    <a:gd name="connsiteX6" fmla="*/ 0 w 234247"/>
                    <a:gd name="connsiteY6" fmla="*/ 0 h 920626"/>
                    <a:gd name="connsiteX0" fmla="*/ 0 w 234247"/>
                    <a:gd name="connsiteY0" fmla="*/ 8066 h 928692"/>
                    <a:gd name="connsiteX1" fmla="*/ 62185 w 234247"/>
                    <a:gd name="connsiteY1" fmla="*/ 34926 h 928692"/>
                    <a:gd name="connsiteX2" fmla="*/ 112988 w 234247"/>
                    <a:gd name="connsiteY2" fmla="*/ 0 h 928692"/>
                    <a:gd name="connsiteX3" fmla="*/ 234247 w 234247"/>
                    <a:gd name="connsiteY3" fmla="*/ 8066 h 928692"/>
                    <a:gd name="connsiteX4" fmla="*/ 234247 w 234247"/>
                    <a:gd name="connsiteY4" fmla="*/ 928692 h 928692"/>
                    <a:gd name="connsiteX5" fmla="*/ 0 w 234247"/>
                    <a:gd name="connsiteY5" fmla="*/ 928692 h 928692"/>
                    <a:gd name="connsiteX6" fmla="*/ 0 w 234247"/>
                    <a:gd name="connsiteY6" fmla="*/ 8066 h 928692"/>
                    <a:gd name="connsiteX0" fmla="*/ 0 w 234247"/>
                    <a:gd name="connsiteY0" fmla="*/ 8066 h 928692"/>
                    <a:gd name="connsiteX1" fmla="*/ 62185 w 234247"/>
                    <a:gd name="connsiteY1" fmla="*/ 34926 h 928692"/>
                    <a:gd name="connsiteX2" fmla="*/ 112988 w 234247"/>
                    <a:gd name="connsiteY2" fmla="*/ 0 h 928692"/>
                    <a:gd name="connsiteX3" fmla="*/ 179660 w 234247"/>
                    <a:gd name="connsiteY3" fmla="*/ 3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2185 w 234247"/>
                    <a:gd name="connsiteY1" fmla="*/ 34926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91 w 234247"/>
                    <a:gd name="connsiteY3" fmla="*/ 6349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0 w 234250"/>
                    <a:gd name="connsiteY6" fmla="*/ 930154 h 930154"/>
                    <a:gd name="connsiteX7" fmla="*/ 0 w 234250"/>
                    <a:gd name="connsiteY7" fmla="*/ 9528 h 930154"/>
                    <a:gd name="connsiteX0" fmla="*/ 0 w 234250"/>
                    <a:gd name="connsiteY0" fmla="*/ 9528 h 931740"/>
                    <a:gd name="connsiteX1" fmla="*/ 65360 w 234250"/>
                    <a:gd name="connsiteY1" fmla="*/ 20511 h 931740"/>
                    <a:gd name="connsiteX2" fmla="*/ 112988 w 234250"/>
                    <a:gd name="connsiteY2" fmla="*/ 1462 h 931740"/>
                    <a:gd name="connsiteX3" fmla="*/ 176491 w 234250"/>
                    <a:gd name="connsiteY3" fmla="*/ 7811 h 931740"/>
                    <a:gd name="connsiteX4" fmla="*/ 234250 w 234250"/>
                    <a:gd name="connsiteY4" fmla="*/ 0 h 931740"/>
                    <a:gd name="connsiteX5" fmla="*/ 234247 w 234250"/>
                    <a:gd name="connsiteY5" fmla="*/ 930154 h 931740"/>
                    <a:gd name="connsiteX6" fmla="*/ 43134 w 234250"/>
                    <a:gd name="connsiteY6" fmla="*/ 931740 h 931740"/>
                    <a:gd name="connsiteX7" fmla="*/ 0 w 234250"/>
                    <a:gd name="connsiteY7" fmla="*/ 930154 h 931740"/>
                    <a:gd name="connsiteX8" fmla="*/ 0 w 234250"/>
                    <a:gd name="connsiteY8" fmla="*/ 9528 h 931740"/>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43134 w 234250"/>
                    <a:gd name="connsiteY6" fmla="*/ 922215 h 930154"/>
                    <a:gd name="connsiteX7" fmla="*/ 0 w 234250"/>
                    <a:gd name="connsiteY7" fmla="*/ 930154 h 930154"/>
                    <a:gd name="connsiteX8" fmla="*/ 0 w 234250"/>
                    <a:gd name="connsiteY8"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84409 w 234250"/>
                    <a:gd name="connsiteY6" fmla="*/ 925390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93934 w 234250"/>
                    <a:gd name="connsiteY6" fmla="*/ 928565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29359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9978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89978 w 234250"/>
                    <a:gd name="connsiteY7" fmla="*/ 924596 h 930154"/>
                    <a:gd name="connsiteX8" fmla="*/ 147115 w 234250"/>
                    <a:gd name="connsiteY8" fmla="*/ 919834 h 930154"/>
                    <a:gd name="connsiteX9" fmla="*/ 93934 w 234250"/>
                    <a:gd name="connsiteY9" fmla="*/ 928565 h 930154"/>
                    <a:gd name="connsiteX10" fmla="*/ 43134 w 234250"/>
                    <a:gd name="connsiteY10" fmla="*/ 922215 h 930154"/>
                    <a:gd name="connsiteX11" fmla="*/ 0 w 234250"/>
                    <a:gd name="connsiteY11" fmla="*/ 930154 h 930154"/>
                    <a:gd name="connsiteX12" fmla="*/ 0 w 234250"/>
                    <a:gd name="connsiteY12"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0452 w 234250"/>
                    <a:gd name="connsiteY6" fmla="*/ 917452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3328"/>
                    <a:gd name="connsiteX1" fmla="*/ 65360 w 234250"/>
                    <a:gd name="connsiteY1" fmla="*/ 20511 h 933328"/>
                    <a:gd name="connsiteX2" fmla="*/ 112988 w 234250"/>
                    <a:gd name="connsiteY2" fmla="*/ 1462 h 933328"/>
                    <a:gd name="connsiteX3" fmla="*/ 176491 w 234250"/>
                    <a:gd name="connsiteY3" fmla="*/ 7811 h 933328"/>
                    <a:gd name="connsiteX4" fmla="*/ 234250 w 234250"/>
                    <a:gd name="connsiteY4" fmla="*/ 0 h 933328"/>
                    <a:gd name="connsiteX5" fmla="*/ 234247 w 234250"/>
                    <a:gd name="connsiteY5" fmla="*/ 930154 h 933328"/>
                    <a:gd name="connsiteX6" fmla="*/ 180452 w 234250"/>
                    <a:gd name="connsiteY6" fmla="*/ 917452 h 933328"/>
                    <a:gd name="connsiteX7" fmla="*/ 117747 w 234250"/>
                    <a:gd name="connsiteY7" fmla="*/ 933328 h 933328"/>
                    <a:gd name="connsiteX8" fmla="*/ 43134 w 234250"/>
                    <a:gd name="connsiteY8" fmla="*/ 922215 h 933328"/>
                    <a:gd name="connsiteX9" fmla="*/ 0 w 234250"/>
                    <a:gd name="connsiteY9" fmla="*/ 930154 h 933328"/>
                    <a:gd name="connsiteX10" fmla="*/ 0 w 234250"/>
                    <a:gd name="connsiteY10" fmla="*/ 9528 h 9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50" h="933328">
                      <a:moveTo>
                        <a:pt x="0" y="9528"/>
                      </a:moveTo>
                      <a:lnTo>
                        <a:pt x="65360" y="20511"/>
                      </a:lnTo>
                      <a:lnTo>
                        <a:pt x="112988" y="1462"/>
                      </a:lnTo>
                      <a:lnTo>
                        <a:pt x="176491" y="7811"/>
                      </a:lnTo>
                      <a:lnTo>
                        <a:pt x="234250" y="0"/>
                      </a:lnTo>
                      <a:cubicBezTo>
                        <a:pt x="234249" y="310051"/>
                        <a:pt x="234248" y="620103"/>
                        <a:pt x="234247" y="930154"/>
                      </a:cubicBezTo>
                      <a:lnTo>
                        <a:pt x="180452" y="917452"/>
                      </a:lnTo>
                      <a:lnTo>
                        <a:pt x="117747" y="933328"/>
                      </a:lnTo>
                      <a:lnTo>
                        <a:pt x="43134" y="922215"/>
                      </a:lnTo>
                      <a:lnTo>
                        <a:pt x="0" y="930154"/>
                      </a:lnTo>
                      <a:lnTo>
                        <a:pt x="0" y="9528"/>
                      </a:lnTo>
                      <a:close/>
                    </a:path>
                  </a:pathLst>
                </a:custGeom>
                <a:blipFill dpi="0" rotWithShape="1">
                  <a:blip r:embed="rId3">
                    <a:alphaModFix amt="55000"/>
                  </a:blip>
                  <a:srcRect/>
                  <a:stretch>
                    <a:fillRect/>
                  </a:stretch>
                </a:blip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6" name="Rectangle 11">
                <a:extLst>
                  <a:ext uri="{FF2B5EF4-FFF2-40B4-BE49-F238E27FC236}">
                    <a16:creationId xmlns:a16="http://schemas.microsoft.com/office/drawing/2014/main" id="{C5B26603-FFDE-4139-A8CE-9F7AD4EB9AB1}"/>
                  </a:ext>
                </a:extLst>
              </p:cNvPr>
              <p:cNvSpPr>
                <a:spLocks noChangeArrowheads="1"/>
              </p:cNvSpPr>
              <p:nvPr/>
            </p:nvSpPr>
            <p:spPr bwMode="auto">
              <a:xfrm>
                <a:off x="9979295" y="256258"/>
                <a:ext cx="1408989"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b="1" i="1" dirty="0">
                    <a:latin typeface="Handlee" panose="02000000000000000000" pitchFamily="2" charset="0"/>
                  </a:rPr>
                  <a:t>Histograms</a:t>
                </a:r>
                <a:endParaRPr lang="en-US" altLang="en-US" dirty="0"/>
              </a:p>
            </p:txBody>
          </p:sp>
        </p:grpSp>
        <p:pic>
          <p:nvPicPr>
            <p:cNvPr id="21" name="Picture 20">
              <a:extLst>
                <a:ext uri="{FF2B5EF4-FFF2-40B4-BE49-F238E27FC236}">
                  <a16:creationId xmlns:a16="http://schemas.microsoft.com/office/drawing/2014/main" id="{53A09F78-15BF-4E99-BABF-2C78A9C7456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213056" y="755825"/>
              <a:ext cx="1676300" cy="2058857"/>
            </a:xfrm>
            <a:prstGeom prst="rect">
              <a:avLst/>
            </a:prstGeom>
          </p:spPr>
        </p:pic>
      </p:grpSp>
      <p:graphicFrame>
        <p:nvGraphicFramePr>
          <p:cNvPr id="7" name="Table 6">
            <a:extLst>
              <a:ext uri="{FF2B5EF4-FFF2-40B4-BE49-F238E27FC236}">
                <a16:creationId xmlns:a16="http://schemas.microsoft.com/office/drawing/2014/main" id="{82B77F6D-EE66-4B37-B412-884CD86BAA20}"/>
              </a:ext>
            </a:extLst>
          </p:cNvPr>
          <p:cNvGraphicFramePr>
            <a:graphicFrameLocks noGrp="1"/>
          </p:cNvGraphicFramePr>
          <p:nvPr>
            <p:extLst>
              <p:ext uri="{D42A27DB-BD31-4B8C-83A1-F6EECF244321}">
                <p14:modId xmlns:p14="http://schemas.microsoft.com/office/powerpoint/2010/main" val="3439411689"/>
              </p:ext>
            </p:extLst>
          </p:nvPr>
        </p:nvGraphicFramePr>
        <p:xfrm>
          <a:off x="290056" y="2003588"/>
          <a:ext cx="3535035" cy="1425412"/>
        </p:xfrm>
        <a:graphic>
          <a:graphicData uri="http://schemas.openxmlformats.org/drawingml/2006/table">
            <a:tbl>
              <a:tblPr firstRow="1" bandRow="1">
                <a:tableStyleId>{3C2FFA5D-87B4-456A-9821-1D502468CF0F}</a:tableStyleId>
              </a:tblPr>
              <a:tblGrid>
                <a:gridCol w="3535035">
                  <a:extLst>
                    <a:ext uri="{9D8B030D-6E8A-4147-A177-3AD203B41FA5}">
                      <a16:colId xmlns:a16="http://schemas.microsoft.com/office/drawing/2014/main" val="4169561953"/>
                    </a:ext>
                  </a:extLst>
                </a:gridCol>
              </a:tblGrid>
              <a:tr h="132686">
                <a:tc>
                  <a:txBody>
                    <a:bodyPr/>
                    <a:lstStyle/>
                    <a:p>
                      <a:pPr marL="342900" indent="-342900" algn="ctr" defTabSz="914400">
                        <a:lnSpc>
                          <a:spcPct val="90000"/>
                        </a:lnSpc>
                        <a:tabLst>
                          <a:tab pos="171450" algn="l"/>
                        </a:tabLst>
                        <a:defRPr/>
                      </a:pPr>
                      <a:r>
                        <a:rPr lang="en-US" sz="1400" dirty="0"/>
                        <a:t>Steps to Create Histogram</a:t>
                      </a:r>
                      <a:endParaRPr lang="en-US" sz="1400" b="1" dirty="0">
                        <a:solidFill>
                          <a:schemeClr val="tx1"/>
                        </a:solidFill>
                        <a:latin typeface="Century Gothic" panose="020B0502020202020204" pitchFamily="34" charset="0"/>
                      </a:endParaRPr>
                    </a:p>
                  </a:txBody>
                  <a:tcPr marL="0" marR="0" marT="0" marB="0"/>
                </a:tc>
                <a:extLst>
                  <a:ext uri="{0D108BD9-81ED-4DB2-BD59-A6C34878D82A}">
                    <a16:rowId xmlns:a16="http://schemas.microsoft.com/office/drawing/2014/main" val="1663139135"/>
                  </a:ext>
                </a:extLst>
              </a:tr>
              <a:tr h="156341">
                <a:tc>
                  <a:txBody>
                    <a:bodyPr/>
                    <a:lstStyle/>
                    <a:p>
                      <a:pPr marL="228600" indent="-228600" algn="l"/>
                      <a:r>
                        <a:rPr lang="en-US" sz="1200" dirty="0"/>
                        <a:t>1. </a:t>
                      </a:r>
                      <a:r>
                        <a:rPr lang="en-US" sz="1200" b="0" dirty="0">
                          <a:solidFill>
                            <a:schemeClr val="tx1"/>
                          </a:solidFill>
                          <a:latin typeface="Comic Sans MS" panose="030F0702030302020204" pitchFamily="66" charset="0"/>
                        </a:rPr>
                        <a:t>Determine</a:t>
                      </a:r>
                      <a:r>
                        <a:rPr lang="en-US" sz="1200" dirty="0"/>
                        <a:t> the </a:t>
                      </a:r>
                      <a:r>
                        <a:rPr lang="en-US" sz="1200" b="1" dirty="0">
                          <a:solidFill>
                            <a:schemeClr val="bg1">
                              <a:lumMod val="95000"/>
                            </a:schemeClr>
                          </a:solidFill>
                          <a:effectLst>
                            <a:outerShdw blurRad="38100" dist="38100" dir="2700000" algn="tl">
                              <a:srgbClr val="000000">
                                <a:alpha val="43137"/>
                              </a:srgbClr>
                            </a:outerShdw>
                          </a:effectLst>
                        </a:rPr>
                        <a:t>Range Value &amp; Intervals</a:t>
                      </a:r>
                      <a:endParaRPr lang="en-US" sz="12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endParaRPr>
                    </a:p>
                  </a:txBody>
                  <a:tcPr marL="0" marR="0" marT="0" marB="0"/>
                </a:tc>
                <a:extLst>
                  <a:ext uri="{0D108BD9-81ED-4DB2-BD59-A6C34878D82A}">
                    <a16:rowId xmlns:a16="http://schemas.microsoft.com/office/drawing/2014/main" val="4055432930"/>
                  </a:ext>
                </a:extLst>
              </a:tr>
              <a:tr h="109026">
                <a:tc>
                  <a:txBody>
                    <a:bodyPr/>
                    <a:lstStyle/>
                    <a:p>
                      <a:pPr marL="228600" marR="0" lvl="0" indent="0" algn="l" defTabSz="822960" rtl="0" eaLnBrk="1" fontAlgn="auto" latinLnBrk="0" hangingPunct="1">
                        <a:lnSpc>
                          <a:spcPct val="100000"/>
                        </a:lnSpc>
                        <a:spcBef>
                          <a:spcPts val="0"/>
                        </a:spcBef>
                        <a:spcAft>
                          <a:spcPts val="0"/>
                        </a:spcAft>
                        <a:buClrTx/>
                        <a:buSzTx/>
                        <a:buFontTx/>
                        <a:buNone/>
                        <a:tabLst/>
                        <a:defRPr/>
                      </a:pPr>
                      <a:r>
                        <a:rPr kumimoji="0" lang="en-US" sz="1100" i="1" u="none" strike="noStrike" kern="1200" cap="none" spc="0" normalizeH="0" baseline="0" noProof="0" dirty="0">
                          <a:ln>
                            <a:noFill/>
                          </a:ln>
                          <a:effectLst/>
                          <a:uLnTx/>
                          <a:uFillTx/>
                        </a:rPr>
                        <a:t>CFU: How did I/you create intervals for the data set?</a:t>
                      </a:r>
                      <a:endParaRPr kumimoji="0" lang="en-US" sz="1100" b="0" i="1" u="none" strike="noStrike" kern="1200" cap="none" spc="0" normalizeH="0" baseline="0" noProof="0" dirty="0">
                        <a:ln>
                          <a:noFill/>
                        </a:ln>
                        <a:solidFill>
                          <a:srgbClr val="F34336"/>
                        </a:solidFill>
                        <a:effectLst/>
                        <a:uLnTx/>
                        <a:uFillTx/>
                        <a:latin typeface="+mn-lt"/>
                        <a:ea typeface="+mn-ea"/>
                        <a:cs typeface="+mn-cs"/>
                      </a:endParaRPr>
                    </a:p>
                  </a:txBody>
                  <a:tcPr marL="0" marR="0" marT="0" marB="0"/>
                </a:tc>
                <a:extLst>
                  <a:ext uri="{0D108BD9-81ED-4DB2-BD59-A6C34878D82A}">
                    <a16:rowId xmlns:a16="http://schemas.microsoft.com/office/drawing/2014/main" val="421447815"/>
                  </a:ext>
                </a:extLst>
              </a:tr>
              <a:tr h="197068">
                <a:tc>
                  <a:txBody>
                    <a:bodyPr/>
                    <a:lstStyle/>
                    <a:p>
                      <a:pPr marL="228600" indent="-228600" algn="l"/>
                      <a:r>
                        <a:rPr lang="en-US" sz="1200" dirty="0"/>
                        <a:t>2. Create a </a:t>
                      </a:r>
                      <a:r>
                        <a:rPr lang="en-US" sz="1200" b="1" dirty="0">
                          <a:solidFill>
                            <a:schemeClr val="bg1"/>
                          </a:solidFill>
                          <a:effectLst>
                            <a:outerShdw blurRad="38100" dist="38100" dir="2700000" algn="tl">
                              <a:srgbClr val="000000">
                                <a:alpha val="43137"/>
                              </a:srgbClr>
                            </a:outerShdw>
                          </a:effectLst>
                        </a:rPr>
                        <a:t>frequency table</a:t>
                      </a:r>
                      <a:r>
                        <a:rPr lang="en-US" sz="1200" dirty="0"/>
                        <a:t> from the data</a:t>
                      </a:r>
                      <a:r>
                        <a:rPr lang="en-US" sz="1200" baseline="0" dirty="0"/>
                        <a:t>.</a:t>
                      </a:r>
                      <a:endParaRPr lang="en-US" sz="1200" b="0" dirty="0">
                        <a:solidFill>
                          <a:schemeClr val="tx1"/>
                        </a:solidFill>
                        <a:latin typeface="Comic Sans MS" panose="030F0702030302020204" pitchFamily="66" charset="0"/>
                      </a:endParaRPr>
                    </a:p>
                  </a:txBody>
                  <a:tcPr marL="0" marR="0" marT="0" marB="0"/>
                </a:tc>
                <a:extLst>
                  <a:ext uri="{0D108BD9-81ED-4DB2-BD59-A6C34878D82A}">
                    <a16:rowId xmlns:a16="http://schemas.microsoft.com/office/drawing/2014/main" val="165621544"/>
                  </a:ext>
                </a:extLst>
              </a:tr>
              <a:tr h="112529">
                <a:tc>
                  <a:txBody>
                    <a:bodyPr/>
                    <a:lstStyle/>
                    <a:p>
                      <a:pPr marL="228600" marR="0" lvl="0" indent="0" algn="l" defTabSz="822960" rtl="0" eaLnBrk="1" fontAlgn="auto" latinLnBrk="0" hangingPunct="1">
                        <a:lnSpc>
                          <a:spcPct val="100000"/>
                        </a:lnSpc>
                        <a:spcBef>
                          <a:spcPts val="0"/>
                        </a:spcBef>
                        <a:spcAft>
                          <a:spcPts val="0"/>
                        </a:spcAft>
                        <a:buClrTx/>
                        <a:buSzTx/>
                        <a:buFontTx/>
                        <a:buNone/>
                        <a:tabLst/>
                        <a:defRPr/>
                      </a:pPr>
                      <a:r>
                        <a:rPr kumimoji="0" lang="en-US" sz="1100" i="1" u="none" strike="noStrike" kern="1200" cap="none" spc="0" normalizeH="0" baseline="0" noProof="0" dirty="0">
                          <a:ln>
                            <a:noFill/>
                          </a:ln>
                          <a:effectLst/>
                          <a:uLnTx/>
                          <a:uFillTx/>
                        </a:rPr>
                        <a:t>CFU How did I/you create the frequency table?</a:t>
                      </a:r>
                      <a:endParaRPr kumimoji="0" lang="en-US" sz="1100" b="0" i="1" u="none" strike="noStrike" kern="1200" cap="none" spc="0" normalizeH="0" baseline="0" noProof="0" dirty="0">
                        <a:ln>
                          <a:noFill/>
                        </a:ln>
                        <a:solidFill>
                          <a:srgbClr val="F34336"/>
                        </a:solidFill>
                        <a:effectLst/>
                        <a:uLnTx/>
                        <a:uFillTx/>
                        <a:latin typeface="+mn-lt"/>
                        <a:ea typeface="+mn-ea"/>
                        <a:cs typeface="+mn-cs"/>
                      </a:endParaRPr>
                    </a:p>
                  </a:txBody>
                  <a:tcPr marL="0" marR="0" marT="0" marB="0"/>
                </a:tc>
                <a:extLst>
                  <a:ext uri="{0D108BD9-81ED-4DB2-BD59-A6C34878D82A}">
                    <a16:rowId xmlns:a16="http://schemas.microsoft.com/office/drawing/2014/main" val="3752646568"/>
                  </a:ext>
                </a:extLst>
              </a:tr>
              <a:tr h="173068">
                <a:tc>
                  <a:txBody>
                    <a:bodyPr/>
                    <a:lstStyle/>
                    <a:p>
                      <a:pPr marL="228600" indent="-228600" algn="l"/>
                      <a:r>
                        <a:rPr lang="en-US" sz="1200" dirty="0"/>
                        <a:t>3. Create</a:t>
                      </a:r>
                      <a:r>
                        <a:rPr lang="en-US" sz="1200" baseline="0" dirty="0"/>
                        <a:t> a </a:t>
                      </a:r>
                      <a:r>
                        <a:rPr lang="en-US" sz="1200" b="1" baseline="0" dirty="0">
                          <a:solidFill>
                            <a:schemeClr val="bg1"/>
                          </a:solidFill>
                          <a:effectLst>
                            <a:outerShdw blurRad="38100" dist="38100" dir="2700000" algn="tl">
                              <a:srgbClr val="000000">
                                <a:alpha val="43137"/>
                              </a:srgbClr>
                            </a:outerShdw>
                          </a:effectLst>
                        </a:rPr>
                        <a:t>histogram </a:t>
                      </a:r>
                      <a:r>
                        <a:rPr lang="en-US" sz="1200" baseline="0" dirty="0"/>
                        <a:t>using the frequency table.</a:t>
                      </a:r>
                      <a:endParaRPr lang="en-US" sz="1200" b="0" dirty="0">
                        <a:solidFill>
                          <a:schemeClr val="tx1"/>
                        </a:solidFill>
                        <a:latin typeface="Comic Sans MS" panose="030F0702030302020204" pitchFamily="66" charset="0"/>
                      </a:endParaRPr>
                    </a:p>
                  </a:txBody>
                  <a:tcPr marL="0" marR="0" marT="0" marB="0"/>
                </a:tc>
                <a:extLst>
                  <a:ext uri="{0D108BD9-81ED-4DB2-BD59-A6C34878D82A}">
                    <a16:rowId xmlns:a16="http://schemas.microsoft.com/office/drawing/2014/main" val="3862847373"/>
                  </a:ext>
                </a:extLst>
              </a:tr>
              <a:tr h="208534">
                <a:tc>
                  <a:txBody>
                    <a:bodyPr/>
                    <a:lstStyle/>
                    <a:p>
                      <a:pPr marL="228600" marR="0" lvl="0" indent="0" algn="l" defTabSz="822960" rtl="0" eaLnBrk="1" fontAlgn="auto" latinLnBrk="0" hangingPunct="1">
                        <a:lnSpc>
                          <a:spcPct val="100000"/>
                        </a:lnSpc>
                        <a:spcBef>
                          <a:spcPts val="0"/>
                        </a:spcBef>
                        <a:spcAft>
                          <a:spcPts val="0"/>
                        </a:spcAft>
                        <a:buClrTx/>
                        <a:buSzTx/>
                        <a:buFontTx/>
                        <a:buNone/>
                        <a:tabLst/>
                        <a:defRPr/>
                      </a:pPr>
                      <a:r>
                        <a:rPr kumimoji="0" lang="en-US" sz="1100" i="1" u="none" strike="noStrike" kern="1200" cap="none" spc="0" normalizeH="0" baseline="0" noProof="0" dirty="0">
                          <a:ln>
                            <a:noFill/>
                          </a:ln>
                          <a:effectLst/>
                          <a:uLnTx/>
                          <a:uFillTx/>
                        </a:rPr>
                        <a:t>CFU How did I/you describe the data distribution? What does that mean? </a:t>
                      </a:r>
                      <a:endParaRPr kumimoji="0" lang="en-US" sz="1100" b="0" i="1" u="none" strike="noStrike" kern="1200" cap="none" spc="0" normalizeH="0" baseline="0" noProof="0" dirty="0">
                        <a:ln>
                          <a:noFill/>
                        </a:ln>
                        <a:solidFill>
                          <a:srgbClr val="F34336"/>
                        </a:solidFill>
                        <a:effectLst/>
                        <a:uLnTx/>
                        <a:uFillTx/>
                        <a:latin typeface="+mn-lt"/>
                        <a:ea typeface="+mn-ea"/>
                        <a:cs typeface="+mn-cs"/>
                      </a:endParaRPr>
                    </a:p>
                  </a:txBody>
                  <a:tcPr marL="0" marR="0" marT="0" marB="0"/>
                </a:tc>
                <a:extLst>
                  <a:ext uri="{0D108BD9-81ED-4DB2-BD59-A6C34878D82A}">
                    <a16:rowId xmlns:a16="http://schemas.microsoft.com/office/drawing/2014/main" val="402910620"/>
                  </a:ext>
                </a:extLst>
              </a:tr>
            </a:tbl>
          </a:graphicData>
        </a:graphic>
      </p:graphicFrame>
      <p:grpSp>
        <p:nvGrpSpPr>
          <p:cNvPr id="48" name="Group 47">
            <a:extLst>
              <a:ext uri="{FF2B5EF4-FFF2-40B4-BE49-F238E27FC236}">
                <a16:creationId xmlns:a16="http://schemas.microsoft.com/office/drawing/2014/main" id="{A4131619-D14A-499A-9670-103FE4DC0AD0}"/>
              </a:ext>
            </a:extLst>
          </p:cNvPr>
          <p:cNvGrpSpPr/>
          <p:nvPr/>
        </p:nvGrpSpPr>
        <p:grpSpPr>
          <a:xfrm>
            <a:off x="6949414" y="3063244"/>
            <a:ext cx="2153775" cy="3155915"/>
            <a:chOff x="6949414" y="3063244"/>
            <a:chExt cx="2153775" cy="3155915"/>
          </a:xfrm>
        </p:grpSpPr>
        <p:grpSp>
          <p:nvGrpSpPr>
            <p:cNvPr id="33" name="Group 32">
              <a:extLst>
                <a:ext uri="{FF2B5EF4-FFF2-40B4-BE49-F238E27FC236}">
                  <a16:creationId xmlns:a16="http://schemas.microsoft.com/office/drawing/2014/main" id="{EEA24625-EE6E-42A7-9E36-427F24FF433A}"/>
                </a:ext>
              </a:extLst>
            </p:cNvPr>
            <p:cNvGrpSpPr/>
            <p:nvPr/>
          </p:nvGrpSpPr>
          <p:grpSpPr>
            <a:xfrm>
              <a:off x="6949414" y="3063244"/>
              <a:ext cx="2153775" cy="3155915"/>
              <a:chOff x="9544051" y="256258"/>
              <a:chExt cx="2332037" cy="1700844"/>
            </a:xfrm>
          </p:grpSpPr>
          <p:grpSp>
            <p:nvGrpSpPr>
              <p:cNvPr id="35" name="Group 4103">
                <a:extLst>
                  <a:ext uri="{FF2B5EF4-FFF2-40B4-BE49-F238E27FC236}">
                    <a16:creationId xmlns:a16="http://schemas.microsoft.com/office/drawing/2014/main" id="{6AA190EC-B27B-44EE-BE66-41D42D62DD9C}"/>
                  </a:ext>
                </a:extLst>
              </p:cNvPr>
              <p:cNvGrpSpPr>
                <a:grpSpLocks/>
              </p:cNvGrpSpPr>
              <p:nvPr/>
            </p:nvGrpSpPr>
            <p:grpSpPr bwMode="auto">
              <a:xfrm>
                <a:off x="9544051" y="275147"/>
                <a:ext cx="2332037" cy="1681955"/>
                <a:chOff x="6758916" y="2031535"/>
                <a:chExt cx="2333014" cy="1682228"/>
              </a:xfrm>
            </p:grpSpPr>
            <p:grpSp>
              <p:nvGrpSpPr>
                <p:cNvPr id="37" name="Group 10">
                  <a:extLst>
                    <a:ext uri="{FF2B5EF4-FFF2-40B4-BE49-F238E27FC236}">
                      <a16:creationId xmlns:a16="http://schemas.microsoft.com/office/drawing/2014/main" id="{752967AD-C0BD-450D-A0F7-15F69B57D469}"/>
                    </a:ext>
                  </a:extLst>
                </p:cNvPr>
                <p:cNvGrpSpPr>
                  <a:grpSpLocks/>
                </p:cNvGrpSpPr>
                <p:nvPr/>
              </p:nvGrpSpPr>
              <p:grpSpPr bwMode="auto">
                <a:xfrm>
                  <a:off x="6758916" y="2108199"/>
                  <a:ext cx="2333014" cy="1605564"/>
                  <a:chOff x="4588944" y="915874"/>
                  <a:chExt cx="4252048" cy="3198156"/>
                </a:xfrm>
              </p:grpSpPr>
              <p:sp>
                <p:nvSpPr>
                  <p:cNvPr id="39" name="Rectangle 3">
                    <a:extLst>
                      <a:ext uri="{FF2B5EF4-FFF2-40B4-BE49-F238E27FC236}">
                        <a16:creationId xmlns:a16="http://schemas.microsoft.com/office/drawing/2014/main" id="{28D105FB-3EAF-4399-A944-A7C6584DEC5F}"/>
                      </a:ext>
                    </a:extLst>
                  </p:cNvPr>
                  <p:cNvSpPr/>
                  <p:nvPr/>
                </p:nvSpPr>
                <p:spPr>
                  <a:xfrm>
                    <a:off x="4588944" y="1077644"/>
                    <a:ext cx="4252048" cy="3036386"/>
                  </a:xfrm>
                  <a:custGeom>
                    <a:avLst/>
                    <a:gdLst>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703" h="3036386">
                        <a:moveTo>
                          <a:pt x="0" y="0"/>
                        </a:moveTo>
                        <a:cubicBezTo>
                          <a:pt x="1421020" y="300625"/>
                          <a:pt x="2416156" y="288099"/>
                          <a:pt x="3849703" y="0"/>
                        </a:cubicBezTo>
                        <a:cubicBezTo>
                          <a:pt x="3726131" y="1112336"/>
                          <a:pt x="3801626" y="2237200"/>
                          <a:pt x="3849703" y="3036386"/>
                        </a:cubicBezTo>
                        <a:cubicBezTo>
                          <a:pt x="2516364" y="2911126"/>
                          <a:pt x="1045239" y="2961230"/>
                          <a:pt x="0" y="3036386"/>
                        </a:cubicBezTo>
                        <a:cubicBezTo>
                          <a:pt x="62630" y="1999206"/>
                          <a:pt x="125261" y="1325280"/>
                          <a:pt x="0" y="0"/>
                        </a:cubicBezTo>
                        <a:close/>
                      </a:path>
                    </a:pathLst>
                  </a:custGeom>
                  <a:solidFill>
                    <a:schemeClr val="tx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40" name="Rectangle 21">
                    <a:extLst>
                      <a:ext uri="{FF2B5EF4-FFF2-40B4-BE49-F238E27FC236}">
                        <a16:creationId xmlns:a16="http://schemas.microsoft.com/office/drawing/2014/main" id="{F8C29C39-6511-4556-94C4-36BB12A9302D}"/>
                      </a:ext>
                    </a:extLst>
                  </p:cNvPr>
                  <p:cNvSpPr/>
                  <p:nvPr/>
                </p:nvSpPr>
                <p:spPr>
                  <a:xfrm>
                    <a:off x="4609205" y="916553"/>
                    <a:ext cx="3994437" cy="2890697"/>
                  </a:xfrm>
                  <a:custGeom>
                    <a:avLst/>
                    <a:gdLst>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868" h="1694881">
                        <a:moveTo>
                          <a:pt x="0" y="0"/>
                        </a:moveTo>
                        <a:lnTo>
                          <a:pt x="2148868" y="0"/>
                        </a:lnTo>
                        <a:cubicBezTo>
                          <a:pt x="2134580" y="564960"/>
                          <a:pt x="2135533" y="1048958"/>
                          <a:pt x="2148868" y="1694881"/>
                        </a:cubicBezTo>
                        <a:cubicBezTo>
                          <a:pt x="1440199" y="1672021"/>
                          <a:pt x="716289" y="1664401"/>
                          <a:pt x="0" y="1694881"/>
                        </a:cubicBezTo>
                        <a:cubicBezTo>
                          <a:pt x="7620" y="1129921"/>
                          <a:pt x="15240" y="564960"/>
                          <a:pt x="0" y="0"/>
                        </a:cubicBezTo>
                        <a:close/>
                      </a:path>
                    </a:pathLst>
                  </a:custGeom>
                  <a:gradFill flip="none" rotWithShape="1">
                    <a:gsLst>
                      <a:gs pos="17000">
                        <a:srgbClr val="FAF9D6"/>
                      </a:gs>
                      <a:gs pos="50000">
                        <a:srgbClr val="FFFEE2"/>
                      </a:gs>
                      <a:gs pos="88000">
                        <a:srgbClr val="FEFD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grpSp>
            <p:sp>
              <p:nvSpPr>
                <p:cNvPr id="38" name="Tape">
                  <a:extLst>
                    <a:ext uri="{FF2B5EF4-FFF2-40B4-BE49-F238E27FC236}">
                      <a16:creationId xmlns:a16="http://schemas.microsoft.com/office/drawing/2014/main" id="{76BEB69E-9590-4263-B580-0CE5E300CF06}"/>
                    </a:ext>
                  </a:extLst>
                </p:cNvPr>
                <p:cNvSpPr/>
                <p:nvPr/>
              </p:nvSpPr>
              <p:spPr bwMode="auto">
                <a:xfrm rot="5400000">
                  <a:off x="7840922" y="1405685"/>
                  <a:ext cx="157878" cy="1409578"/>
                </a:xfrm>
                <a:custGeom>
                  <a:avLst/>
                  <a:gdLst>
                    <a:gd name="connsiteX0" fmla="*/ 0 w 234247"/>
                    <a:gd name="connsiteY0" fmla="*/ 0 h 920626"/>
                    <a:gd name="connsiteX1" fmla="*/ 234247 w 234247"/>
                    <a:gd name="connsiteY1" fmla="*/ 0 h 920626"/>
                    <a:gd name="connsiteX2" fmla="*/ 234247 w 234247"/>
                    <a:gd name="connsiteY2" fmla="*/ 920626 h 920626"/>
                    <a:gd name="connsiteX3" fmla="*/ 0 w 234247"/>
                    <a:gd name="connsiteY3" fmla="*/ 920626 h 920626"/>
                    <a:gd name="connsiteX4" fmla="*/ 0 w 234247"/>
                    <a:gd name="connsiteY4" fmla="*/ 0 h 920626"/>
                    <a:gd name="connsiteX0" fmla="*/ 0 w 234247"/>
                    <a:gd name="connsiteY0" fmla="*/ 0 h 920626"/>
                    <a:gd name="connsiteX1" fmla="*/ 62185 w 234247"/>
                    <a:gd name="connsiteY1" fmla="*/ 4637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138385 w 234247"/>
                    <a:gd name="connsiteY2" fmla="*/ 14162 h 920626"/>
                    <a:gd name="connsiteX3" fmla="*/ 234247 w 234247"/>
                    <a:gd name="connsiteY3" fmla="*/ 0 h 920626"/>
                    <a:gd name="connsiteX4" fmla="*/ 234247 w 234247"/>
                    <a:gd name="connsiteY4" fmla="*/ 920626 h 920626"/>
                    <a:gd name="connsiteX5" fmla="*/ 0 w 234247"/>
                    <a:gd name="connsiteY5" fmla="*/ 920626 h 920626"/>
                    <a:gd name="connsiteX6" fmla="*/ 0 w 234247"/>
                    <a:gd name="connsiteY6" fmla="*/ 0 h 920626"/>
                    <a:gd name="connsiteX0" fmla="*/ 0 w 234247"/>
                    <a:gd name="connsiteY0" fmla="*/ 8066 h 928692"/>
                    <a:gd name="connsiteX1" fmla="*/ 62185 w 234247"/>
                    <a:gd name="connsiteY1" fmla="*/ 34926 h 928692"/>
                    <a:gd name="connsiteX2" fmla="*/ 112988 w 234247"/>
                    <a:gd name="connsiteY2" fmla="*/ 0 h 928692"/>
                    <a:gd name="connsiteX3" fmla="*/ 234247 w 234247"/>
                    <a:gd name="connsiteY3" fmla="*/ 8066 h 928692"/>
                    <a:gd name="connsiteX4" fmla="*/ 234247 w 234247"/>
                    <a:gd name="connsiteY4" fmla="*/ 928692 h 928692"/>
                    <a:gd name="connsiteX5" fmla="*/ 0 w 234247"/>
                    <a:gd name="connsiteY5" fmla="*/ 928692 h 928692"/>
                    <a:gd name="connsiteX6" fmla="*/ 0 w 234247"/>
                    <a:gd name="connsiteY6" fmla="*/ 8066 h 928692"/>
                    <a:gd name="connsiteX0" fmla="*/ 0 w 234247"/>
                    <a:gd name="connsiteY0" fmla="*/ 8066 h 928692"/>
                    <a:gd name="connsiteX1" fmla="*/ 62185 w 234247"/>
                    <a:gd name="connsiteY1" fmla="*/ 34926 h 928692"/>
                    <a:gd name="connsiteX2" fmla="*/ 112988 w 234247"/>
                    <a:gd name="connsiteY2" fmla="*/ 0 h 928692"/>
                    <a:gd name="connsiteX3" fmla="*/ 179660 w 234247"/>
                    <a:gd name="connsiteY3" fmla="*/ 3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2185 w 234247"/>
                    <a:gd name="connsiteY1" fmla="*/ 34926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91 w 234247"/>
                    <a:gd name="connsiteY3" fmla="*/ 6349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0 w 234250"/>
                    <a:gd name="connsiteY6" fmla="*/ 930154 h 930154"/>
                    <a:gd name="connsiteX7" fmla="*/ 0 w 234250"/>
                    <a:gd name="connsiteY7" fmla="*/ 9528 h 930154"/>
                    <a:gd name="connsiteX0" fmla="*/ 0 w 234250"/>
                    <a:gd name="connsiteY0" fmla="*/ 9528 h 931740"/>
                    <a:gd name="connsiteX1" fmla="*/ 65360 w 234250"/>
                    <a:gd name="connsiteY1" fmla="*/ 20511 h 931740"/>
                    <a:gd name="connsiteX2" fmla="*/ 112988 w 234250"/>
                    <a:gd name="connsiteY2" fmla="*/ 1462 h 931740"/>
                    <a:gd name="connsiteX3" fmla="*/ 176491 w 234250"/>
                    <a:gd name="connsiteY3" fmla="*/ 7811 h 931740"/>
                    <a:gd name="connsiteX4" fmla="*/ 234250 w 234250"/>
                    <a:gd name="connsiteY4" fmla="*/ 0 h 931740"/>
                    <a:gd name="connsiteX5" fmla="*/ 234247 w 234250"/>
                    <a:gd name="connsiteY5" fmla="*/ 930154 h 931740"/>
                    <a:gd name="connsiteX6" fmla="*/ 43134 w 234250"/>
                    <a:gd name="connsiteY6" fmla="*/ 931740 h 931740"/>
                    <a:gd name="connsiteX7" fmla="*/ 0 w 234250"/>
                    <a:gd name="connsiteY7" fmla="*/ 930154 h 931740"/>
                    <a:gd name="connsiteX8" fmla="*/ 0 w 234250"/>
                    <a:gd name="connsiteY8" fmla="*/ 9528 h 931740"/>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43134 w 234250"/>
                    <a:gd name="connsiteY6" fmla="*/ 922215 h 930154"/>
                    <a:gd name="connsiteX7" fmla="*/ 0 w 234250"/>
                    <a:gd name="connsiteY7" fmla="*/ 930154 h 930154"/>
                    <a:gd name="connsiteX8" fmla="*/ 0 w 234250"/>
                    <a:gd name="connsiteY8"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84409 w 234250"/>
                    <a:gd name="connsiteY6" fmla="*/ 925390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93934 w 234250"/>
                    <a:gd name="connsiteY6" fmla="*/ 928565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29359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9978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89978 w 234250"/>
                    <a:gd name="connsiteY7" fmla="*/ 924596 h 930154"/>
                    <a:gd name="connsiteX8" fmla="*/ 147115 w 234250"/>
                    <a:gd name="connsiteY8" fmla="*/ 919834 h 930154"/>
                    <a:gd name="connsiteX9" fmla="*/ 93934 w 234250"/>
                    <a:gd name="connsiteY9" fmla="*/ 928565 h 930154"/>
                    <a:gd name="connsiteX10" fmla="*/ 43134 w 234250"/>
                    <a:gd name="connsiteY10" fmla="*/ 922215 h 930154"/>
                    <a:gd name="connsiteX11" fmla="*/ 0 w 234250"/>
                    <a:gd name="connsiteY11" fmla="*/ 930154 h 930154"/>
                    <a:gd name="connsiteX12" fmla="*/ 0 w 234250"/>
                    <a:gd name="connsiteY12"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0452 w 234250"/>
                    <a:gd name="connsiteY6" fmla="*/ 917452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3328"/>
                    <a:gd name="connsiteX1" fmla="*/ 65360 w 234250"/>
                    <a:gd name="connsiteY1" fmla="*/ 20511 h 933328"/>
                    <a:gd name="connsiteX2" fmla="*/ 112988 w 234250"/>
                    <a:gd name="connsiteY2" fmla="*/ 1462 h 933328"/>
                    <a:gd name="connsiteX3" fmla="*/ 176491 w 234250"/>
                    <a:gd name="connsiteY3" fmla="*/ 7811 h 933328"/>
                    <a:gd name="connsiteX4" fmla="*/ 234250 w 234250"/>
                    <a:gd name="connsiteY4" fmla="*/ 0 h 933328"/>
                    <a:gd name="connsiteX5" fmla="*/ 234247 w 234250"/>
                    <a:gd name="connsiteY5" fmla="*/ 930154 h 933328"/>
                    <a:gd name="connsiteX6" fmla="*/ 180452 w 234250"/>
                    <a:gd name="connsiteY6" fmla="*/ 917452 h 933328"/>
                    <a:gd name="connsiteX7" fmla="*/ 117747 w 234250"/>
                    <a:gd name="connsiteY7" fmla="*/ 933328 h 933328"/>
                    <a:gd name="connsiteX8" fmla="*/ 43134 w 234250"/>
                    <a:gd name="connsiteY8" fmla="*/ 922215 h 933328"/>
                    <a:gd name="connsiteX9" fmla="*/ 0 w 234250"/>
                    <a:gd name="connsiteY9" fmla="*/ 930154 h 933328"/>
                    <a:gd name="connsiteX10" fmla="*/ 0 w 234250"/>
                    <a:gd name="connsiteY10" fmla="*/ 9528 h 9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50" h="933328">
                      <a:moveTo>
                        <a:pt x="0" y="9528"/>
                      </a:moveTo>
                      <a:lnTo>
                        <a:pt x="65360" y="20511"/>
                      </a:lnTo>
                      <a:lnTo>
                        <a:pt x="112988" y="1462"/>
                      </a:lnTo>
                      <a:lnTo>
                        <a:pt x="176491" y="7811"/>
                      </a:lnTo>
                      <a:lnTo>
                        <a:pt x="234250" y="0"/>
                      </a:lnTo>
                      <a:cubicBezTo>
                        <a:pt x="234249" y="310051"/>
                        <a:pt x="234248" y="620103"/>
                        <a:pt x="234247" y="930154"/>
                      </a:cubicBezTo>
                      <a:lnTo>
                        <a:pt x="180452" y="917452"/>
                      </a:lnTo>
                      <a:lnTo>
                        <a:pt x="117747" y="933328"/>
                      </a:lnTo>
                      <a:lnTo>
                        <a:pt x="43134" y="922215"/>
                      </a:lnTo>
                      <a:lnTo>
                        <a:pt x="0" y="930154"/>
                      </a:lnTo>
                      <a:lnTo>
                        <a:pt x="0" y="9528"/>
                      </a:lnTo>
                      <a:close/>
                    </a:path>
                  </a:pathLst>
                </a:custGeom>
                <a:blipFill dpi="0" rotWithShape="1">
                  <a:blip r:embed="rId3">
                    <a:alphaModFix amt="55000"/>
                  </a:blip>
                  <a:srcRect/>
                  <a:stretch>
                    <a:fillRect/>
                  </a:stretch>
                </a:blip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36" name="Rectangle 11">
                <a:extLst>
                  <a:ext uri="{FF2B5EF4-FFF2-40B4-BE49-F238E27FC236}">
                    <a16:creationId xmlns:a16="http://schemas.microsoft.com/office/drawing/2014/main" id="{51F205E1-D89F-4FFB-A9B8-2B33B54A724A}"/>
                  </a:ext>
                </a:extLst>
              </p:cNvPr>
              <p:cNvSpPr>
                <a:spLocks noChangeArrowheads="1"/>
              </p:cNvSpPr>
              <p:nvPr/>
            </p:nvSpPr>
            <p:spPr bwMode="auto">
              <a:xfrm>
                <a:off x="9979295" y="256258"/>
                <a:ext cx="1408989" cy="22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b="1" i="1" dirty="0">
                    <a:latin typeface="Handlee" panose="02000000000000000000" pitchFamily="2" charset="0"/>
                  </a:rPr>
                  <a:t>Calculation</a:t>
                </a:r>
                <a:endParaRPr lang="en-US" altLang="en-US" dirty="0"/>
              </a:p>
            </p:txBody>
          </p:sp>
        </p:grpSp>
        <p:grpSp>
          <p:nvGrpSpPr>
            <p:cNvPr id="46" name="Group 45">
              <a:extLst>
                <a:ext uri="{FF2B5EF4-FFF2-40B4-BE49-F238E27FC236}">
                  <a16:creationId xmlns:a16="http://schemas.microsoft.com/office/drawing/2014/main" id="{6A14CEA4-C584-4FC9-99CA-2A4F126077D9}"/>
                </a:ext>
              </a:extLst>
            </p:cNvPr>
            <p:cNvGrpSpPr/>
            <p:nvPr/>
          </p:nvGrpSpPr>
          <p:grpSpPr>
            <a:xfrm>
              <a:off x="6998032" y="3504903"/>
              <a:ext cx="1971451" cy="2322908"/>
              <a:chOff x="6998032" y="3504903"/>
              <a:chExt cx="1971451" cy="2322908"/>
            </a:xfrm>
          </p:grpSpPr>
          <p:pic>
            <p:nvPicPr>
              <p:cNvPr id="9" name="Picture 8">
                <a:extLst>
                  <a:ext uri="{FF2B5EF4-FFF2-40B4-BE49-F238E27FC236}">
                    <a16:creationId xmlns:a16="http://schemas.microsoft.com/office/drawing/2014/main" id="{C7E2B0B7-F5E1-4ACB-9142-03E9B69DD9E9}"/>
                  </a:ext>
                </a:extLst>
              </p:cNvPr>
              <p:cNvPicPr>
                <a:picLocks noChangeAspect="1"/>
              </p:cNvPicPr>
              <p:nvPr/>
            </p:nvPicPr>
            <p:blipFill>
              <a:blip r:embed="rId5">
                <a:clrChange>
                  <a:clrFrom>
                    <a:srgbClr val="F4F4F4"/>
                  </a:clrFrom>
                  <a:clrTo>
                    <a:srgbClr val="F4F4F4">
                      <a:alpha val="0"/>
                    </a:srgbClr>
                  </a:clrTo>
                </a:clrChange>
              </a:blip>
              <a:stretch>
                <a:fillRect/>
              </a:stretch>
            </p:blipFill>
            <p:spPr>
              <a:xfrm>
                <a:off x="7753218" y="3504903"/>
                <a:ext cx="432502" cy="198951"/>
              </a:xfrm>
              <a:prstGeom prst="rect">
                <a:avLst/>
              </a:prstGeom>
            </p:spPr>
          </p:pic>
          <p:pic>
            <p:nvPicPr>
              <p:cNvPr id="10" name="Picture 9">
                <a:extLst>
                  <a:ext uri="{FF2B5EF4-FFF2-40B4-BE49-F238E27FC236}">
                    <a16:creationId xmlns:a16="http://schemas.microsoft.com/office/drawing/2014/main" id="{80E5ABB0-A914-4AE6-BAB5-13BD7F1E61CD}"/>
                  </a:ext>
                </a:extLst>
              </p:cNvPr>
              <p:cNvPicPr>
                <a:picLocks noChangeAspect="1"/>
              </p:cNvPicPr>
              <p:nvPr/>
            </p:nvPicPr>
            <p:blipFill>
              <a:blip r:embed="rId6">
                <a:clrChange>
                  <a:clrFrom>
                    <a:srgbClr val="FAFAFA"/>
                  </a:clrFrom>
                  <a:clrTo>
                    <a:srgbClr val="FAFAFA">
                      <a:alpha val="0"/>
                    </a:srgbClr>
                  </a:clrTo>
                </a:clrChange>
              </a:blip>
              <a:stretch>
                <a:fillRect/>
              </a:stretch>
            </p:blipFill>
            <p:spPr>
              <a:xfrm>
                <a:off x="7687706" y="4245813"/>
                <a:ext cx="563526" cy="201606"/>
              </a:xfrm>
              <a:prstGeom prst="rect">
                <a:avLst/>
              </a:prstGeom>
            </p:spPr>
          </p:pic>
          <p:pic>
            <p:nvPicPr>
              <p:cNvPr id="41" name="Picture 40">
                <a:extLst>
                  <a:ext uri="{FF2B5EF4-FFF2-40B4-BE49-F238E27FC236}">
                    <a16:creationId xmlns:a16="http://schemas.microsoft.com/office/drawing/2014/main" id="{7A07FD42-8A86-4D69-8F38-CD798521A733}"/>
                  </a:ext>
                </a:extLst>
              </p:cNvPr>
              <p:cNvPicPr>
                <a:picLocks noChangeAspect="1"/>
              </p:cNvPicPr>
              <p:nvPr/>
            </p:nvPicPr>
            <p:blipFill>
              <a:blip r:embed="rId7">
                <a:clrChange>
                  <a:clrFrom>
                    <a:srgbClr val="EFEFEF"/>
                  </a:clrFrom>
                  <a:clrTo>
                    <a:srgbClr val="EFEFEF">
                      <a:alpha val="0"/>
                    </a:srgbClr>
                  </a:clrTo>
                </a:clrChange>
              </a:blip>
              <a:stretch>
                <a:fillRect/>
              </a:stretch>
            </p:blipFill>
            <p:spPr>
              <a:xfrm>
                <a:off x="7777701" y="5182672"/>
                <a:ext cx="433767" cy="177774"/>
              </a:xfrm>
              <a:prstGeom prst="rect">
                <a:avLst/>
              </a:prstGeom>
            </p:spPr>
          </p:pic>
          <p:pic>
            <p:nvPicPr>
              <p:cNvPr id="42" name="Picture 41">
                <a:extLst>
                  <a:ext uri="{FF2B5EF4-FFF2-40B4-BE49-F238E27FC236}">
                    <a16:creationId xmlns:a16="http://schemas.microsoft.com/office/drawing/2014/main" id="{F50095DF-21BE-4B8A-B0EB-67193F893453}"/>
                  </a:ext>
                </a:extLst>
              </p:cNvPr>
              <p:cNvPicPr>
                <a:picLocks noChangeAspect="1"/>
              </p:cNvPicPr>
              <p:nvPr/>
            </p:nvPicPr>
            <p:blipFill>
              <a:blip r:embed="rId8">
                <a:clrChange>
                  <a:clrFrom>
                    <a:srgbClr val="FDFDFD"/>
                  </a:clrFrom>
                  <a:clrTo>
                    <a:srgbClr val="FDFDFD">
                      <a:alpha val="0"/>
                    </a:srgbClr>
                  </a:clrTo>
                </a:clrChange>
              </a:blip>
              <a:stretch>
                <a:fillRect/>
              </a:stretch>
            </p:blipFill>
            <p:spPr>
              <a:xfrm>
                <a:off x="7067034" y="3694819"/>
                <a:ext cx="1902449" cy="437279"/>
              </a:xfrm>
              <a:prstGeom prst="rect">
                <a:avLst/>
              </a:prstGeom>
            </p:spPr>
          </p:pic>
          <p:pic>
            <p:nvPicPr>
              <p:cNvPr id="43" name="Picture 42">
                <a:extLst>
                  <a:ext uri="{FF2B5EF4-FFF2-40B4-BE49-F238E27FC236}">
                    <a16:creationId xmlns:a16="http://schemas.microsoft.com/office/drawing/2014/main" id="{9BAA37B1-E2A9-4673-A35D-E2A62E6AF3B9}"/>
                  </a:ext>
                </a:extLst>
              </p:cNvPr>
              <p:cNvPicPr>
                <a:picLocks noChangeAspect="1"/>
              </p:cNvPicPr>
              <p:nvPr/>
            </p:nvPicPr>
            <p:blipFill>
              <a:blip r:embed="rId9">
                <a:clrChange>
                  <a:clrFrom>
                    <a:srgbClr val="F5F5F5"/>
                  </a:clrFrom>
                  <a:clrTo>
                    <a:srgbClr val="F5F5F5">
                      <a:alpha val="0"/>
                    </a:srgbClr>
                  </a:clrTo>
                </a:clrChange>
              </a:blip>
              <a:stretch>
                <a:fillRect/>
              </a:stretch>
            </p:blipFill>
            <p:spPr>
              <a:xfrm>
                <a:off x="7025354" y="4441760"/>
                <a:ext cx="1942874" cy="633142"/>
              </a:xfrm>
              <a:prstGeom prst="rect">
                <a:avLst/>
              </a:prstGeom>
            </p:spPr>
          </p:pic>
          <p:pic>
            <p:nvPicPr>
              <p:cNvPr id="44" name="Picture 43">
                <a:extLst>
                  <a:ext uri="{FF2B5EF4-FFF2-40B4-BE49-F238E27FC236}">
                    <a16:creationId xmlns:a16="http://schemas.microsoft.com/office/drawing/2014/main" id="{1BA4B3BD-C2A2-437C-B0CF-A3A1C064F5A3}"/>
                  </a:ext>
                </a:extLst>
              </p:cNvPr>
              <p:cNvPicPr>
                <a:picLocks noChangeAspect="1"/>
              </p:cNvPicPr>
              <p:nvPr/>
            </p:nvPicPr>
            <p:blipFill>
              <a:blip r:embed="rId10">
                <a:clrChange>
                  <a:clrFrom>
                    <a:srgbClr val="F8F8F8"/>
                  </a:clrFrom>
                  <a:clrTo>
                    <a:srgbClr val="F8F8F8">
                      <a:alpha val="0"/>
                    </a:srgbClr>
                  </a:clrTo>
                </a:clrChange>
              </a:blip>
              <a:stretch>
                <a:fillRect/>
              </a:stretch>
            </p:blipFill>
            <p:spPr>
              <a:xfrm>
                <a:off x="6998032" y="5321525"/>
                <a:ext cx="1942874" cy="506286"/>
              </a:xfrm>
              <a:prstGeom prst="rect">
                <a:avLst/>
              </a:prstGeom>
            </p:spPr>
          </p:pic>
        </p:grpSp>
      </p:grpSp>
      <p:sp>
        <p:nvSpPr>
          <p:cNvPr id="45" name="Rectangle 44">
            <a:extLst>
              <a:ext uri="{FF2B5EF4-FFF2-40B4-BE49-F238E27FC236}">
                <a16:creationId xmlns:a16="http://schemas.microsoft.com/office/drawing/2014/main" id="{BE571B02-F8CF-4230-B8DA-323E8FAEEBE1}"/>
              </a:ext>
            </a:extLst>
          </p:cNvPr>
          <p:cNvSpPr/>
          <p:nvPr/>
        </p:nvSpPr>
        <p:spPr>
          <a:xfrm>
            <a:off x="290056" y="1219124"/>
            <a:ext cx="6034974" cy="646331"/>
          </a:xfrm>
          <a:prstGeom prst="rect">
            <a:avLst/>
          </a:prstGeom>
        </p:spPr>
        <p:txBody>
          <a:bodyPr wrap="square">
            <a:spAutoFit/>
          </a:bodyPr>
          <a:lstStyle/>
          <a:p>
            <a:r>
              <a:rPr lang="en-US" dirty="0">
                <a:latin typeface="Bahnschrift SemiCondensed" panose="020B0502040204020203" pitchFamily="34" charset="0"/>
              </a:rPr>
              <a:t>Listed are the scores from a golf tournament. Create a histogram: </a:t>
            </a:r>
          </a:p>
          <a:p>
            <a:pPr algn="ctr"/>
            <a:r>
              <a:rPr lang="en-US" dirty="0">
                <a:latin typeface="Bahnschrift SemiCondensed" panose="020B0502040204020203" pitchFamily="34" charset="0"/>
              </a:rPr>
              <a:t>68, 78, 76, 71, 69, 73, 72, 74, 76, 70, 77, 74, 75, 76, 71, 74</a:t>
            </a:r>
          </a:p>
        </p:txBody>
      </p:sp>
      <p:pic>
        <p:nvPicPr>
          <p:cNvPr id="51" name="Picture 50">
            <a:extLst>
              <a:ext uri="{FF2B5EF4-FFF2-40B4-BE49-F238E27FC236}">
                <a16:creationId xmlns:a16="http://schemas.microsoft.com/office/drawing/2014/main" id="{95E5921B-9C98-4220-ADE6-8B913D4F5DCD}"/>
              </a:ext>
            </a:extLst>
          </p:cNvPr>
          <p:cNvPicPr>
            <a:picLocks noChangeAspect="1"/>
          </p:cNvPicPr>
          <p:nvPr/>
        </p:nvPicPr>
        <p:blipFill>
          <a:blip r:embed="rId11"/>
          <a:stretch>
            <a:fillRect/>
          </a:stretch>
        </p:blipFill>
        <p:spPr>
          <a:xfrm>
            <a:off x="315476" y="4548383"/>
            <a:ext cx="2336960" cy="2069801"/>
          </a:xfrm>
          <a:prstGeom prst="rect">
            <a:avLst/>
          </a:prstGeom>
        </p:spPr>
      </p:pic>
      <p:pic>
        <p:nvPicPr>
          <p:cNvPr id="52" name="Picture 51">
            <a:extLst>
              <a:ext uri="{FF2B5EF4-FFF2-40B4-BE49-F238E27FC236}">
                <a16:creationId xmlns:a16="http://schemas.microsoft.com/office/drawing/2014/main" id="{1C3C4910-AEA1-4D5D-8C3E-F398C656F32C}"/>
              </a:ext>
            </a:extLst>
          </p:cNvPr>
          <p:cNvPicPr>
            <a:picLocks noChangeAspect="1"/>
          </p:cNvPicPr>
          <p:nvPr/>
        </p:nvPicPr>
        <p:blipFill>
          <a:blip r:embed="rId12"/>
          <a:stretch>
            <a:fillRect/>
          </a:stretch>
        </p:blipFill>
        <p:spPr>
          <a:xfrm>
            <a:off x="2194586" y="3725372"/>
            <a:ext cx="240985" cy="224739"/>
          </a:xfrm>
          <a:prstGeom prst="rect">
            <a:avLst/>
          </a:prstGeom>
        </p:spPr>
      </p:pic>
      <p:pic>
        <p:nvPicPr>
          <p:cNvPr id="53" name="Picture 52">
            <a:extLst>
              <a:ext uri="{FF2B5EF4-FFF2-40B4-BE49-F238E27FC236}">
                <a16:creationId xmlns:a16="http://schemas.microsoft.com/office/drawing/2014/main" id="{DAA916B5-15E3-4C4A-B8F3-2FD52C552CEB}"/>
              </a:ext>
            </a:extLst>
          </p:cNvPr>
          <p:cNvPicPr>
            <a:picLocks noChangeAspect="1"/>
          </p:cNvPicPr>
          <p:nvPr/>
        </p:nvPicPr>
        <p:blipFill>
          <a:blip r:embed="rId12"/>
          <a:stretch>
            <a:fillRect/>
          </a:stretch>
        </p:blipFill>
        <p:spPr>
          <a:xfrm>
            <a:off x="2831358" y="3678359"/>
            <a:ext cx="240985" cy="224739"/>
          </a:xfrm>
          <a:prstGeom prst="rect">
            <a:avLst/>
          </a:prstGeom>
        </p:spPr>
      </p:pic>
      <p:grpSp>
        <p:nvGrpSpPr>
          <p:cNvPr id="59" name="Group 58">
            <a:extLst>
              <a:ext uri="{FF2B5EF4-FFF2-40B4-BE49-F238E27FC236}">
                <a16:creationId xmlns:a16="http://schemas.microsoft.com/office/drawing/2014/main" id="{D5E56EB1-676B-467A-B0B5-97CA7BAB7A4C}"/>
              </a:ext>
            </a:extLst>
          </p:cNvPr>
          <p:cNvGrpSpPr/>
          <p:nvPr/>
        </p:nvGrpSpPr>
        <p:grpSpPr>
          <a:xfrm>
            <a:off x="289397" y="3673432"/>
            <a:ext cx="4572000" cy="799899"/>
            <a:chOff x="289397" y="3673432"/>
            <a:chExt cx="4572000" cy="799899"/>
          </a:xfrm>
        </p:grpSpPr>
        <p:sp>
          <p:nvSpPr>
            <p:cNvPr id="54" name="Rectangle 53">
              <a:extLst>
                <a:ext uri="{FF2B5EF4-FFF2-40B4-BE49-F238E27FC236}">
                  <a16:creationId xmlns:a16="http://schemas.microsoft.com/office/drawing/2014/main" id="{1EB29813-C8E8-4614-8A8E-0EA40BE45301}"/>
                </a:ext>
              </a:extLst>
            </p:cNvPr>
            <p:cNvSpPr/>
            <p:nvPr/>
          </p:nvSpPr>
          <p:spPr>
            <a:xfrm>
              <a:off x="3097326" y="3673432"/>
              <a:ext cx="1406091" cy="584775"/>
            </a:xfrm>
            <a:prstGeom prst="rect">
              <a:avLst/>
            </a:prstGeom>
          </p:spPr>
          <p:txBody>
            <a:bodyPr wrap="none">
              <a:spAutoFit/>
            </a:bodyPr>
            <a:lstStyle/>
            <a:p>
              <a:r>
                <a:rPr lang="en-US" sz="1600" b="1" dirty="0">
                  <a:solidFill>
                    <a:srgbClr val="F737DC"/>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 10/2 </a:t>
              </a:r>
            </a:p>
            <a:p>
              <a:r>
                <a:rPr lang="en-US" sz="1600" b="1" dirty="0">
                  <a:solidFill>
                    <a:srgbClr val="F737DC"/>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 5 intervals</a:t>
              </a:r>
              <a:endParaRPr lang="en-US" sz="1600" b="1" dirty="0">
                <a:solidFill>
                  <a:srgbClr val="F737DC"/>
                </a:solidFill>
                <a:effectLst>
                  <a:outerShdw blurRad="38100" dist="38100" dir="2700000" algn="tl">
                    <a:srgbClr val="000000">
                      <a:alpha val="43137"/>
                    </a:srgbClr>
                  </a:outerShdw>
                </a:effectLst>
              </a:endParaRPr>
            </a:p>
          </p:txBody>
        </p:sp>
        <p:sp>
          <p:nvSpPr>
            <p:cNvPr id="55" name="Rectangle 54">
              <a:extLst>
                <a:ext uri="{FF2B5EF4-FFF2-40B4-BE49-F238E27FC236}">
                  <a16:creationId xmlns:a16="http://schemas.microsoft.com/office/drawing/2014/main" id="{0237F8CD-BB4A-4621-9A2A-0143BDD53887}"/>
                </a:ext>
              </a:extLst>
            </p:cNvPr>
            <p:cNvSpPr/>
            <p:nvPr/>
          </p:nvSpPr>
          <p:spPr>
            <a:xfrm>
              <a:off x="289397" y="3950111"/>
              <a:ext cx="4572000" cy="523220"/>
            </a:xfrm>
            <a:prstGeom prst="rect">
              <a:avLst/>
            </a:prstGeom>
          </p:spPr>
          <p:txBody>
            <a:bodyPr>
              <a:spAutoFit/>
            </a:bodyPr>
            <a:lstStyle/>
            <a:p>
              <a:r>
                <a:rPr lang="en-US" sz="1400" i="1" dirty="0">
                  <a:solidFill>
                    <a:srgbClr val="F737DC"/>
                  </a:solidFill>
                </a:rPr>
                <a:t>use an interval width of 3, </a:t>
              </a:r>
            </a:p>
            <a:p>
              <a:r>
                <a:rPr lang="en-US" sz="1400" i="1" dirty="0">
                  <a:solidFill>
                    <a:srgbClr val="F737DC"/>
                  </a:solidFill>
                </a:rPr>
                <a:t>and start the first interval at 68.</a:t>
              </a:r>
            </a:p>
          </p:txBody>
        </p:sp>
      </p:grpSp>
      <p:sp>
        <p:nvSpPr>
          <p:cNvPr id="60" name="Rectangle 59">
            <a:extLst>
              <a:ext uri="{FF2B5EF4-FFF2-40B4-BE49-F238E27FC236}">
                <a16:creationId xmlns:a16="http://schemas.microsoft.com/office/drawing/2014/main" id="{A3D90158-DFD7-4B53-8521-25665B6EE185}"/>
              </a:ext>
            </a:extLst>
          </p:cNvPr>
          <p:cNvSpPr/>
          <p:nvPr/>
        </p:nvSpPr>
        <p:spPr>
          <a:xfrm>
            <a:off x="13590" y="4473331"/>
            <a:ext cx="412292" cy="369332"/>
          </a:xfrm>
          <a:prstGeom prst="rect">
            <a:avLst/>
          </a:prstGeom>
        </p:spPr>
        <p:txBody>
          <a:bodyPr wrap="none">
            <a:spAutoFit/>
          </a:bodyPr>
          <a:lstStyle/>
          <a:p>
            <a:r>
              <a:rPr lang="en-US" i="1" dirty="0">
                <a:solidFill>
                  <a:srgbClr val="7030A0"/>
                </a:solidFill>
              </a:rPr>
              <a:t>2. </a:t>
            </a:r>
            <a:endParaRPr lang="en-US" dirty="0"/>
          </a:p>
        </p:txBody>
      </p:sp>
      <p:pic>
        <p:nvPicPr>
          <p:cNvPr id="61" name="Picture 60">
            <a:extLst>
              <a:ext uri="{FF2B5EF4-FFF2-40B4-BE49-F238E27FC236}">
                <a16:creationId xmlns:a16="http://schemas.microsoft.com/office/drawing/2014/main" id="{FB37C0BD-B5F1-453F-B964-5F3E32F5881E}"/>
              </a:ext>
            </a:extLst>
          </p:cNvPr>
          <p:cNvPicPr>
            <a:picLocks noChangeAspect="1"/>
          </p:cNvPicPr>
          <p:nvPr/>
        </p:nvPicPr>
        <p:blipFill>
          <a:blip r:embed="rId12"/>
          <a:stretch>
            <a:fillRect/>
          </a:stretch>
        </p:blipFill>
        <p:spPr>
          <a:xfrm>
            <a:off x="932532" y="5044644"/>
            <a:ext cx="240985" cy="224739"/>
          </a:xfrm>
          <a:prstGeom prst="rect">
            <a:avLst/>
          </a:prstGeom>
        </p:spPr>
      </p:pic>
      <p:pic>
        <p:nvPicPr>
          <p:cNvPr id="62" name="Picture 61">
            <a:extLst>
              <a:ext uri="{FF2B5EF4-FFF2-40B4-BE49-F238E27FC236}">
                <a16:creationId xmlns:a16="http://schemas.microsoft.com/office/drawing/2014/main" id="{DFDFB533-D292-41F0-8604-F17180422E54}"/>
              </a:ext>
            </a:extLst>
          </p:cNvPr>
          <p:cNvPicPr>
            <a:picLocks noChangeAspect="1"/>
          </p:cNvPicPr>
          <p:nvPr/>
        </p:nvPicPr>
        <p:blipFill>
          <a:blip r:embed="rId12"/>
          <a:stretch>
            <a:fillRect/>
          </a:stretch>
        </p:blipFill>
        <p:spPr>
          <a:xfrm>
            <a:off x="1944241" y="5070302"/>
            <a:ext cx="240985" cy="224739"/>
          </a:xfrm>
          <a:prstGeom prst="rect">
            <a:avLst/>
          </a:prstGeom>
        </p:spPr>
      </p:pic>
      <p:pic>
        <p:nvPicPr>
          <p:cNvPr id="63" name="Picture 62">
            <a:extLst>
              <a:ext uri="{FF2B5EF4-FFF2-40B4-BE49-F238E27FC236}">
                <a16:creationId xmlns:a16="http://schemas.microsoft.com/office/drawing/2014/main" id="{EDB44C7B-B6F8-4816-9935-AFE57B26E325}"/>
              </a:ext>
            </a:extLst>
          </p:cNvPr>
          <p:cNvPicPr>
            <a:picLocks noChangeAspect="1"/>
          </p:cNvPicPr>
          <p:nvPr/>
        </p:nvPicPr>
        <p:blipFill>
          <a:blip r:embed="rId12"/>
          <a:stretch>
            <a:fillRect/>
          </a:stretch>
        </p:blipFill>
        <p:spPr>
          <a:xfrm>
            <a:off x="914440" y="5462298"/>
            <a:ext cx="240985" cy="224739"/>
          </a:xfrm>
          <a:prstGeom prst="rect">
            <a:avLst/>
          </a:prstGeom>
        </p:spPr>
      </p:pic>
      <p:pic>
        <p:nvPicPr>
          <p:cNvPr id="64" name="Picture 63">
            <a:extLst>
              <a:ext uri="{FF2B5EF4-FFF2-40B4-BE49-F238E27FC236}">
                <a16:creationId xmlns:a16="http://schemas.microsoft.com/office/drawing/2014/main" id="{F608D996-5F74-4A05-B75B-491A6AF21A41}"/>
              </a:ext>
            </a:extLst>
          </p:cNvPr>
          <p:cNvPicPr>
            <a:picLocks noChangeAspect="1"/>
          </p:cNvPicPr>
          <p:nvPr/>
        </p:nvPicPr>
        <p:blipFill>
          <a:blip r:embed="rId12"/>
          <a:stretch>
            <a:fillRect/>
          </a:stretch>
        </p:blipFill>
        <p:spPr>
          <a:xfrm>
            <a:off x="1939779" y="5490236"/>
            <a:ext cx="240985" cy="224739"/>
          </a:xfrm>
          <a:prstGeom prst="rect">
            <a:avLst/>
          </a:prstGeom>
        </p:spPr>
      </p:pic>
      <p:pic>
        <p:nvPicPr>
          <p:cNvPr id="66" name="Picture 65">
            <a:extLst>
              <a:ext uri="{FF2B5EF4-FFF2-40B4-BE49-F238E27FC236}">
                <a16:creationId xmlns:a16="http://schemas.microsoft.com/office/drawing/2014/main" id="{45034DFE-9BF6-4EF2-A234-6B84B130F720}"/>
              </a:ext>
            </a:extLst>
          </p:cNvPr>
          <p:cNvPicPr>
            <a:picLocks noChangeAspect="1"/>
          </p:cNvPicPr>
          <p:nvPr/>
        </p:nvPicPr>
        <p:blipFill>
          <a:blip r:embed="rId12"/>
          <a:stretch>
            <a:fillRect/>
          </a:stretch>
        </p:blipFill>
        <p:spPr>
          <a:xfrm>
            <a:off x="932531" y="5922954"/>
            <a:ext cx="240985" cy="224739"/>
          </a:xfrm>
          <a:prstGeom prst="rect">
            <a:avLst/>
          </a:prstGeom>
        </p:spPr>
      </p:pic>
      <p:pic>
        <p:nvPicPr>
          <p:cNvPr id="67" name="Picture 66">
            <a:extLst>
              <a:ext uri="{FF2B5EF4-FFF2-40B4-BE49-F238E27FC236}">
                <a16:creationId xmlns:a16="http://schemas.microsoft.com/office/drawing/2014/main" id="{5F1D7195-5B3D-41C6-88AF-83AE5918B9E7}"/>
              </a:ext>
            </a:extLst>
          </p:cNvPr>
          <p:cNvPicPr>
            <a:picLocks noChangeAspect="1"/>
          </p:cNvPicPr>
          <p:nvPr/>
        </p:nvPicPr>
        <p:blipFill>
          <a:blip r:embed="rId12"/>
          <a:stretch>
            <a:fillRect/>
          </a:stretch>
        </p:blipFill>
        <p:spPr>
          <a:xfrm>
            <a:off x="1939779" y="5865792"/>
            <a:ext cx="240985" cy="224739"/>
          </a:xfrm>
          <a:prstGeom prst="rect">
            <a:avLst/>
          </a:prstGeom>
        </p:spPr>
      </p:pic>
      <p:pic>
        <p:nvPicPr>
          <p:cNvPr id="68" name="Picture 67">
            <a:extLst>
              <a:ext uri="{FF2B5EF4-FFF2-40B4-BE49-F238E27FC236}">
                <a16:creationId xmlns:a16="http://schemas.microsoft.com/office/drawing/2014/main" id="{A77DB94C-268F-433A-BB93-D1787C70B800}"/>
              </a:ext>
            </a:extLst>
          </p:cNvPr>
          <p:cNvPicPr>
            <a:picLocks noChangeAspect="1"/>
          </p:cNvPicPr>
          <p:nvPr/>
        </p:nvPicPr>
        <p:blipFill>
          <a:blip r:embed="rId12"/>
          <a:stretch>
            <a:fillRect/>
          </a:stretch>
        </p:blipFill>
        <p:spPr>
          <a:xfrm>
            <a:off x="914440" y="6313187"/>
            <a:ext cx="240985" cy="224739"/>
          </a:xfrm>
          <a:prstGeom prst="rect">
            <a:avLst/>
          </a:prstGeom>
        </p:spPr>
      </p:pic>
      <p:pic>
        <p:nvPicPr>
          <p:cNvPr id="69" name="Picture 68">
            <a:extLst>
              <a:ext uri="{FF2B5EF4-FFF2-40B4-BE49-F238E27FC236}">
                <a16:creationId xmlns:a16="http://schemas.microsoft.com/office/drawing/2014/main" id="{8B16E4C0-55F6-4F69-BD77-DD60E559E5C4}"/>
              </a:ext>
            </a:extLst>
          </p:cNvPr>
          <p:cNvPicPr>
            <a:picLocks noChangeAspect="1"/>
          </p:cNvPicPr>
          <p:nvPr/>
        </p:nvPicPr>
        <p:blipFill>
          <a:blip r:embed="rId12"/>
          <a:stretch>
            <a:fillRect/>
          </a:stretch>
        </p:blipFill>
        <p:spPr>
          <a:xfrm>
            <a:off x="1937080" y="6313186"/>
            <a:ext cx="240985" cy="224739"/>
          </a:xfrm>
          <a:prstGeom prst="rect">
            <a:avLst/>
          </a:prstGeom>
        </p:spPr>
      </p:pic>
      <p:grpSp>
        <p:nvGrpSpPr>
          <p:cNvPr id="72" name="Group 71">
            <a:extLst>
              <a:ext uri="{FF2B5EF4-FFF2-40B4-BE49-F238E27FC236}">
                <a16:creationId xmlns:a16="http://schemas.microsoft.com/office/drawing/2014/main" id="{58B4C7C2-ACDC-4617-BAC0-3CCE26348BB1}"/>
              </a:ext>
            </a:extLst>
          </p:cNvPr>
          <p:cNvGrpSpPr/>
          <p:nvPr/>
        </p:nvGrpSpPr>
        <p:grpSpPr>
          <a:xfrm>
            <a:off x="4159708" y="1941359"/>
            <a:ext cx="2653922" cy="4722795"/>
            <a:chOff x="4159708" y="1941359"/>
            <a:chExt cx="2653922" cy="4722795"/>
          </a:xfrm>
        </p:grpSpPr>
        <p:pic>
          <p:nvPicPr>
            <p:cNvPr id="70" name="Picture 69">
              <a:extLst>
                <a:ext uri="{FF2B5EF4-FFF2-40B4-BE49-F238E27FC236}">
                  <a16:creationId xmlns:a16="http://schemas.microsoft.com/office/drawing/2014/main" id="{1B48BF65-4955-43C0-B794-9B0E65B9685B}"/>
                </a:ext>
              </a:extLst>
            </p:cNvPr>
            <p:cNvPicPr>
              <a:picLocks noChangeAspect="1"/>
            </p:cNvPicPr>
            <p:nvPr/>
          </p:nvPicPr>
          <p:blipFill>
            <a:blip r:embed="rId13"/>
            <a:stretch>
              <a:fillRect/>
            </a:stretch>
          </p:blipFill>
          <p:spPr>
            <a:xfrm>
              <a:off x="4537184" y="1999458"/>
              <a:ext cx="2276446" cy="4664696"/>
            </a:xfrm>
            <a:prstGeom prst="rect">
              <a:avLst/>
            </a:prstGeom>
          </p:spPr>
        </p:pic>
        <p:sp>
          <p:nvSpPr>
            <p:cNvPr id="71" name="Rectangle 70">
              <a:extLst>
                <a:ext uri="{FF2B5EF4-FFF2-40B4-BE49-F238E27FC236}">
                  <a16:creationId xmlns:a16="http://schemas.microsoft.com/office/drawing/2014/main" id="{6FD0BDAB-2589-4982-8D90-9A81A1A0A589}"/>
                </a:ext>
              </a:extLst>
            </p:cNvPr>
            <p:cNvSpPr/>
            <p:nvPr/>
          </p:nvSpPr>
          <p:spPr>
            <a:xfrm>
              <a:off x="4159708" y="1941359"/>
              <a:ext cx="412292" cy="369332"/>
            </a:xfrm>
            <a:prstGeom prst="rect">
              <a:avLst/>
            </a:prstGeom>
          </p:spPr>
          <p:txBody>
            <a:bodyPr wrap="none">
              <a:spAutoFit/>
            </a:bodyPr>
            <a:lstStyle/>
            <a:p>
              <a:r>
                <a:rPr lang="en-US" i="1" dirty="0">
                  <a:solidFill>
                    <a:srgbClr val="7030A0"/>
                  </a:solidFill>
                </a:rPr>
                <a:t>3. </a:t>
              </a:r>
              <a:endParaRPr lang="en-US" dirty="0"/>
            </a:p>
          </p:txBody>
        </p:sp>
      </p:grpSp>
      <p:pic>
        <p:nvPicPr>
          <p:cNvPr id="73" name="Picture 72">
            <a:extLst>
              <a:ext uri="{FF2B5EF4-FFF2-40B4-BE49-F238E27FC236}">
                <a16:creationId xmlns:a16="http://schemas.microsoft.com/office/drawing/2014/main" id="{548C3417-6F2A-4895-9D9F-E19F801BDE01}"/>
              </a:ext>
            </a:extLst>
          </p:cNvPr>
          <p:cNvPicPr>
            <a:picLocks noChangeAspect="1"/>
          </p:cNvPicPr>
          <p:nvPr/>
        </p:nvPicPr>
        <p:blipFill>
          <a:blip r:embed="rId14"/>
          <a:stretch>
            <a:fillRect/>
          </a:stretch>
        </p:blipFill>
        <p:spPr>
          <a:xfrm>
            <a:off x="4942122" y="2548794"/>
            <a:ext cx="174317" cy="3418826"/>
          </a:xfrm>
          <a:prstGeom prst="rect">
            <a:avLst/>
          </a:prstGeom>
        </p:spPr>
      </p:pic>
      <p:pic>
        <p:nvPicPr>
          <p:cNvPr id="74" name="Picture 73">
            <a:extLst>
              <a:ext uri="{FF2B5EF4-FFF2-40B4-BE49-F238E27FC236}">
                <a16:creationId xmlns:a16="http://schemas.microsoft.com/office/drawing/2014/main" id="{F84384AA-1180-4F15-8060-F9E81644C41C}"/>
              </a:ext>
            </a:extLst>
          </p:cNvPr>
          <p:cNvPicPr>
            <a:picLocks noChangeAspect="1"/>
          </p:cNvPicPr>
          <p:nvPr/>
        </p:nvPicPr>
        <p:blipFill>
          <a:blip r:embed="rId14"/>
          <a:stretch>
            <a:fillRect/>
          </a:stretch>
        </p:blipFill>
        <p:spPr>
          <a:xfrm rot="5400000">
            <a:off x="5581967" y="5311496"/>
            <a:ext cx="409203" cy="1594178"/>
          </a:xfrm>
          <a:prstGeom prst="rect">
            <a:avLst/>
          </a:prstGeom>
        </p:spPr>
      </p:pic>
      <p:grpSp>
        <p:nvGrpSpPr>
          <p:cNvPr id="79" name="Group 78">
            <a:extLst>
              <a:ext uri="{FF2B5EF4-FFF2-40B4-BE49-F238E27FC236}">
                <a16:creationId xmlns:a16="http://schemas.microsoft.com/office/drawing/2014/main" id="{B92881F9-0CA5-4A0F-9E65-06AD8C82F3DB}"/>
              </a:ext>
            </a:extLst>
          </p:cNvPr>
          <p:cNvGrpSpPr/>
          <p:nvPr/>
        </p:nvGrpSpPr>
        <p:grpSpPr>
          <a:xfrm>
            <a:off x="5126702" y="3086077"/>
            <a:ext cx="1548395" cy="2811776"/>
            <a:chOff x="5126702" y="3086077"/>
            <a:chExt cx="1548395" cy="2811776"/>
          </a:xfrm>
        </p:grpSpPr>
        <p:pic>
          <p:nvPicPr>
            <p:cNvPr id="75" name="Picture 74">
              <a:extLst>
                <a:ext uri="{FF2B5EF4-FFF2-40B4-BE49-F238E27FC236}">
                  <a16:creationId xmlns:a16="http://schemas.microsoft.com/office/drawing/2014/main" id="{F0F21E68-9EF2-4905-9C30-0365AD3D8E65}"/>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5131085" y="3788195"/>
              <a:ext cx="1544012" cy="739386"/>
            </a:xfrm>
            <a:prstGeom prst="rect">
              <a:avLst/>
            </a:prstGeom>
          </p:spPr>
        </p:pic>
        <p:pic>
          <p:nvPicPr>
            <p:cNvPr id="76" name="Picture 75">
              <a:extLst>
                <a:ext uri="{FF2B5EF4-FFF2-40B4-BE49-F238E27FC236}">
                  <a16:creationId xmlns:a16="http://schemas.microsoft.com/office/drawing/2014/main" id="{A647D0C2-F390-48E3-A465-3279ED9191D7}"/>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5131085" y="4473331"/>
              <a:ext cx="1544012" cy="739386"/>
            </a:xfrm>
            <a:prstGeom prst="rect">
              <a:avLst/>
            </a:prstGeom>
          </p:spPr>
        </p:pic>
        <p:pic>
          <p:nvPicPr>
            <p:cNvPr id="77" name="Picture 76">
              <a:extLst>
                <a:ext uri="{FF2B5EF4-FFF2-40B4-BE49-F238E27FC236}">
                  <a16:creationId xmlns:a16="http://schemas.microsoft.com/office/drawing/2014/main" id="{04E9D24B-8ED2-4FD5-8488-59726C070526}"/>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5131085" y="5158467"/>
              <a:ext cx="1544012" cy="739386"/>
            </a:xfrm>
            <a:prstGeom prst="rect">
              <a:avLst/>
            </a:prstGeom>
          </p:spPr>
        </p:pic>
        <p:pic>
          <p:nvPicPr>
            <p:cNvPr id="78" name="Picture 77">
              <a:extLst>
                <a:ext uri="{FF2B5EF4-FFF2-40B4-BE49-F238E27FC236}">
                  <a16:creationId xmlns:a16="http://schemas.microsoft.com/office/drawing/2014/main" id="{2D64C999-C621-4809-80AB-961A121BEF4B}"/>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5126702" y="3086077"/>
              <a:ext cx="1544012" cy="739386"/>
            </a:xfrm>
            <a:prstGeom prst="rect">
              <a:avLst/>
            </a:prstGeom>
          </p:spPr>
        </p:pic>
      </p:grpSp>
      <p:grpSp>
        <p:nvGrpSpPr>
          <p:cNvPr id="80" name="Group 142">
            <a:extLst>
              <a:ext uri="{FF2B5EF4-FFF2-40B4-BE49-F238E27FC236}">
                <a16:creationId xmlns:a16="http://schemas.microsoft.com/office/drawing/2014/main" id="{8C1C5A4D-DF89-422D-B867-FC5B80E01727}"/>
              </a:ext>
            </a:extLst>
          </p:cNvPr>
          <p:cNvGrpSpPr>
            <a:grpSpLocks/>
          </p:cNvGrpSpPr>
          <p:nvPr/>
        </p:nvGrpSpPr>
        <p:grpSpPr bwMode="auto">
          <a:xfrm>
            <a:off x="1765540" y="289578"/>
            <a:ext cx="4617336" cy="997197"/>
            <a:chOff x="312950" y="5505130"/>
            <a:chExt cx="3304876" cy="314852"/>
          </a:xfrm>
        </p:grpSpPr>
        <p:sp>
          <p:nvSpPr>
            <p:cNvPr id="81" name="Rectangle 80">
              <a:extLst>
                <a:ext uri="{FF2B5EF4-FFF2-40B4-BE49-F238E27FC236}">
                  <a16:creationId xmlns:a16="http://schemas.microsoft.com/office/drawing/2014/main" id="{6468774E-FF5A-46B4-920C-F15C9502C435}"/>
                </a:ext>
              </a:extLst>
            </p:cNvPr>
            <p:cNvSpPr/>
            <p:nvPr/>
          </p:nvSpPr>
          <p:spPr bwMode="auto">
            <a:xfrm>
              <a:off x="312950" y="5505130"/>
              <a:ext cx="3299542" cy="314852"/>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301752" rIns="45720">
              <a:spAutoFit/>
            </a:bodyPr>
            <a:lstStyle/>
            <a:p>
              <a:pPr defTabSz="914400">
                <a:defRPr/>
              </a:pPr>
              <a:r>
                <a:rPr lang="en-US" sz="1400" dirty="0">
                  <a:solidFill>
                    <a:schemeClr val="tx1"/>
                  </a:solidFill>
                  <a:latin typeface="Handlee" panose="02000000000000000000" pitchFamily="2" charset="0"/>
                  <a:cs typeface="Arial" charset="0"/>
                </a:rPr>
                <a:t>Pair-Share:</a:t>
              </a:r>
            </a:p>
            <a:p>
              <a:pPr marL="342900" indent="-342900" defTabSz="914400">
                <a:buFontTx/>
                <a:buAutoNum type="arabicPeriod"/>
                <a:defRPr/>
              </a:pPr>
              <a:r>
                <a:rPr lang="en-US" sz="1400" dirty="0">
                  <a:solidFill>
                    <a:schemeClr val="tx1"/>
                  </a:solidFill>
                  <a:latin typeface="Handlee" panose="02000000000000000000" pitchFamily="2" charset="0"/>
                  <a:cs typeface="Arial" charset="0"/>
                </a:rPr>
                <a:t>Partner-</a:t>
              </a:r>
              <a:r>
                <a:rPr lang="en-US" sz="1400" b="1" i="1" dirty="0">
                  <a:solidFill>
                    <a:schemeClr val="tx1"/>
                  </a:solidFill>
                  <a:effectLst>
                    <a:outerShdw blurRad="38100" dist="38100" dir="2700000" algn="tl">
                      <a:srgbClr val="000000">
                        <a:alpha val="43137"/>
                      </a:srgbClr>
                    </a:outerShdw>
                  </a:effectLst>
                  <a:latin typeface="Handlee" panose="02000000000000000000" pitchFamily="2" charset="0"/>
                  <a:cs typeface="Arial" charset="0"/>
                </a:rPr>
                <a:t>A:  </a:t>
              </a:r>
              <a:r>
                <a:rPr lang="en-US" sz="1400" dirty="0">
                  <a:solidFill>
                    <a:schemeClr val="tx1"/>
                  </a:solidFill>
                  <a:latin typeface="Handlee" panose="02000000000000000000" pitchFamily="2" charset="0"/>
                  <a:cs typeface="Arial" charset="0"/>
                </a:rPr>
                <a:t>Explain </a:t>
              </a:r>
              <a:r>
                <a:rPr lang="en-US" sz="1400" b="1" i="1" dirty="0">
                  <a:solidFill>
                    <a:schemeClr val="tx1"/>
                  </a:solidFill>
                  <a:latin typeface="Handlee" panose="02000000000000000000" pitchFamily="2" charset="0"/>
                  <a:cs typeface="Arial" charset="0"/>
                </a:rPr>
                <a:t>steps 1 to 3</a:t>
              </a:r>
              <a:r>
                <a:rPr lang="en-US" sz="1400" dirty="0">
                  <a:solidFill>
                    <a:schemeClr val="tx1"/>
                  </a:solidFill>
                  <a:latin typeface="Handlee" panose="02000000000000000000" pitchFamily="2" charset="0"/>
                  <a:cs typeface="Arial" charset="0"/>
                </a:rPr>
                <a:t>?</a:t>
              </a:r>
            </a:p>
            <a:p>
              <a:pPr marL="342900" indent="-342900" defTabSz="914400">
                <a:buFontTx/>
                <a:buAutoNum type="arabicPeriod"/>
                <a:defRPr/>
              </a:pPr>
              <a:r>
                <a:rPr lang="en-US" sz="1400" dirty="0">
                  <a:solidFill>
                    <a:schemeClr val="tx1"/>
                  </a:solidFill>
                  <a:latin typeface="Handlee" panose="02000000000000000000" pitchFamily="2" charset="0"/>
                  <a:cs typeface="Arial" charset="0"/>
                </a:rPr>
                <a:t>Partner-</a:t>
              </a:r>
              <a:r>
                <a:rPr lang="en-US" sz="1400" b="1" i="1" dirty="0">
                  <a:solidFill>
                    <a:schemeClr val="tx1"/>
                  </a:solidFill>
                  <a:effectLst>
                    <a:outerShdw blurRad="38100" dist="38100" dir="2700000" algn="tl">
                      <a:srgbClr val="000000">
                        <a:alpha val="43137"/>
                      </a:srgbClr>
                    </a:outerShdw>
                  </a:effectLst>
                  <a:latin typeface="Handlee" panose="02000000000000000000" pitchFamily="2" charset="0"/>
                  <a:cs typeface="Arial" charset="0"/>
                </a:rPr>
                <a:t>B:  </a:t>
              </a:r>
              <a:r>
                <a:rPr lang="en-US" sz="1400" dirty="0">
                  <a:solidFill>
                    <a:schemeClr val="tx1"/>
                  </a:solidFill>
                  <a:latin typeface="Handlee" panose="02000000000000000000" pitchFamily="2" charset="0"/>
                  <a:cs typeface="Arial" charset="0"/>
                </a:rPr>
                <a:t>How do you find the </a:t>
              </a:r>
              <a:r>
                <a:rPr lang="en-US" sz="1400" b="1" i="1" dirty="0">
                  <a:solidFill>
                    <a:schemeClr val="tx1"/>
                  </a:solidFill>
                  <a:latin typeface="Handlee" panose="02000000000000000000" pitchFamily="2" charset="0"/>
                  <a:cs typeface="Arial" charset="0"/>
                </a:rPr>
                <a:t>Range, Median, &amp; Mean</a:t>
              </a:r>
              <a:r>
                <a:rPr lang="en-US" sz="1400" dirty="0">
                  <a:solidFill>
                    <a:schemeClr val="tx1"/>
                  </a:solidFill>
                  <a:latin typeface="Handlee" panose="02000000000000000000" pitchFamily="2" charset="0"/>
                  <a:cs typeface="Arial" charset="0"/>
                </a:rPr>
                <a:t>?</a:t>
              </a:r>
            </a:p>
          </p:txBody>
        </p:sp>
        <p:sp>
          <p:nvSpPr>
            <p:cNvPr id="82" name="Rectangle 81">
              <a:extLst>
                <a:ext uri="{FF2B5EF4-FFF2-40B4-BE49-F238E27FC236}">
                  <a16:creationId xmlns:a16="http://schemas.microsoft.com/office/drawing/2014/main" id="{5E12421C-99EA-48D2-AF7A-13D2B2393003}"/>
                </a:ext>
              </a:extLst>
            </p:cNvPr>
            <p:cNvSpPr/>
            <p:nvPr/>
          </p:nvSpPr>
          <p:spPr bwMode="auto">
            <a:xfrm>
              <a:off x="318284" y="5505632"/>
              <a:ext cx="3299542" cy="69193"/>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prstClr val="white"/>
                  </a:solidFill>
                  <a:latin typeface="Gill Sans MT" pitchFamily="34" charset="0"/>
                </a:rPr>
                <a:t>CFU: Pair-Share</a:t>
              </a:r>
            </a:p>
          </p:txBody>
        </p:sp>
      </p:grpSp>
    </p:spTree>
    <p:extLst>
      <p:ext uri="{BB962C8B-B14F-4D97-AF65-F5344CB8AC3E}">
        <p14:creationId xmlns:p14="http://schemas.microsoft.com/office/powerpoint/2010/main" val="20788526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52"/>
                                        </p:tgtEl>
                                      </p:cBhvr>
                                    </p:animEffect>
                                    <p:set>
                                      <p:cBhvr>
                                        <p:cTn id="25" dur="1" fill="hold">
                                          <p:stCondLst>
                                            <p:cond delay="499"/>
                                          </p:stCondLst>
                                        </p:cTn>
                                        <p:tgtEl>
                                          <p:spTgt spid="5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3"/>
                                        </p:tgtEl>
                                      </p:cBhvr>
                                    </p:animEffect>
                                    <p:set>
                                      <p:cBhvr>
                                        <p:cTn id="30" dur="1" fill="hold">
                                          <p:stCondLst>
                                            <p:cond delay="499"/>
                                          </p:stCondLst>
                                        </p:cTn>
                                        <p:tgtEl>
                                          <p:spTgt spid="5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childTnLst>
                                </p:cTn>
                              </p:par>
                              <p:par>
                                <p:cTn id="41" presetID="10"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61"/>
                                        </p:tgtEl>
                                      </p:cBhvr>
                                    </p:animEffect>
                                    <p:set>
                                      <p:cBhvr>
                                        <p:cTn id="48" dur="1" fill="hold">
                                          <p:stCondLst>
                                            <p:cond delay="499"/>
                                          </p:stCondLst>
                                        </p:cTn>
                                        <p:tgtEl>
                                          <p:spTgt spid="6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62"/>
                                        </p:tgtEl>
                                      </p:cBhvr>
                                    </p:animEffect>
                                    <p:set>
                                      <p:cBhvr>
                                        <p:cTn id="53" dur="1" fill="hold">
                                          <p:stCondLst>
                                            <p:cond delay="499"/>
                                          </p:stCondLst>
                                        </p:cTn>
                                        <p:tgtEl>
                                          <p:spTgt spid="6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63"/>
                                        </p:tgtEl>
                                      </p:cBhvr>
                                    </p:animEffect>
                                    <p:set>
                                      <p:cBhvr>
                                        <p:cTn id="58" dur="1" fill="hold">
                                          <p:stCondLst>
                                            <p:cond delay="499"/>
                                          </p:stCondLst>
                                        </p:cTn>
                                        <p:tgtEl>
                                          <p:spTgt spid="6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64"/>
                                        </p:tgtEl>
                                      </p:cBhvr>
                                    </p:animEffect>
                                    <p:set>
                                      <p:cBhvr>
                                        <p:cTn id="63" dur="1" fill="hold">
                                          <p:stCondLst>
                                            <p:cond delay="499"/>
                                          </p:stCondLst>
                                        </p:cTn>
                                        <p:tgtEl>
                                          <p:spTgt spid="6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66"/>
                                        </p:tgtEl>
                                      </p:cBhvr>
                                    </p:animEffect>
                                    <p:set>
                                      <p:cBhvr>
                                        <p:cTn id="68" dur="1" fill="hold">
                                          <p:stCondLst>
                                            <p:cond delay="499"/>
                                          </p:stCondLst>
                                        </p:cTn>
                                        <p:tgtEl>
                                          <p:spTgt spid="6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67"/>
                                        </p:tgtEl>
                                      </p:cBhvr>
                                    </p:animEffect>
                                    <p:set>
                                      <p:cBhvr>
                                        <p:cTn id="73" dur="1" fill="hold">
                                          <p:stCondLst>
                                            <p:cond delay="499"/>
                                          </p:stCondLst>
                                        </p:cTn>
                                        <p:tgtEl>
                                          <p:spTgt spid="67"/>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68"/>
                                        </p:tgtEl>
                                      </p:cBhvr>
                                    </p:animEffect>
                                    <p:set>
                                      <p:cBhvr>
                                        <p:cTn id="78" dur="1" fill="hold">
                                          <p:stCondLst>
                                            <p:cond delay="499"/>
                                          </p:stCondLst>
                                        </p:cTn>
                                        <p:tgtEl>
                                          <p:spTgt spid="6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69"/>
                                        </p:tgtEl>
                                      </p:cBhvr>
                                    </p:animEffect>
                                    <p:set>
                                      <p:cBhvr>
                                        <p:cTn id="83" dur="1" fill="hold">
                                          <p:stCondLst>
                                            <p:cond delay="499"/>
                                          </p:stCondLst>
                                        </p:cTn>
                                        <p:tgtEl>
                                          <p:spTgt spid="69"/>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500"/>
                                        <p:tgtEl>
                                          <p:spTgt spid="72"/>
                                        </p:tgtEl>
                                      </p:cBhvr>
                                    </p:animEffect>
                                  </p:childTnLst>
                                </p:cTn>
                              </p:par>
                              <p:par>
                                <p:cTn id="89" presetID="10" presetClass="entr" presetSubtype="0" fill="hold" nodeType="with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fade">
                                      <p:cBhvr>
                                        <p:cTn id="91" dur="500"/>
                                        <p:tgtEl>
                                          <p:spTgt spid="7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74"/>
                                        </p:tgtEl>
                                      </p:cBhvr>
                                    </p:animEffect>
                                    <p:set>
                                      <p:cBhvr>
                                        <p:cTn id="96" dur="1" fill="hold">
                                          <p:stCondLst>
                                            <p:cond delay="499"/>
                                          </p:stCondLst>
                                        </p:cTn>
                                        <p:tgtEl>
                                          <p:spTgt spid="74"/>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500"/>
                                        <p:tgtEl>
                                          <p:spTgt spid="73"/>
                                        </p:tgtEl>
                                      </p:cBhvr>
                                    </p:animEffect>
                                    <p:set>
                                      <p:cBhvr>
                                        <p:cTn id="101" dur="1" fill="hold">
                                          <p:stCondLst>
                                            <p:cond delay="499"/>
                                          </p:stCondLst>
                                        </p:cTn>
                                        <p:tgtEl>
                                          <p:spTgt spid="73"/>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500"/>
                                        <p:tgtEl>
                                          <p:spTgt spid="79"/>
                                        </p:tgtEl>
                                      </p:cBhvr>
                                    </p:animEffect>
                                    <p:set>
                                      <p:cBhvr>
                                        <p:cTn id="106" dur="1" fill="hold">
                                          <p:stCondLst>
                                            <p:cond delay="499"/>
                                          </p:stCondLst>
                                        </p:cTn>
                                        <p:tgtEl>
                                          <p:spTgt spid="79"/>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80"/>
                                        </p:tgtEl>
                                        <p:attrNameLst>
                                          <p:attrName>style.visibility</p:attrName>
                                        </p:attrNameLst>
                                      </p:cBhvr>
                                      <p:to>
                                        <p:strVal val="visible"/>
                                      </p:to>
                                    </p:set>
                                    <p:anim calcmode="lin" valueType="num">
                                      <p:cBhvr additive="base">
                                        <p:cTn id="111" dur="500" fill="hold"/>
                                        <p:tgtEl>
                                          <p:spTgt spid="80"/>
                                        </p:tgtEl>
                                        <p:attrNameLst>
                                          <p:attrName>ppt_x</p:attrName>
                                        </p:attrNameLst>
                                      </p:cBhvr>
                                      <p:tavLst>
                                        <p:tav tm="0">
                                          <p:val>
                                            <p:strVal val="#ppt_x"/>
                                          </p:val>
                                        </p:tav>
                                        <p:tav tm="100000">
                                          <p:val>
                                            <p:strVal val="#ppt_x"/>
                                          </p:val>
                                        </p:tav>
                                      </p:tavLst>
                                    </p:anim>
                                    <p:anim calcmode="lin" valueType="num">
                                      <p:cBhvr additive="base">
                                        <p:cTn id="112"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A12614C6-5629-4878-B6E3-93025573DD9C}"/>
              </a:ext>
            </a:extLst>
          </p:cNvPr>
          <p:cNvSpPr/>
          <p:nvPr/>
        </p:nvSpPr>
        <p:spPr>
          <a:xfrm>
            <a:off x="93663" y="111125"/>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a:p>
        </p:txBody>
      </p:sp>
      <p:sp>
        <p:nvSpPr>
          <p:cNvPr id="32" name="Heading">
            <a:extLst>
              <a:ext uri="{FF2B5EF4-FFF2-40B4-BE49-F238E27FC236}">
                <a16:creationId xmlns:a16="http://schemas.microsoft.com/office/drawing/2014/main" id="{CEFACC64-C7C7-444D-8C9A-8A91D0B9C677}"/>
              </a:ext>
            </a:extLst>
          </p:cNvPr>
          <p:cNvSpPr/>
          <p:nvPr/>
        </p:nvSpPr>
        <p:spPr bwMode="auto">
          <a:xfrm>
            <a:off x="0" y="0"/>
            <a:ext cx="2743200" cy="247650"/>
          </a:xfrm>
          <a:prstGeom prst="homePlate">
            <a:avLst>
              <a:gd name="adj" fmla="val 40355"/>
            </a:avLst>
          </a:prstGeom>
          <a:solidFill>
            <a:srgbClr val="065978"/>
          </a:solidFill>
          <a:ln>
            <a:noFill/>
          </a:ln>
          <a:effectLst>
            <a:outerShdw blurRad="63500" sx="102000" sy="1020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eaLnBrk="1" hangingPunct="1">
              <a:defRPr/>
            </a:pPr>
            <a:r>
              <a:rPr lang="en-US" sz="1200" b="1" dirty="0">
                <a:solidFill>
                  <a:schemeClr val="bg1"/>
                </a:solidFill>
                <a:latin typeface="Gill Sans MT" pitchFamily="34" charset="0"/>
              </a:rPr>
              <a:t>Skill Development/Guided Practice</a:t>
            </a:r>
          </a:p>
        </p:txBody>
      </p:sp>
      <p:pic>
        <p:nvPicPr>
          <p:cNvPr id="5" name="Picture 4">
            <a:extLst>
              <a:ext uri="{FF2B5EF4-FFF2-40B4-BE49-F238E27FC236}">
                <a16:creationId xmlns:a16="http://schemas.microsoft.com/office/drawing/2014/main" id="{864E65C2-602E-485E-9D02-D5ACDDA12CCC}"/>
              </a:ext>
            </a:extLst>
          </p:cNvPr>
          <p:cNvPicPr>
            <a:picLocks noChangeAspect="1"/>
          </p:cNvPicPr>
          <p:nvPr/>
        </p:nvPicPr>
        <p:blipFill>
          <a:blip r:embed="rId2"/>
          <a:stretch>
            <a:fillRect/>
          </a:stretch>
        </p:blipFill>
        <p:spPr>
          <a:xfrm>
            <a:off x="69056" y="340836"/>
            <a:ext cx="9005887" cy="5478918"/>
          </a:xfrm>
          <a:prstGeom prst="rect">
            <a:avLst/>
          </a:prstGeom>
        </p:spPr>
      </p:pic>
      <p:grpSp>
        <p:nvGrpSpPr>
          <p:cNvPr id="11" name="Group 10">
            <a:extLst>
              <a:ext uri="{FF2B5EF4-FFF2-40B4-BE49-F238E27FC236}">
                <a16:creationId xmlns:a16="http://schemas.microsoft.com/office/drawing/2014/main" id="{840F40FF-8A39-48E8-8317-265B0B20F285}"/>
              </a:ext>
            </a:extLst>
          </p:cNvPr>
          <p:cNvGrpSpPr/>
          <p:nvPr/>
        </p:nvGrpSpPr>
        <p:grpSpPr>
          <a:xfrm>
            <a:off x="6681309" y="1679046"/>
            <a:ext cx="2188324" cy="3190145"/>
            <a:chOff x="5131085" y="3074916"/>
            <a:chExt cx="1544012" cy="2822937"/>
          </a:xfrm>
        </p:grpSpPr>
        <p:pic>
          <p:nvPicPr>
            <p:cNvPr id="12" name="Picture 11">
              <a:extLst>
                <a:ext uri="{FF2B5EF4-FFF2-40B4-BE49-F238E27FC236}">
                  <a16:creationId xmlns:a16="http://schemas.microsoft.com/office/drawing/2014/main" id="{3099263E-A39E-4F86-AE91-3FACFB08738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131085" y="3788195"/>
              <a:ext cx="1544012" cy="739386"/>
            </a:xfrm>
            <a:prstGeom prst="rect">
              <a:avLst/>
            </a:prstGeom>
          </p:spPr>
        </p:pic>
        <p:pic>
          <p:nvPicPr>
            <p:cNvPr id="16" name="Picture 15">
              <a:extLst>
                <a:ext uri="{FF2B5EF4-FFF2-40B4-BE49-F238E27FC236}">
                  <a16:creationId xmlns:a16="http://schemas.microsoft.com/office/drawing/2014/main" id="{AA5EF6A3-BB96-425B-A822-55C60715CC9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131085" y="4473331"/>
              <a:ext cx="1544012" cy="739386"/>
            </a:xfrm>
            <a:prstGeom prst="rect">
              <a:avLst/>
            </a:prstGeom>
          </p:spPr>
        </p:pic>
        <p:pic>
          <p:nvPicPr>
            <p:cNvPr id="17" name="Picture 16">
              <a:extLst>
                <a:ext uri="{FF2B5EF4-FFF2-40B4-BE49-F238E27FC236}">
                  <a16:creationId xmlns:a16="http://schemas.microsoft.com/office/drawing/2014/main" id="{2737E4D0-690A-4371-90FC-0B732547F84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131085" y="5158467"/>
              <a:ext cx="1544012" cy="739386"/>
            </a:xfrm>
            <a:prstGeom prst="rect">
              <a:avLst/>
            </a:prstGeom>
          </p:spPr>
        </p:pic>
        <p:pic>
          <p:nvPicPr>
            <p:cNvPr id="18" name="Picture 17">
              <a:extLst>
                <a:ext uri="{FF2B5EF4-FFF2-40B4-BE49-F238E27FC236}">
                  <a16:creationId xmlns:a16="http://schemas.microsoft.com/office/drawing/2014/main" id="{3D646BAA-DA1B-47AA-B625-C41329816AE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131085" y="3074916"/>
              <a:ext cx="1544012" cy="739386"/>
            </a:xfrm>
            <a:prstGeom prst="rect">
              <a:avLst/>
            </a:prstGeom>
          </p:spPr>
        </p:pic>
      </p:grpSp>
      <p:pic>
        <p:nvPicPr>
          <p:cNvPr id="19" name="Picture 18">
            <a:extLst>
              <a:ext uri="{FF2B5EF4-FFF2-40B4-BE49-F238E27FC236}">
                <a16:creationId xmlns:a16="http://schemas.microsoft.com/office/drawing/2014/main" id="{DE0251F2-EE01-4F8C-98E3-0D6783691ECB}"/>
              </a:ext>
            </a:extLst>
          </p:cNvPr>
          <p:cNvPicPr>
            <a:picLocks noChangeAspect="1"/>
          </p:cNvPicPr>
          <p:nvPr/>
        </p:nvPicPr>
        <p:blipFill>
          <a:blip r:embed="rId4"/>
          <a:stretch>
            <a:fillRect/>
          </a:stretch>
        </p:blipFill>
        <p:spPr>
          <a:xfrm rot="5400000">
            <a:off x="3902952" y="-16707"/>
            <a:ext cx="367850" cy="3418826"/>
          </a:xfrm>
          <a:prstGeom prst="rect">
            <a:avLst/>
          </a:prstGeom>
        </p:spPr>
      </p:pic>
      <p:pic>
        <p:nvPicPr>
          <p:cNvPr id="20" name="Picture 19">
            <a:extLst>
              <a:ext uri="{FF2B5EF4-FFF2-40B4-BE49-F238E27FC236}">
                <a16:creationId xmlns:a16="http://schemas.microsoft.com/office/drawing/2014/main" id="{096EA2BB-01C3-451B-A8BB-CA578E19C850}"/>
              </a:ext>
            </a:extLst>
          </p:cNvPr>
          <p:cNvPicPr>
            <a:picLocks noChangeAspect="1"/>
          </p:cNvPicPr>
          <p:nvPr/>
        </p:nvPicPr>
        <p:blipFill>
          <a:blip r:embed="rId4"/>
          <a:stretch>
            <a:fillRect/>
          </a:stretch>
        </p:blipFill>
        <p:spPr>
          <a:xfrm rot="5400000">
            <a:off x="1150516" y="2384930"/>
            <a:ext cx="259360" cy="914390"/>
          </a:xfrm>
          <a:prstGeom prst="rect">
            <a:avLst/>
          </a:prstGeom>
        </p:spPr>
      </p:pic>
      <p:pic>
        <p:nvPicPr>
          <p:cNvPr id="21" name="Picture 20">
            <a:extLst>
              <a:ext uri="{FF2B5EF4-FFF2-40B4-BE49-F238E27FC236}">
                <a16:creationId xmlns:a16="http://schemas.microsoft.com/office/drawing/2014/main" id="{DC27B8F4-9820-413D-9C1C-F78B10204E80}"/>
              </a:ext>
            </a:extLst>
          </p:cNvPr>
          <p:cNvPicPr>
            <a:picLocks noChangeAspect="1"/>
          </p:cNvPicPr>
          <p:nvPr/>
        </p:nvPicPr>
        <p:blipFill>
          <a:blip r:embed="rId4"/>
          <a:stretch>
            <a:fillRect/>
          </a:stretch>
        </p:blipFill>
        <p:spPr>
          <a:xfrm rot="5400000">
            <a:off x="2613540" y="2384930"/>
            <a:ext cx="259360" cy="914390"/>
          </a:xfrm>
          <a:prstGeom prst="rect">
            <a:avLst/>
          </a:prstGeom>
        </p:spPr>
      </p:pic>
      <p:pic>
        <p:nvPicPr>
          <p:cNvPr id="22" name="Picture 21">
            <a:extLst>
              <a:ext uri="{FF2B5EF4-FFF2-40B4-BE49-F238E27FC236}">
                <a16:creationId xmlns:a16="http://schemas.microsoft.com/office/drawing/2014/main" id="{47C7CE03-59A4-4356-AB21-8C1F139A7CCB}"/>
              </a:ext>
            </a:extLst>
          </p:cNvPr>
          <p:cNvPicPr>
            <a:picLocks noChangeAspect="1"/>
          </p:cNvPicPr>
          <p:nvPr/>
        </p:nvPicPr>
        <p:blipFill>
          <a:blip r:embed="rId4"/>
          <a:stretch>
            <a:fillRect/>
          </a:stretch>
        </p:blipFill>
        <p:spPr>
          <a:xfrm rot="5400000">
            <a:off x="1152343" y="2733799"/>
            <a:ext cx="259360" cy="914390"/>
          </a:xfrm>
          <a:prstGeom prst="rect">
            <a:avLst/>
          </a:prstGeom>
        </p:spPr>
      </p:pic>
      <p:pic>
        <p:nvPicPr>
          <p:cNvPr id="23" name="Picture 22">
            <a:extLst>
              <a:ext uri="{FF2B5EF4-FFF2-40B4-BE49-F238E27FC236}">
                <a16:creationId xmlns:a16="http://schemas.microsoft.com/office/drawing/2014/main" id="{F4C9EB55-FADB-430C-A3CA-DC0E34C7D496}"/>
              </a:ext>
            </a:extLst>
          </p:cNvPr>
          <p:cNvPicPr>
            <a:picLocks noChangeAspect="1"/>
          </p:cNvPicPr>
          <p:nvPr/>
        </p:nvPicPr>
        <p:blipFill>
          <a:blip r:embed="rId4"/>
          <a:stretch>
            <a:fillRect/>
          </a:stretch>
        </p:blipFill>
        <p:spPr>
          <a:xfrm rot="5400000">
            <a:off x="2687963" y="2717061"/>
            <a:ext cx="259360" cy="914390"/>
          </a:xfrm>
          <a:prstGeom prst="rect">
            <a:avLst/>
          </a:prstGeom>
        </p:spPr>
      </p:pic>
      <p:pic>
        <p:nvPicPr>
          <p:cNvPr id="24" name="Picture 23">
            <a:extLst>
              <a:ext uri="{FF2B5EF4-FFF2-40B4-BE49-F238E27FC236}">
                <a16:creationId xmlns:a16="http://schemas.microsoft.com/office/drawing/2014/main" id="{66F6594B-8EB2-44F6-B6E6-AD48979C3AB0}"/>
              </a:ext>
            </a:extLst>
          </p:cNvPr>
          <p:cNvPicPr>
            <a:picLocks noChangeAspect="1"/>
          </p:cNvPicPr>
          <p:nvPr/>
        </p:nvPicPr>
        <p:blipFill>
          <a:blip r:embed="rId4"/>
          <a:stretch>
            <a:fillRect/>
          </a:stretch>
        </p:blipFill>
        <p:spPr>
          <a:xfrm rot="5400000">
            <a:off x="1241920" y="3048740"/>
            <a:ext cx="259360" cy="914390"/>
          </a:xfrm>
          <a:prstGeom prst="rect">
            <a:avLst/>
          </a:prstGeom>
        </p:spPr>
      </p:pic>
      <p:pic>
        <p:nvPicPr>
          <p:cNvPr id="25" name="Picture 24">
            <a:extLst>
              <a:ext uri="{FF2B5EF4-FFF2-40B4-BE49-F238E27FC236}">
                <a16:creationId xmlns:a16="http://schemas.microsoft.com/office/drawing/2014/main" id="{02A66B7D-86BB-4C15-9A82-4F20E18693C0}"/>
              </a:ext>
            </a:extLst>
          </p:cNvPr>
          <p:cNvPicPr>
            <a:picLocks noChangeAspect="1"/>
          </p:cNvPicPr>
          <p:nvPr/>
        </p:nvPicPr>
        <p:blipFill>
          <a:blip r:embed="rId4"/>
          <a:stretch>
            <a:fillRect/>
          </a:stretch>
        </p:blipFill>
        <p:spPr>
          <a:xfrm rot="5400000">
            <a:off x="2617598" y="3048740"/>
            <a:ext cx="259360" cy="914390"/>
          </a:xfrm>
          <a:prstGeom prst="rect">
            <a:avLst/>
          </a:prstGeom>
        </p:spPr>
      </p:pic>
      <p:pic>
        <p:nvPicPr>
          <p:cNvPr id="26" name="Picture 25">
            <a:extLst>
              <a:ext uri="{FF2B5EF4-FFF2-40B4-BE49-F238E27FC236}">
                <a16:creationId xmlns:a16="http://schemas.microsoft.com/office/drawing/2014/main" id="{2E3BD053-161E-4C5C-AA19-6B8A276703F1}"/>
              </a:ext>
            </a:extLst>
          </p:cNvPr>
          <p:cNvPicPr>
            <a:picLocks noChangeAspect="1"/>
          </p:cNvPicPr>
          <p:nvPr/>
        </p:nvPicPr>
        <p:blipFill>
          <a:blip r:embed="rId4"/>
          <a:stretch>
            <a:fillRect/>
          </a:stretch>
        </p:blipFill>
        <p:spPr>
          <a:xfrm rot="5400000">
            <a:off x="1059077" y="3343669"/>
            <a:ext cx="259360" cy="914390"/>
          </a:xfrm>
          <a:prstGeom prst="rect">
            <a:avLst/>
          </a:prstGeom>
        </p:spPr>
      </p:pic>
      <p:pic>
        <p:nvPicPr>
          <p:cNvPr id="27" name="Picture 26">
            <a:extLst>
              <a:ext uri="{FF2B5EF4-FFF2-40B4-BE49-F238E27FC236}">
                <a16:creationId xmlns:a16="http://schemas.microsoft.com/office/drawing/2014/main" id="{29F85D13-49E2-448F-B248-B8C9251F2A07}"/>
              </a:ext>
            </a:extLst>
          </p:cNvPr>
          <p:cNvPicPr>
            <a:picLocks noChangeAspect="1"/>
          </p:cNvPicPr>
          <p:nvPr/>
        </p:nvPicPr>
        <p:blipFill>
          <a:blip r:embed="rId4"/>
          <a:stretch>
            <a:fillRect/>
          </a:stretch>
        </p:blipFill>
        <p:spPr>
          <a:xfrm rot="5400000">
            <a:off x="2720253" y="3401287"/>
            <a:ext cx="259360" cy="914390"/>
          </a:xfrm>
          <a:prstGeom prst="rect">
            <a:avLst/>
          </a:prstGeom>
        </p:spPr>
      </p:pic>
      <p:pic>
        <p:nvPicPr>
          <p:cNvPr id="28" name="Picture 27">
            <a:extLst>
              <a:ext uri="{FF2B5EF4-FFF2-40B4-BE49-F238E27FC236}">
                <a16:creationId xmlns:a16="http://schemas.microsoft.com/office/drawing/2014/main" id="{90C6CAB6-0693-4602-A732-68FA40516C19}"/>
              </a:ext>
            </a:extLst>
          </p:cNvPr>
          <p:cNvPicPr>
            <a:picLocks noChangeAspect="1"/>
          </p:cNvPicPr>
          <p:nvPr/>
        </p:nvPicPr>
        <p:blipFill>
          <a:blip r:embed="rId4"/>
          <a:stretch>
            <a:fillRect/>
          </a:stretch>
        </p:blipFill>
        <p:spPr>
          <a:xfrm rot="5400000">
            <a:off x="1130830" y="3706111"/>
            <a:ext cx="259360" cy="914390"/>
          </a:xfrm>
          <a:prstGeom prst="rect">
            <a:avLst/>
          </a:prstGeom>
        </p:spPr>
      </p:pic>
      <p:pic>
        <p:nvPicPr>
          <p:cNvPr id="29" name="Picture 28">
            <a:extLst>
              <a:ext uri="{FF2B5EF4-FFF2-40B4-BE49-F238E27FC236}">
                <a16:creationId xmlns:a16="http://schemas.microsoft.com/office/drawing/2014/main" id="{2EAD3296-9C3D-4DD4-8D87-A867C4649276}"/>
              </a:ext>
            </a:extLst>
          </p:cNvPr>
          <p:cNvPicPr>
            <a:picLocks noChangeAspect="1"/>
          </p:cNvPicPr>
          <p:nvPr/>
        </p:nvPicPr>
        <p:blipFill>
          <a:blip r:embed="rId4"/>
          <a:stretch>
            <a:fillRect/>
          </a:stretch>
        </p:blipFill>
        <p:spPr>
          <a:xfrm rot="5400000">
            <a:off x="2790207" y="3716228"/>
            <a:ext cx="259360" cy="914390"/>
          </a:xfrm>
          <a:prstGeom prst="rect">
            <a:avLst/>
          </a:prstGeom>
        </p:spPr>
      </p:pic>
      <p:pic>
        <p:nvPicPr>
          <p:cNvPr id="30" name="Picture 29">
            <a:extLst>
              <a:ext uri="{FF2B5EF4-FFF2-40B4-BE49-F238E27FC236}">
                <a16:creationId xmlns:a16="http://schemas.microsoft.com/office/drawing/2014/main" id="{7863F035-0947-46D8-BAED-C757286B8DAF}"/>
              </a:ext>
            </a:extLst>
          </p:cNvPr>
          <p:cNvPicPr>
            <a:picLocks noChangeAspect="1"/>
          </p:cNvPicPr>
          <p:nvPr/>
        </p:nvPicPr>
        <p:blipFill>
          <a:blip r:embed="rId4"/>
          <a:stretch>
            <a:fillRect/>
          </a:stretch>
        </p:blipFill>
        <p:spPr>
          <a:xfrm rot="5400000">
            <a:off x="7438312" y="4071844"/>
            <a:ext cx="393789" cy="2103097"/>
          </a:xfrm>
          <a:prstGeom prst="rect">
            <a:avLst/>
          </a:prstGeom>
        </p:spPr>
      </p:pic>
      <p:pic>
        <p:nvPicPr>
          <p:cNvPr id="31" name="Picture 30">
            <a:extLst>
              <a:ext uri="{FF2B5EF4-FFF2-40B4-BE49-F238E27FC236}">
                <a16:creationId xmlns:a16="http://schemas.microsoft.com/office/drawing/2014/main" id="{0ED0026E-7CB1-4711-957F-12A1FA57C8D1}"/>
              </a:ext>
            </a:extLst>
          </p:cNvPr>
          <p:cNvPicPr>
            <a:picLocks noChangeAspect="1"/>
          </p:cNvPicPr>
          <p:nvPr/>
        </p:nvPicPr>
        <p:blipFill>
          <a:blip r:embed="rId4"/>
          <a:stretch>
            <a:fillRect/>
          </a:stretch>
        </p:blipFill>
        <p:spPr>
          <a:xfrm rot="5400000">
            <a:off x="4646525" y="2897925"/>
            <a:ext cx="3782828" cy="274317"/>
          </a:xfrm>
          <a:prstGeom prst="rect">
            <a:avLst/>
          </a:prstGeom>
        </p:spPr>
      </p:pic>
    </p:spTree>
    <p:extLst>
      <p:ext uri="{BB962C8B-B14F-4D97-AF65-F5344CB8AC3E}">
        <p14:creationId xmlns:p14="http://schemas.microsoft.com/office/powerpoint/2010/main" val="14917970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7"/>
                                        </p:tgtEl>
                                      </p:cBhvr>
                                    </p:animEffect>
                                    <p:set>
                                      <p:cBhvr>
                                        <p:cTn id="57" dur="1" fill="hold">
                                          <p:stCondLst>
                                            <p:cond delay="499"/>
                                          </p:stCondLst>
                                        </p:cTn>
                                        <p:tgtEl>
                                          <p:spTgt spid="2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8"/>
                                        </p:tgtEl>
                                      </p:cBhvr>
                                    </p:animEffect>
                                    <p:set>
                                      <p:cBhvr>
                                        <p:cTn id="62" dur="1" fill="hold">
                                          <p:stCondLst>
                                            <p:cond delay="499"/>
                                          </p:stCondLst>
                                        </p:cTn>
                                        <p:tgtEl>
                                          <p:spTgt spid="2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9"/>
                                        </p:tgtEl>
                                      </p:cBhvr>
                                    </p:animEffect>
                                    <p:set>
                                      <p:cBhvr>
                                        <p:cTn id="67" dur="1" fill="hold">
                                          <p:stCondLst>
                                            <p:cond delay="499"/>
                                          </p:stCondLst>
                                        </p:cTn>
                                        <p:tgtEl>
                                          <p:spTgt spid="2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30"/>
                                        </p:tgtEl>
                                      </p:cBhvr>
                                    </p:animEffect>
                                    <p:set>
                                      <p:cBhvr>
                                        <p:cTn id="72" dur="1" fill="hold">
                                          <p:stCondLst>
                                            <p:cond delay="499"/>
                                          </p:stCondLst>
                                        </p:cTn>
                                        <p:tgtEl>
                                          <p:spTgt spid="3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31"/>
                                        </p:tgtEl>
                                      </p:cBhvr>
                                    </p:animEffect>
                                    <p:set>
                                      <p:cBhvr>
                                        <p:cTn id="7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95A05AE-84BA-4CEB-9BCD-FF2A351FA668}"/>
              </a:ext>
            </a:extLst>
          </p:cNvPr>
          <p:cNvGrpSpPr/>
          <p:nvPr/>
        </p:nvGrpSpPr>
        <p:grpSpPr>
          <a:xfrm>
            <a:off x="0" y="3261877"/>
            <a:ext cx="9141520" cy="2752723"/>
            <a:chOff x="-7586" y="3484436"/>
            <a:chExt cx="9141520" cy="2752723"/>
          </a:xfrm>
        </p:grpSpPr>
        <p:sp>
          <p:nvSpPr>
            <p:cNvPr id="11" name="Round Same Side Corner Rectangle 21">
              <a:extLst>
                <a:ext uri="{FF2B5EF4-FFF2-40B4-BE49-F238E27FC236}">
                  <a16:creationId xmlns:a16="http://schemas.microsoft.com/office/drawing/2014/main" id="{57DC1209-C4D9-4307-BA9F-CD531BF45181}"/>
                </a:ext>
              </a:extLst>
            </p:cNvPr>
            <p:cNvSpPr/>
            <p:nvPr/>
          </p:nvSpPr>
          <p:spPr bwMode="auto">
            <a:xfrm rot="16200000">
              <a:off x="2774950" y="829342"/>
              <a:ext cx="927803" cy="6492875"/>
            </a:xfrm>
            <a:prstGeom prst="round2SameRect">
              <a:avLst>
                <a:gd name="adj1" fmla="val 0"/>
                <a:gd name="adj2" fmla="val 5466"/>
              </a:avLst>
            </a:prstGeom>
            <a:solidFill>
              <a:srgbClr val="0171AB"/>
            </a:solidFill>
            <a:ln>
              <a:noFill/>
            </a:ln>
            <a:effectLst/>
            <a:extLst/>
          </p:spPr>
          <p:txBody>
            <a:bodyPr vert="vert" lIns="39483" tIns="533400" rIns="0" bIns="39483">
              <a:spAutoFit/>
            </a:bodyPr>
            <a:lstStyle/>
            <a:p>
              <a:pPr>
                <a:defRPr/>
              </a:pPr>
              <a:r>
                <a:rPr lang="en-US" sz="2800" b="1" dirty="0">
                  <a:solidFill>
                    <a:schemeClr val="bg1"/>
                  </a:solidFill>
                  <a:latin typeface="Century Gothic" panose="020B0502020202020204" pitchFamily="34" charset="0"/>
                </a:rPr>
                <a:t>What did you learn today about </a:t>
              </a:r>
              <a:r>
                <a:rPr lang="en-US" sz="2800" b="1" i="1" dirty="0">
                  <a:solidFill>
                    <a:schemeClr val="bg1"/>
                  </a:solidFill>
                  <a:latin typeface="Century Gothic" panose="020B0502020202020204" pitchFamily="34" charset="0"/>
                </a:rPr>
                <a:t>how to </a:t>
              </a:r>
              <a:r>
                <a:rPr lang="en-US" sz="2800" b="1" dirty="0">
                  <a:solidFill>
                    <a:schemeClr val="bg1"/>
                  </a:solidFill>
                  <a:latin typeface="Century Gothic" panose="020B0502020202020204" pitchFamily="34" charset="0"/>
                </a:rPr>
                <a:t>create and use Histogram.</a:t>
              </a:r>
              <a:endParaRPr lang="en-US" sz="2800" b="1" i="1"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80DDD1A1-4C6E-4129-BEC1-0DF784F83E65}"/>
                </a:ext>
              </a:extLst>
            </p:cNvPr>
            <p:cNvSpPr/>
            <p:nvPr/>
          </p:nvSpPr>
          <p:spPr bwMode="auto">
            <a:xfrm>
              <a:off x="4940652" y="4619498"/>
              <a:ext cx="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defTabSz="761970">
                <a:defRPr/>
              </a:pPr>
              <a:endParaRPr lang="en-US" sz="1500" kern="0" dirty="0">
                <a:latin typeface="Arial" pitchFamily="34" charset="0"/>
              </a:endParaRPr>
            </a:p>
          </p:txBody>
        </p:sp>
        <p:sp>
          <p:nvSpPr>
            <p:cNvPr id="6" name="Round Same Side Corner Rectangle 37">
              <a:extLst>
                <a:ext uri="{FF2B5EF4-FFF2-40B4-BE49-F238E27FC236}">
                  <a16:creationId xmlns:a16="http://schemas.microsoft.com/office/drawing/2014/main" id="{AFB070A4-4D6D-4827-B492-CFD1EAF2E313}"/>
                </a:ext>
              </a:extLst>
            </p:cNvPr>
            <p:cNvSpPr/>
            <p:nvPr/>
          </p:nvSpPr>
          <p:spPr bwMode="auto">
            <a:xfrm rot="16200000">
              <a:off x="-490980" y="3967830"/>
              <a:ext cx="1182687" cy="215900"/>
            </a:xfrm>
            <a:prstGeom prst="round2SameRect">
              <a:avLst>
                <a:gd name="adj1" fmla="val 0"/>
                <a:gd name="adj2" fmla="val 15814"/>
              </a:avLst>
            </a:prstGeom>
            <a:solidFill>
              <a:srgbClr val="FFFFFF"/>
            </a:solidFill>
            <a:ln w="6350">
              <a:noFill/>
            </a:ln>
            <a:effectLst>
              <a:outerShdw blurRad="50800" algn="ctr" rotWithShape="0">
                <a:prstClr val="black">
                  <a:alpha val="40000"/>
                </a:prstClr>
              </a:outerShdw>
            </a:effectLst>
            <a:extLst/>
          </p:spPr>
          <p:txBody>
            <a:bodyPr wrap="none" lIns="76200" tIns="39483" rIns="76200" bIns="39483">
              <a:spAutoFit/>
            </a:bodyPr>
            <a:lstStyle/>
            <a:p>
              <a:pPr>
                <a:defRPr/>
              </a:pPr>
              <a:r>
                <a:rPr lang="en-US" sz="833" b="1" dirty="0">
                  <a:solidFill>
                    <a:srgbClr val="0171AB"/>
                  </a:solidFill>
                  <a:latin typeface="Century Gothic" panose="020B0502020202020204" pitchFamily="34" charset="0"/>
                </a:rPr>
                <a:t>SUMMARY CLOSURE</a:t>
              </a:r>
            </a:p>
          </p:txBody>
        </p:sp>
        <p:grpSp>
          <p:nvGrpSpPr>
            <p:cNvPr id="13317" name="Group 17">
              <a:extLst>
                <a:ext uri="{FF2B5EF4-FFF2-40B4-BE49-F238E27FC236}">
                  <a16:creationId xmlns:a16="http://schemas.microsoft.com/office/drawing/2014/main" id="{BDB7465C-8B8C-4C17-88F1-042A13F07C63}"/>
                </a:ext>
              </a:extLst>
            </p:cNvPr>
            <p:cNvGrpSpPr>
              <a:grpSpLocks/>
            </p:cNvGrpSpPr>
            <p:nvPr/>
          </p:nvGrpSpPr>
          <p:grpSpPr bwMode="auto">
            <a:xfrm>
              <a:off x="6679684" y="3787017"/>
              <a:ext cx="2454250" cy="2305204"/>
              <a:chOff x="7594666" y="2245258"/>
              <a:chExt cx="2944948" cy="2765527"/>
            </a:xfrm>
          </p:grpSpPr>
          <p:sp>
            <p:nvSpPr>
              <p:cNvPr id="2" name="Rectangle: Rounded Corners 1">
                <a:extLst>
                  <a:ext uri="{FF2B5EF4-FFF2-40B4-BE49-F238E27FC236}">
                    <a16:creationId xmlns:a16="http://schemas.microsoft.com/office/drawing/2014/main" id="{AF7036E3-D7A7-489B-831D-812DCB9A495F}"/>
                  </a:ext>
                </a:extLst>
              </p:cNvPr>
              <p:cNvSpPr/>
              <p:nvPr/>
            </p:nvSpPr>
            <p:spPr bwMode="auto">
              <a:xfrm>
                <a:off x="7594666" y="2289061"/>
                <a:ext cx="2504947" cy="438036"/>
              </a:xfrm>
              <a:prstGeom prst="roundRect">
                <a:avLst>
                  <a:gd name="adj" fmla="val 50000"/>
                </a:avLst>
              </a:prstGeom>
              <a:solidFill>
                <a:srgbClr val="0171AB">
                  <a:alpha val="58039"/>
                </a:srgbClr>
              </a:solidFill>
              <a:ln>
                <a:noFill/>
              </a:ln>
              <a:effectLst/>
              <a:extLst/>
            </p:spPr>
            <p:txBody>
              <a:bodyPr lIns="0" tIns="0" rIns="0" bIns="0" anchor="ctr"/>
              <a:lstStyle/>
              <a:p>
                <a:pPr algn="ctr" defTabSz="761970">
                  <a:defRPr/>
                </a:pPr>
                <a:endParaRPr lang="en-US" sz="1500" kern="0" dirty="0">
                  <a:latin typeface="Arial" pitchFamily="34" charset="0"/>
                </a:endParaRPr>
              </a:p>
            </p:txBody>
          </p:sp>
          <p:sp>
            <p:nvSpPr>
              <p:cNvPr id="17422" name="TextBox 3">
                <a:extLst>
                  <a:ext uri="{FF2B5EF4-FFF2-40B4-BE49-F238E27FC236}">
                    <a16:creationId xmlns:a16="http://schemas.microsoft.com/office/drawing/2014/main" id="{8C448793-1A67-4797-A0E5-25534BDAA52C}"/>
                  </a:ext>
                </a:extLst>
              </p:cNvPr>
              <p:cNvSpPr txBox="1">
                <a:spLocks noChangeArrowheads="1"/>
              </p:cNvSpPr>
              <p:nvPr/>
            </p:nvSpPr>
            <p:spPr bwMode="auto">
              <a:xfrm>
                <a:off x="7890986" y="2245258"/>
                <a:ext cx="1912339" cy="55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a:t>Word Bank</a:t>
                </a:r>
              </a:p>
            </p:txBody>
          </p:sp>
          <p:sp>
            <p:nvSpPr>
              <p:cNvPr id="24" name="Rectangle 23">
                <a:extLst>
                  <a:ext uri="{FF2B5EF4-FFF2-40B4-BE49-F238E27FC236}">
                    <a16:creationId xmlns:a16="http://schemas.microsoft.com/office/drawing/2014/main" id="{1D7A7E8C-150F-496B-8977-C8F00AE6ACBE}"/>
                  </a:ext>
                </a:extLst>
              </p:cNvPr>
              <p:cNvSpPr/>
              <p:nvPr/>
            </p:nvSpPr>
            <p:spPr bwMode="auto">
              <a:xfrm>
                <a:off x="7785156" y="2786138"/>
                <a:ext cx="2754458" cy="2224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238115" indent="-238115" defTabSz="761970">
                  <a:spcAft>
                    <a:spcPts val="250"/>
                  </a:spcAft>
                  <a:buClr>
                    <a:srgbClr val="0171AB"/>
                  </a:buClr>
                  <a:buFont typeface="Arial" panose="020B0604020202020204" pitchFamily="34" charset="0"/>
                  <a:buChar char="►"/>
                  <a:defRPr/>
                </a:pPr>
                <a:r>
                  <a:rPr lang="en-US" kern="0" dirty="0">
                    <a:latin typeface="Book Antiqua" panose="02040602050305030304" pitchFamily="18" charset="0"/>
                  </a:rPr>
                  <a:t>Axis</a:t>
                </a:r>
              </a:p>
              <a:p>
                <a:pPr marL="238115" indent="-238115" defTabSz="761970">
                  <a:spcAft>
                    <a:spcPts val="250"/>
                  </a:spcAft>
                  <a:buClr>
                    <a:srgbClr val="0171AB"/>
                  </a:buClr>
                  <a:buFont typeface="Arial" panose="020B0604020202020204" pitchFamily="34" charset="0"/>
                  <a:buChar char="►"/>
                  <a:defRPr/>
                </a:pPr>
                <a:r>
                  <a:rPr lang="en-US" kern="0" dirty="0">
                    <a:latin typeface="Book Antiqua" panose="02040602050305030304" pitchFamily="18" charset="0"/>
                  </a:rPr>
                  <a:t>Histogram</a:t>
                </a:r>
              </a:p>
              <a:p>
                <a:pPr marL="238115" indent="-238115" defTabSz="761970">
                  <a:spcAft>
                    <a:spcPts val="250"/>
                  </a:spcAft>
                  <a:buClr>
                    <a:srgbClr val="0171AB"/>
                  </a:buClr>
                  <a:buFont typeface="Arial" panose="020B0604020202020204" pitchFamily="34" charset="0"/>
                  <a:buChar char="►"/>
                  <a:defRPr/>
                </a:pPr>
                <a:r>
                  <a:rPr lang="en-US" kern="0" dirty="0">
                    <a:latin typeface="Comic Sans MS" panose="030F0702030302020204" pitchFamily="66" charset="0"/>
                  </a:rPr>
                  <a:t>Frequency </a:t>
                </a:r>
              </a:p>
              <a:p>
                <a:pPr marL="238115" indent="-238115" defTabSz="761970">
                  <a:spcAft>
                    <a:spcPts val="250"/>
                  </a:spcAft>
                  <a:buClr>
                    <a:srgbClr val="0171AB"/>
                  </a:buClr>
                  <a:buFont typeface="Arial" panose="020B0604020202020204" pitchFamily="34" charset="0"/>
                  <a:buChar char="►"/>
                  <a:defRPr/>
                </a:pPr>
                <a:r>
                  <a:rPr lang="en-US" kern="0" dirty="0">
                    <a:latin typeface="Comic Sans MS" panose="030F0702030302020204" pitchFamily="66" charset="0"/>
                  </a:rPr>
                  <a:t>Data</a:t>
                </a:r>
              </a:p>
              <a:p>
                <a:pPr marL="238115" indent="-238115" defTabSz="761970">
                  <a:spcAft>
                    <a:spcPts val="250"/>
                  </a:spcAft>
                  <a:buClr>
                    <a:srgbClr val="0171AB"/>
                  </a:buClr>
                  <a:buFont typeface="Arial" panose="020B0604020202020204" pitchFamily="34" charset="0"/>
                  <a:buChar char="►"/>
                  <a:defRPr/>
                </a:pPr>
                <a:r>
                  <a:rPr lang="en-US" dirty="0">
                    <a:latin typeface="Book Antiqua" panose="02040602050305030304" pitchFamily="18" charset="0"/>
                  </a:rPr>
                  <a:t>Skewed to the left</a:t>
                </a:r>
              </a:p>
              <a:p>
                <a:pPr marL="238115" indent="-238115" defTabSz="761970">
                  <a:spcAft>
                    <a:spcPts val="250"/>
                  </a:spcAft>
                  <a:buClr>
                    <a:srgbClr val="0171AB"/>
                  </a:buClr>
                  <a:buFont typeface="Arial" panose="020B0604020202020204" pitchFamily="34" charset="0"/>
                  <a:buChar char="►"/>
                  <a:defRPr/>
                </a:pPr>
                <a:r>
                  <a:rPr lang="en-US" dirty="0">
                    <a:latin typeface="Book Antiqua" panose="02040602050305030304" pitchFamily="18" charset="0"/>
                  </a:rPr>
                  <a:t>Skewed to the right.</a:t>
                </a:r>
              </a:p>
            </p:txBody>
          </p:sp>
        </p:grpSp>
        <p:sp>
          <p:nvSpPr>
            <p:cNvPr id="13318" name="Rectangle 4">
              <a:extLst>
                <a:ext uri="{FF2B5EF4-FFF2-40B4-BE49-F238E27FC236}">
                  <a16:creationId xmlns:a16="http://schemas.microsoft.com/office/drawing/2014/main" id="{A1FFFF94-754D-42CB-95A5-56858D384C60}"/>
                </a:ext>
              </a:extLst>
            </p:cNvPr>
            <p:cNvSpPr>
              <a:spLocks noChangeArrowheads="1"/>
            </p:cNvSpPr>
            <p:nvPr/>
          </p:nvSpPr>
          <p:spPr bwMode="auto">
            <a:xfrm>
              <a:off x="367745" y="4667122"/>
              <a:ext cx="62515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dirty="0">
                  <a:latin typeface="Handlee" panose="02000000000000000000" pitchFamily="2" charset="0"/>
                </a:rPr>
                <a:t>Today, I learned how to _________________________________________________________________________________.</a:t>
              </a:r>
            </a:p>
          </p:txBody>
        </p:sp>
      </p:grpSp>
      <p:grpSp>
        <p:nvGrpSpPr>
          <p:cNvPr id="13" name="Group 12">
            <a:extLst>
              <a:ext uri="{FF2B5EF4-FFF2-40B4-BE49-F238E27FC236}">
                <a16:creationId xmlns:a16="http://schemas.microsoft.com/office/drawing/2014/main" id="{C65DA5EF-36C4-4AC0-9232-66BB61285C91}"/>
              </a:ext>
            </a:extLst>
          </p:cNvPr>
          <p:cNvGrpSpPr/>
          <p:nvPr/>
        </p:nvGrpSpPr>
        <p:grpSpPr>
          <a:xfrm>
            <a:off x="6985" y="502951"/>
            <a:ext cx="9012667" cy="2323014"/>
            <a:chOff x="6985" y="502951"/>
            <a:chExt cx="9012667" cy="2323014"/>
          </a:xfrm>
        </p:grpSpPr>
        <p:pic>
          <p:nvPicPr>
            <p:cNvPr id="7" name="Picture 6">
              <a:extLst>
                <a:ext uri="{FF2B5EF4-FFF2-40B4-BE49-F238E27FC236}">
                  <a16:creationId xmlns:a16="http://schemas.microsoft.com/office/drawing/2014/main" id="{BE3A3175-EDCB-49DE-99D3-C1142C9D415A}"/>
                </a:ext>
              </a:extLst>
            </p:cNvPr>
            <p:cNvPicPr>
              <a:picLocks noChangeAspect="1"/>
            </p:cNvPicPr>
            <p:nvPr/>
          </p:nvPicPr>
          <p:blipFill>
            <a:blip r:embed="rId4"/>
            <a:stretch>
              <a:fillRect/>
            </a:stretch>
          </p:blipFill>
          <p:spPr>
            <a:xfrm>
              <a:off x="6985" y="502951"/>
              <a:ext cx="4747893" cy="172315"/>
            </a:xfrm>
            <a:prstGeom prst="rect">
              <a:avLst/>
            </a:prstGeom>
          </p:spPr>
        </p:pic>
        <p:pic>
          <p:nvPicPr>
            <p:cNvPr id="8" name="Picture 7">
              <a:extLst>
                <a:ext uri="{FF2B5EF4-FFF2-40B4-BE49-F238E27FC236}">
                  <a16:creationId xmlns:a16="http://schemas.microsoft.com/office/drawing/2014/main" id="{821CC614-A316-4EE5-AC97-633CC9446FB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74367" y="753388"/>
              <a:ext cx="3067300" cy="2072577"/>
            </a:xfrm>
            <a:prstGeom prst="rect">
              <a:avLst/>
            </a:prstGeom>
          </p:spPr>
        </p:pic>
        <p:sp>
          <p:nvSpPr>
            <p:cNvPr id="19" name="Round Same Side Corner Rectangle 37">
              <a:extLst>
                <a:ext uri="{FF2B5EF4-FFF2-40B4-BE49-F238E27FC236}">
                  <a16:creationId xmlns:a16="http://schemas.microsoft.com/office/drawing/2014/main" id="{2B509923-4E90-4167-963B-74E498A5DE38}"/>
                </a:ext>
              </a:extLst>
            </p:cNvPr>
            <p:cNvSpPr/>
            <p:nvPr/>
          </p:nvSpPr>
          <p:spPr bwMode="auto">
            <a:xfrm rot="16200000">
              <a:off x="-358713" y="1293357"/>
              <a:ext cx="965700" cy="215957"/>
            </a:xfrm>
            <a:prstGeom prst="round2SameRect">
              <a:avLst>
                <a:gd name="adj1" fmla="val 0"/>
                <a:gd name="adj2" fmla="val 15814"/>
              </a:avLst>
            </a:prstGeom>
            <a:solidFill>
              <a:srgbClr val="FFFFFF"/>
            </a:solidFill>
            <a:ln w="6350">
              <a:noFill/>
            </a:ln>
            <a:effectLst>
              <a:outerShdw blurRad="50800" algn="ctr" rotWithShape="0">
                <a:prstClr val="black">
                  <a:alpha val="40000"/>
                </a:prstClr>
              </a:outerShdw>
            </a:effectLst>
            <a:extLst/>
          </p:spPr>
          <p:txBody>
            <a:bodyPr wrap="none" lIns="76200" tIns="39483" rIns="76200" bIns="39483">
              <a:spAutoFit/>
            </a:bodyPr>
            <a:lstStyle/>
            <a:p>
              <a:pPr>
                <a:defRPr/>
              </a:pPr>
              <a:r>
                <a:rPr lang="en-US" sz="833" b="1" dirty="0">
                  <a:solidFill>
                    <a:srgbClr val="0171AB"/>
                  </a:solidFill>
                  <a:latin typeface="Century Gothic" panose="020B0502020202020204" pitchFamily="34" charset="0"/>
                </a:rPr>
                <a:t>Common Core</a:t>
              </a:r>
            </a:p>
          </p:txBody>
        </p:sp>
        <p:pic>
          <p:nvPicPr>
            <p:cNvPr id="12" name="Picture 11">
              <a:extLst>
                <a:ext uri="{FF2B5EF4-FFF2-40B4-BE49-F238E27FC236}">
                  <a16:creationId xmlns:a16="http://schemas.microsoft.com/office/drawing/2014/main" id="{0849D10F-F18B-475E-9B77-1EAFEFE692DE}"/>
                </a:ext>
              </a:extLst>
            </p:cNvPr>
            <p:cNvPicPr>
              <a:picLocks noChangeAspect="1"/>
            </p:cNvPicPr>
            <p:nvPr/>
          </p:nvPicPr>
          <p:blipFill>
            <a:blip r:embed="rId6"/>
            <a:stretch>
              <a:fillRect/>
            </a:stretch>
          </p:blipFill>
          <p:spPr>
            <a:xfrm>
              <a:off x="3350384" y="832514"/>
              <a:ext cx="5669268" cy="1590938"/>
            </a:xfrm>
            <a:prstGeom prst="rect">
              <a:avLst/>
            </a:prstGeom>
          </p:spPr>
        </p:pic>
      </p:grpSp>
      <p:sp>
        <p:nvSpPr>
          <p:cNvPr id="14" name="Oval 13">
            <a:extLst>
              <a:ext uri="{FF2B5EF4-FFF2-40B4-BE49-F238E27FC236}">
                <a16:creationId xmlns:a16="http://schemas.microsoft.com/office/drawing/2014/main" id="{AE1C7C92-8AB4-42B7-BC66-664DB577E0E0}"/>
              </a:ext>
            </a:extLst>
          </p:cNvPr>
          <p:cNvSpPr/>
          <p:nvPr/>
        </p:nvSpPr>
        <p:spPr bwMode="auto">
          <a:xfrm>
            <a:off x="3341667" y="2148854"/>
            <a:ext cx="315943" cy="322222"/>
          </a:xfrm>
          <a:prstGeom prst="ellipse">
            <a:avLst/>
          </a:prstGeom>
          <a:noFill/>
          <a:ln/>
          <a:extLst/>
        </p:spPr>
        <p:style>
          <a:lnRef idx="2">
            <a:schemeClr val="accent2"/>
          </a:lnRef>
          <a:fillRef idx="1">
            <a:schemeClr val="lt1"/>
          </a:fillRef>
          <a:effectRef idx="0">
            <a:schemeClr val="accent2"/>
          </a:effectRef>
          <a:fontRef idx="minor">
            <a:schemeClr val="dk1"/>
          </a:fontRef>
        </p:style>
        <p:txBody>
          <a:bodyPr wrap="none" lIns="0" tIns="0" rIns="0" bIns="0" rtlCol="0" anchor="ctr">
            <a:spAutoFit/>
          </a:bodyPr>
          <a:lstStyle/>
          <a:p>
            <a:pPr algn="ctr" defTabSz="914400" fontAlgn="auto">
              <a:spcBef>
                <a:spcPts val="0"/>
              </a:spcBef>
              <a:spcAft>
                <a:spcPts val="0"/>
              </a:spcAft>
            </a:pPr>
            <a:endParaRPr lang="en-US" kern="0" dirty="0">
              <a:latin typeface="Arial" pitchFamily="34" charset="0"/>
              <a:cs typeface="Arial"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Learning Objective"/>
  <p:tag name="GENSWF_ADVANCE_TIME" val="0.00"/>
  <p:tag name="ISPRING_SLIDE_INDENT_LEVEL" val="0"/>
  <p:tag name="ISPRING_CUSTOM_TIMING_USED" val="0"/>
</p:tagLst>
</file>

<file path=ppt/tags/tag2.xml><?xml version="1.0" encoding="utf-8"?>
<p:tagLst xmlns:a="http://schemas.openxmlformats.org/drawingml/2006/main" xmlns:r="http://schemas.openxmlformats.org/officeDocument/2006/relationships" xmlns:p="http://schemas.openxmlformats.org/presentationml/2006/main">
  <p:tag name="GENSWF_SLIDE_TITLE" val="Activate Prior Knowledge"/>
  <p:tag name="GENSWF_ADVANCE_TIME" val="0.00"/>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SLIDE_TITLE" val="Summary Closure"/>
  <p:tag name="GENSWF_ADVANCE_TIME" val="0.00"/>
  <p:tag name="ISPRING_SLIDE_INDENT_LEVEL" val="0"/>
  <p:tag name="ISPRING_CUSTOM_TIMING_USED" val="0"/>
</p:tagLst>
</file>

<file path=ppt/theme/theme1.xml><?xml version="1.0" encoding="utf-8"?>
<a:theme xmlns:a="http://schemas.openxmlformats.org/drawingml/2006/main" name="Office Theme">
  <a:themeElements>
    <a:clrScheme name="DataWORKS">
      <a:dk1>
        <a:sysClr val="windowText" lastClr="000000"/>
      </a:dk1>
      <a:lt1>
        <a:sysClr val="window" lastClr="FFFFFF"/>
      </a:lt1>
      <a:dk2>
        <a:srgbClr val="1F497D"/>
      </a:dk2>
      <a:lt2>
        <a:srgbClr val="EEECE1"/>
      </a:lt2>
      <a:accent1>
        <a:srgbClr val="077ECF"/>
      </a:accent1>
      <a:accent2>
        <a:srgbClr val="D11123"/>
      </a:accent2>
      <a:accent3>
        <a:srgbClr val="F3F19F"/>
      </a:accent3>
      <a:accent4>
        <a:srgbClr val="FFD347"/>
      </a:accent4>
      <a:accent5>
        <a:srgbClr val="ADDB7B"/>
      </a:accent5>
      <a:accent6>
        <a:srgbClr val="87B0E1"/>
      </a:accent6>
      <a:hlink>
        <a:srgbClr val="077ECF"/>
      </a:hlink>
      <a:folHlink>
        <a:srgbClr val="53B5F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none" lIns="0" tIns="0" rIns="0" bIns="0">
        <a:spAutoFit/>
      </a:bodyPr>
      <a:lstStyle>
        <a:defPPr defTabSz="914400" fontAlgn="auto">
          <a:spcBef>
            <a:spcPts val="0"/>
          </a:spcBef>
          <a:spcAft>
            <a:spcPts val="0"/>
          </a:spcAft>
          <a:defRPr kern="0" dirty="0">
            <a:latin typeface="Arial" pitchFamily="34" charset="0"/>
            <a:cs typeface="Arial" pitchFamily="34"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9855</TotalTime>
  <Words>681</Words>
  <Application>Microsoft Office PowerPoint</Application>
  <PresentationFormat>On-screen Show (4:3)</PresentationFormat>
  <Paragraphs>102</Paragraphs>
  <Slides>8</Slides>
  <Notes>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vt:i4>
      </vt:variant>
    </vt:vector>
  </HeadingPairs>
  <TitlesOfParts>
    <vt:vector size="24" baseType="lpstr">
      <vt:lpstr>Verdana</vt:lpstr>
      <vt:lpstr>Arial</vt:lpstr>
      <vt:lpstr>Book Antiqua</vt:lpstr>
      <vt:lpstr>Handlee</vt:lpstr>
      <vt:lpstr>Helvetica</vt:lpstr>
      <vt:lpstr>Bahnschrift SemiCondensed</vt:lpstr>
      <vt:lpstr>Century Gothic</vt:lpstr>
      <vt:lpstr>Microsoft JhengHei</vt:lpstr>
      <vt:lpstr>Comic Sans MS</vt:lpstr>
      <vt:lpstr>Malgun Gothic Semilight</vt:lpstr>
      <vt:lpstr>Roboto</vt:lpstr>
      <vt:lpstr>Times New Roman</vt:lpstr>
      <vt:lpstr>Wingdings</vt:lpstr>
      <vt:lpstr>Gill Sans MT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dc:creator>
  <cp:lastModifiedBy>Rupinder Jagpal</cp:lastModifiedBy>
  <cp:revision>483</cp:revision>
  <cp:lastPrinted>2014-04-25T17:44:43Z</cp:lastPrinted>
  <dcterms:created xsi:type="dcterms:W3CDTF">2012-04-12T14:57:33Z</dcterms:created>
  <dcterms:modified xsi:type="dcterms:W3CDTF">2018-08-15T17:23:38Z</dcterms:modified>
</cp:coreProperties>
</file>