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0"/>
  </p:notesMasterIdLst>
  <p:sldIdLst>
    <p:sldId id="257" r:id="rId2"/>
    <p:sldId id="256" r:id="rId3"/>
    <p:sldId id="287" r:id="rId4"/>
    <p:sldId id="274" r:id="rId5"/>
    <p:sldId id="278" r:id="rId6"/>
    <p:sldId id="292" r:id="rId7"/>
    <p:sldId id="294" r:id="rId8"/>
    <p:sldId id="296" r:id="rId9"/>
  </p:sldIdLst>
  <p:sldSz cx="7772400" cy="10058400"/>
  <p:notesSz cx="6934200" cy="9220200"/>
  <p:embeddedFontLst>
    <p:embeddedFont>
      <p:font typeface="Tahoma" panose="020B0604030504040204" pitchFamily="34" charset="0"/>
      <p:regular r:id="rId11"/>
      <p:bold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Bahnschrift" panose="020B0502040204020203" pitchFamily="34" charset="0"/>
      <p:regular r:id="rId18"/>
      <p:bold r:id="rId19"/>
    </p:embeddedFont>
    <p:embeddedFont>
      <p:font typeface="Bookman Old Style" panose="02050604050505020204" pitchFamily="18" charset="0"/>
      <p:regular r:id="rId20"/>
      <p:bold r:id="rId21"/>
      <p:italic r:id="rId22"/>
      <p:boldItalic r:id="rId23"/>
    </p:embeddedFont>
    <p:embeddedFont>
      <p:font typeface="Bahnschrift SemiBold" panose="020B0502040204020203" pitchFamily="34" charset="0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Abadi Extra Light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andlee" panose="020B0604020202020204" charset="0"/>
      <p:regular r:id="rId34"/>
    </p:embeddedFont>
    <p:embeddedFont>
      <p:font typeface="Gill Sans MT" panose="020B060402020202020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46" userDrawn="1">
          <p15:clr>
            <a:srgbClr val="A4A3A4"/>
          </p15:clr>
        </p15:guide>
        <p15:guide id="2" orient="horz" pos="3590" userDrawn="1">
          <p15:clr>
            <a:srgbClr val="A4A3A4"/>
          </p15:clr>
        </p15:guide>
        <p15:guide id="3" pos="3623" userDrawn="1">
          <p15:clr>
            <a:srgbClr val="A4A3A4"/>
          </p15:clr>
        </p15:guide>
        <p15:guide id="4" pos="47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49A"/>
    <a:srgbClr val="065978"/>
    <a:srgbClr val="E8A102"/>
    <a:srgbClr val="D09E00"/>
    <a:srgbClr val="8EC000"/>
    <a:srgbClr val="F3F19F"/>
    <a:srgbClr val="508CD4"/>
    <a:srgbClr val="A2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343" autoAdjust="0"/>
  </p:normalViewPr>
  <p:slideViewPr>
    <p:cSldViewPr showGuides="1">
      <p:cViewPr>
        <p:scale>
          <a:sx n="118" d="100"/>
          <a:sy n="118" d="100"/>
        </p:scale>
        <p:origin x="576" y="-636"/>
      </p:cViewPr>
      <p:guideLst>
        <p:guide orient="horz" pos="2746"/>
        <p:guide orient="horz" pos="3590"/>
        <p:guide pos="3623"/>
        <p:guide pos="4798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ags" Target="tags/tag1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font" Target="fonts/font2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4CBFF-B2D1-4A5C-9D81-ACD346E6C36F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92150"/>
            <a:ext cx="26733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38795E-BE73-48A3-8D61-B52B11A94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60F2D-ED1A-4892-990F-F1D29F3B8820}" type="slidenum">
              <a:rPr lang="en-US" altLang="en-US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5D8B-5000-42E4-916A-59EB2D7FC50D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5D8B-5000-42E4-916A-59EB2D7FC50D}" type="slidenum">
              <a:rPr lang="en-US" altLang="en-US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823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79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785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83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60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58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5pPr>
      <a:lvl6pPr marL="38862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6pPr>
      <a:lvl7pPr marL="77724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7pPr>
      <a:lvl8pPr marL="116586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8pPr>
      <a:lvl9pPr marL="155448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9pPr>
    </p:titleStyle>
    <p:bodyStyle>
      <a:lvl1pPr marL="291465" indent="-29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508" indent="-2428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11" Type="http://schemas.openxmlformats.org/officeDocument/2006/relationships/image" Target="../media/image27.gif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jpeg"/><Relationship Id="rId10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47" y="3048800"/>
            <a:ext cx="2760933" cy="138688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C02FA7F-F1D2-4A3A-8AFB-B1352C6D0FF5}"/>
              </a:ext>
            </a:extLst>
          </p:cNvPr>
          <p:cNvSpPr/>
          <p:nvPr/>
        </p:nvSpPr>
        <p:spPr>
          <a:xfrm>
            <a:off x="124110" y="2456531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57114" y="630068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39881" y="1361587"/>
            <a:ext cx="3119100" cy="859158"/>
            <a:chOff x="6750051" y="3886197"/>
            <a:chExt cx="2244752" cy="759855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1" y="3886197"/>
              <a:ext cx="2244752" cy="75985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Students, you already know how to 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write the quadratic function. 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Now, we will use the Zero Product 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Property to find x-intercepts.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2"/>
              <a:ext cx="2238402" cy="143179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latin typeface="Gill Sans MT" pitchFamily="34" charset="0"/>
                </a:rPr>
                <a:t>Make Connection</a:t>
              </a:r>
            </a:p>
          </p:txBody>
        </p:sp>
      </p:grpSp>
      <p:sp>
        <p:nvSpPr>
          <p:cNvPr id="52" name="Rectangle 126"/>
          <p:cNvSpPr/>
          <p:nvPr/>
        </p:nvSpPr>
        <p:spPr>
          <a:xfrm>
            <a:off x="-30596" y="541009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sp>
        <p:nvSpPr>
          <p:cNvPr id="53" name="Rectangle 130"/>
          <p:cNvSpPr/>
          <p:nvPr/>
        </p:nvSpPr>
        <p:spPr>
          <a:xfrm>
            <a:off x="59665" y="2362987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44725B8-4815-46F5-A04E-E36CFA99DF6A}"/>
              </a:ext>
            </a:extLst>
          </p:cNvPr>
          <p:cNvCxnSpPr>
            <a:cxnSpLocks/>
          </p:cNvCxnSpPr>
          <p:nvPr/>
        </p:nvCxnSpPr>
        <p:spPr>
          <a:xfrm>
            <a:off x="3903408" y="2475422"/>
            <a:ext cx="0" cy="203396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4">
            <a:extLst>
              <a:ext uri="{FF2B5EF4-FFF2-40B4-BE49-F238E27FC236}">
                <a16:creationId xmlns:a16="http://schemas.microsoft.com/office/drawing/2014/main" id="{37307F24-BFA8-48B5-8B60-D250C76F5FAA}"/>
              </a:ext>
            </a:extLst>
          </p:cNvPr>
          <p:cNvGrpSpPr>
            <a:grpSpLocks/>
          </p:cNvGrpSpPr>
          <p:nvPr/>
        </p:nvGrpSpPr>
        <p:grpSpPr bwMode="auto">
          <a:xfrm>
            <a:off x="4795385" y="721150"/>
            <a:ext cx="2886089" cy="705417"/>
            <a:chOff x="5849069" y="530222"/>
            <a:chExt cx="3083794" cy="97572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6EAC71F-E49F-4B9C-A07B-19989B860E27}"/>
                </a:ext>
              </a:extLst>
            </p:cNvPr>
            <p:cNvSpPr/>
            <p:nvPr/>
          </p:nvSpPr>
          <p:spPr bwMode="auto">
            <a:xfrm>
              <a:off x="5849069" y="541590"/>
              <a:ext cx="3082305" cy="964361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18016" rIns="6606">
              <a:spAutoFit/>
            </a:bodyPr>
            <a:lstStyle/>
            <a:p>
              <a:pPr defTabSz="660654">
                <a:defRPr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What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is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quadratic mean?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endParaRPr>
            </a:p>
            <a:p>
              <a:pPr defTabSz="660654">
                <a:defRPr/>
              </a:pP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   </a:t>
              </a: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Quadratic </a:t>
              </a:r>
              <a:r>
                <a:rPr lang="en-US" sz="1400" b="1" i="1" dirty="0" smtClean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means </a:t>
              </a:r>
              <a:r>
                <a:rPr lang="en-US" sz="1400" b="1" u="sng" dirty="0" smtClean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________________.</a:t>
              </a:r>
              <a:endParaRPr lang="en-US" sz="1400" b="1" u="sng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C562B8-3E34-4715-86D0-999E78BE0AEF}"/>
                </a:ext>
              </a:extLst>
            </p:cNvPr>
            <p:cNvSpPr/>
            <p:nvPr/>
          </p:nvSpPr>
          <p:spPr bwMode="auto">
            <a:xfrm>
              <a:off x="5850559" y="530222"/>
              <a:ext cx="3082304" cy="20944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latin typeface="Gill Sans MT" pitchFamily="34" charset="0"/>
                </a:rPr>
                <a:t>CFU</a:t>
              </a:r>
            </a:p>
          </p:txBody>
        </p:sp>
      </p:grp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4806079" y="1560130"/>
            <a:ext cx="2682174" cy="674492"/>
            <a:chOff x="2696086" y="523875"/>
            <a:chExt cx="6236777" cy="793011"/>
          </a:xfrm>
        </p:grpSpPr>
        <p:sp>
          <p:nvSpPr>
            <p:cNvPr id="46" name="Rectangle 45"/>
            <p:cNvSpPr/>
            <p:nvPr/>
          </p:nvSpPr>
          <p:spPr bwMode="auto">
            <a:xfrm>
              <a:off x="2697671" y="523875"/>
              <a:ext cx="6235192" cy="793011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7772">
              <a:spAutoFit/>
            </a:bodyPr>
            <a:lstStyle/>
            <a:p>
              <a:pPr defTabSz="777240"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1: 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involving 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a equation with variable to the second 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degree.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696086" y="530222"/>
              <a:ext cx="6236776" cy="21460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latin typeface="Gill Sans MT" pitchFamily="34" charset="0"/>
                </a:rPr>
                <a:t>Vocabulary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5474" y="779940"/>
                <a:ext cx="53226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latin typeface="Bahnschrift" panose="020B0502040204020203" pitchFamily="34" charset="0"/>
                  </a:rPr>
                  <a:t>We will learn how to use the Zero Product Property to 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400" dirty="0">
                            <a:latin typeface="Bahnschrift" panose="020B0502040204020203" pitchFamily="34" charset="0"/>
                          </a:rPr>
                          <m:t>quadratic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latin typeface="Bahnschrift" panose="020B0502040204020203" pitchFamily="34" charset="0"/>
                  </a:rPr>
                  <a:t>equations </a:t>
                </a:r>
                <a:r>
                  <a:rPr lang="en-US" sz="1400" dirty="0">
                    <a:latin typeface="Bahnschrift" panose="020B0502040204020203" pitchFamily="34" charset="0"/>
                  </a:rPr>
                  <a:t>in factored form.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4" y="779940"/>
                <a:ext cx="5322689" cy="523220"/>
              </a:xfrm>
              <a:prstGeom prst="rect">
                <a:avLst/>
              </a:prstGeom>
              <a:blipFill>
                <a:blip r:embed="rId5"/>
                <a:stretch>
                  <a:fillRect l="-344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04626" y="2239423"/>
            <a:ext cx="2773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Handlee" panose="02000000000000000000" pitchFamily="2" charset="0"/>
              </a:rPr>
              <a:t>Write the function in standard form.</a:t>
            </a:r>
            <a:endParaRPr lang="en-US" altLang="en-US" sz="1400" b="1" i="1" dirty="0">
              <a:latin typeface="Handlee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6812" y="3017542"/>
            <a:ext cx="2989297" cy="1389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180" y="2689262"/>
            <a:ext cx="2718180" cy="2026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1819" y="2657858"/>
            <a:ext cx="2730091" cy="1987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99380" y="3042400"/>
            <a:ext cx="23497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rPr>
              <a:t>________________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304930" y="3528628"/>
            <a:ext cx="234975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rPr>
              <a:t>______________</a:t>
            </a:r>
            <a:endParaRPr lang="en-US" sz="2000" dirty="0"/>
          </a:p>
        </p:txBody>
      </p:sp>
      <p:sp>
        <p:nvSpPr>
          <p:cNvPr id="50" name="Rectangle 49"/>
          <p:cNvSpPr/>
          <p:nvPr/>
        </p:nvSpPr>
        <p:spPr>
          <a:xfrm>
            <a:off x="1299380" y="4109277"/>
            <a:ext cx="234975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rPr>
              <a:t>______________</a:t>
            </a:r>
            <a:endParaRPr lang="en-US" sz="2000" dirty="0"/>
          </a:p>
        </p:txBody>
      </p:sp>
      <p:sp>
        <p:nvSpPr>
          <p:cNvPr id="54" name="Rectangle 53"/>
          <p:cNvSpPr/>
          <p:nvPr/>
        </p:nvSpPr>
        <p:spPr>
          <a:xfrm>
            <a:off x="5118034" y="3060824"/>
            <a:ext cx="234975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rPr>
              <a:t>______________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5138501" y="3533724"/>
            <a:ext cx="234975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rPr>
              <a:t>______________</a:t>
            </a:r>
            <a:endParaRPr lang="en-US" sz="1600" dirty="0"/>
          </a:p>
        </p:txBody>
      </p:sp>
      <p:sp>
        <p:nvSpPr>
          <p:cNvPr id="56" name="Rectangle 55"/>
          <p:cNvSpPr/>
          <p:nvPr/>
        </p:nvSpPr>
        <p:spPr>
          <a:xfrm>
            <a:off x="5138501" y="4027386"/>
            <a:ext cx="234975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rPr>
              <a:t>______________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163524" y="2643454"/>
            <a:ext cx="285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latin typeface="Handlee" panose="02000000000000000000" pitchFamily="2" charset="0"/>
              </a:rPr>
              <a:t>1.</a:t>
            </a:r>
            <a:endParaRPr lang="en-US" sz="1400" dirty="0"/>
          </a:p>
        </p:txBody>
      </p:sp>
      <p:sp>
        <p:nvSpPr>
          <p:cNvPr id="57" name="Rectangle 56"/>
          <p:cNvSpPr/>
          <p:nvPr/>
        </p:nvSpPr>
        <p:spPr>
          <a:xfrm>
            <a:off x="3903408" y="2639564"/>
            <a:ext cx="327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smtClean="0">
                <a:latin typeface="Handlee" panose="02000000000000000000" pitchFamily="2" charset="0"/>
              </a:rPr>
              <a:t>2.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531156" y="75465"/>
            <a:ext cx="38862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Bahnschrift SemiBold" panose="020B0502040204020203" pitchFamily="34" charset="0"/>
              </a:rPr>
              <a:t>Lesson </a:t>
            </a:r>
            <a:r>
              <a:rPr lang="en-US" sz="1600" dirty="0" smtClean="0">
                <a:latin typeface="Bahnschrift SemiBold" panose="020B0502040204020203" pitchFamily="34" charset="0"/>
              </a:rPr>
              <a:t>3: 7.3 Zero </a:t>
            </a:r>
            <a:r>
              <a:rPr lang="en-US" sz="1600" dirty="0">
                <a:latin typeface="Bahnschrift SemiBold" panose="020B0502040204020203" pitchFamily="34" charset="0"/>
              </a:rPr>
              <a:t>Product </a:t>
            </a:r>
            <a:r>
              <a:rPr lang="en-US" sz="1600" dirty="0" smtClean="0">
                <a:latin typeface="Bahnschrift SemiBold" panose="020B0502040204020203" pitchFamily="34" charset="0"/>
              </a:rPr>
              <a:t>Property</a:t>
            </a:r>
            <a:endParaRPr lang="en-US" sz="1600" dirty="0">
              <a:latin typeface="Bahnschrift SemiBold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17712" y="93142"/>
            <a:ext cx="38862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dirty="0" smtClean="0">
                <a:latin typeface="Bahnschrift SemiBold" panose="020B0502040204020203" pitchFamily="34" charset="0"/>
              </a:rPr>
              <a:t>Name; _________________________________</a:t>
            </a:r>
            <a:endParaRPr lang="en-US" sz="1300" dirty="0">
              <a:latin typeface="Bahnschrift SemiBold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17712" y="366377"/>
            <a:ext cx="38862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dirty="0" smtClean="0">
                <a:latin typeface="Bahnschrift SemiBold" panose="020B0502040204020203" pitchFamily="34" charset="0"/>
              </a:rPr>
              <a:t>Period: ____</a:t>
            </a:r>
            <a:endParaRPr lang="en-US" sz="1300" dirty="0">
              <a:latin typeface="Bahnschrift SemiBold" panose="020B0502040204020203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12" y="8216243"/>
            <a:ext cx="6045061" cy="1175887"/>
          </a:xfrm>
          <a:prstGeom prst="rect">
            <a:avLst/>
          </a:prstGeom>
        </p:spPr>
      </p:pic>
      <p:grpSp>
        <p:nvGrpSpPr>
          <p:cNvPr id="38" name="Group 65"/>
          <p:cNvGrpSpPr>
            <a:grpSpLocks/>
          </p:cNvGrpSpPr>
          <p:nvPr/>
        </p:nvGrpSpPr>
        <p:grpSpPr bwMode="auto">
          <a:xfrm>
            <a:off x="238234" y="7223849"/>
            <a:ext cx="7383780" cy="33735"/>
            <a:chOff x="312862" y="969963"/>
            <a:chExt cx="8471606" cy="39687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67555" y="4658010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130"/>
          <p:cNvSpPr/>
          <p:nvPr/>
        </p:nvSpPr>
        <p:spPr>
          <a:xfrm>
            <a:off x="-12059" y="4562205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DD9D4FF-DECA-4901-AF8B-BB1C08A1260B}"/>
              </a:ext>
            </a:extLst>
          </p:cNvPr>
          <p:cNvSpPr/>
          <p:nvPr/>
        </p:nvSpPr>
        <p:spPr>
          <a:xfrm>
            <a:off x="100950" y="4734069"/>
            <a:ext cx="75791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Handlee" panose="02000000000000000000" pitchFamily="2" charset="0"/>
              </a:rPr>
              <a:t>For all real numbers </a:t>
            </a:r>
            <a:r>
              <a:rPr lang="en-US" sz="1300" b="1" i="1" u="sng" dirty="0" smtClean="0">
                <a:latin typeface="Handlee" panose="02000000000000000000" pitchFamily="2" charset="0"/>
              </a:rPr>
              <a:t>__</a:t>
            </a:r>
            <a:r>
              <a:rPr lang="en-US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and </a:t>
            </a:r>
            <a:r>
              <a:rPr lang="en-US" sz="13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r>
              <a:rPr lang="en-US" sz="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</a:t>
            </a:r>
            <a:r>
              <a:rPr lang="en-US" sz="1300" dirty="0">
                <a:latin typeface="Handlee" panose="02000000000000000000" pitchFamily="2" charset="0"/>
              </a:rPr>
              <a:t>if the product of the two quantities </a:t>
            </a:r>
            <a:r>
              <a:rPr lang="en-US" sz="1300" b="1" i="1" u="sng" dirty="0" smtClean="0">
                <a:latin typeface="Handlee" panose="02000000000000000000" pitchFamily="2" charset="0"/>
              </a:rPr>
              <a:t>_________</a:t>
            </a:r>
            <a:r>
              <a:rPr lang="en-US" sz="1300" dirty="0" smtClean="0">
                <a:latin typeface="Handlee" panose="02000000000000000000" pitchFamily="2" charset="0"/>
              </a:rPr>
              <a:t>, </a:t>
            </a:r>
            <a:r>
              <a:rPr lang="en-US" sz="1300" dirty="0">
                <a:latin typeface="Handlee" panose="02000000000000000000" pitchFamily="2" charset="0"/>
              </a:rPr>
              <a:t>then at least one of the quantities equals zero.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110" y="5188053"/>
            <a:ext cx="7627114" cy="202595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83" y="7378736"/>
            <a:ext cx="3856311" cy="3411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644" y="7714413"/>
            <a:ext cx="2740488" cy="46941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7370" y="7391732"/>
            <a:ext cx="3692971" cy="42447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1805" y="7683284"/>
            <a:ext cx="2537637" cy="50085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954" y="9406805"/>
            <a:ext cx="7058449" cy="4308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89548" y="6356091"/>
            <a:ext cx="275273" cy="22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64821" y="6832394"/>
            <a:ext cx="275273" cy="22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8022" y="6844219"/>
            <a:ext cx="275273" cy="22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5068" y="6844219"/>
            <a:ext cx="275273" cy="22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72867" y="7824868"/>
            <a:ext cx="656923" cy="27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85935" y="7778528"/>
            <a:ext cx="656923" cy="28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7139" y="8951145"/>
            <a:ext cx="421131" cy="336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69431" y="8945242"/>
            <a:ext cx="365756" cy="342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07012" y="9525680"/>
            <a:ext cx="324838" cy="29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50220" y="9505135"/>
            <a:ext cx="324838" cy="29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343738" y="9652721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ahnschrift SemiBold" panose="020B0502040204020203" pitchFamily="34" charset="0"/>
              </a:rPr>
              <a:t>1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3" grpId="0" animBg="1"/>
      <p:bldP spid="5" grpId="0"/>
      <p:bldP spid="15" grpId="0" animBg="1"/>
      <p:bldP spid="49" grpId="0" animBg="1"/>
      <p:bldP spid="50" grpId="0" animBg="1"/>
      <p:bldP spid="54" grpId="0" animBg="1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1" y="333335"/>
            <a:ext cx="7115899" cy="12801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539" y="822297"/>
            <a:ext cx="1283197" cy="302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736" y="1162395"/>
            <a:ext cx="1301795" cy="32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727" y="1221201"/>
            <a:ext cx="541730" cy="26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656" y="1221201"/>
            <a:ext cx="541730" cy="26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161225" y="218637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130"/>
          <p:cNvSpPr/>
          <p:nvPr/>
        </p:nvSpPr>
        <p:spPr>
          <a:xfrm>
            <a:off x="81611" y="122832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59" y="1776867"/>
            <a:ext cx="7655004" cy="144895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55783" y="3221995"/>
            <a:ext cx="73095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</a:rPr>
              <a:t>When given a function of the form </a:t>
            </a:r>
            <a:r>
              <a:rPr lang="en-US" sz="13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ƒ(x) = </a:t>
            </a:r>
            <a:r>
              <a:rPr lang="en-US" sz="13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             ____     . </a:t>
            </a:r>
            <a:r>
              <a:rPr lang="en-US" sz="1300" dirty="0" smtClean="0">
                <a:latin typeface="Arial" panose="020B0604020202020204" pitchFamily="34" charset="0"/>
              </a:rPr>
              <a:t>you </a:t>
            </a:r>
            <a:r>
              <a:rPr lang="en-US" sz="1300" dirty="0">
                <a:latin typeface="Arial" panose="020B0604020202020204" pitchFamily="34" charset="0"/>
              </a:rPr>
              <a:t>can use the Zero Product Property to find the zeros of the function.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06" y="5541175"/>
            <a:ext cx="6606468" cy="17720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835" y="3797539"/>
            <a:ext cx="6631391" cy="174363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49" y="2608271"/>
            <a:ext cx="7145035" cy="22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961" y="4168591"/>
            <a:ext cx="1493717" cy="22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069" y="4528859"/>
            <a:ext cx="1493717" cy="22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828" y="4554460"/>
            <a:ext cx="1493717" cy="22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121" y="4854883"/>
            <a:ext cx="1493717" cy="22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083" y="4854883"/>
            <a:ext cx="1493717" cy="22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579" y="5912230"/>
            <a:ext cx="310893" cy="22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481" y="6271510"/>
            <a:ext cx="310893" cy="21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095" y="6271510"/>
            <a:ext cx="310893" cy="21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893" y="6612354"/>
            <a:ext cx="310893" cy="21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095" y="6598520"/>
            <a:ext cx="475131" cy="34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294" y="6971039"/>
            <a:ext cx="310893" cy="21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545" y="6964698"/>
            <a:ext cx="388616" cy="26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49" y="2940105"/>
            <a:ext cx="7145035" cy="22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018E14E2-81D4-4296-9B95-A1A82A87334B}"/>
              </a:ext>
            </a:extLst>
          </p:cNvPr>
          <p:cNvSpPr/>
          <p:nvPr/>
        </p:nvSpPr>
        <p:spPr>
          <a:xfrm>
            <a:off x="5901318" y="7469035"/>
            <a:ext cx="1815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 Organizers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D33F20-EC0E-40B4-BAAE-DE181E8FB2B4}"/>
              </a:ext>
            </a:extLst>
          </p:cNvPr>
          <p:cNvSpPr/>
          <p:nvPr/>
        </p:nvSpPr>
        <p:spPr>
          <a:xfrm>
            <a:off x="42311" y="7375511"/>
            <a:ext cx="69962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Handlee" panose="02000000000000000000" pitchFamily="2" charset="0"/>
              </a:rPr>
              <a:t>Complete the following table. </a:t>
            </a:r>
          </a:p>
          <a:p>
            <a:r>
              <a:rPr lang="en-US" sz="1300" dirty="0">
                <a:latin typeface="Handlee" panose="02000000000000000000" pitchFamily="2" charset="0"/>
              </a:rPr>
              <a:t>Caution! </a:t>
            </a:r>
            <a:r>
              <a:rPr lang="en-US" sz="13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a</a:t>
            </a:r>
            <a:r>
              <a:rPr lang="en-US" sz="1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</a:t>
            </a:r>
            <a:r>
              <a:rPr lang="en-US" sz="13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</a:t>
            </a:r>
            <a:r>
              <a:rPr lang="en-US" sz="1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</a:t>
            </a:r>
            <a:r>
              <a:rPr lang="en-US" sz="1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and </a:t>
            </a:r>
            <a:r>
              <a:rPr lang="en-US" sz="13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k</a:t>
            </a:r>
            <a:r>
              <a:rPr lang="en-US" sz="1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</a:t>
            </a:r>
            <a:r>
              <a:rPr lang="en-US" sz="1300" dirty="0">
                <a:latin typeface="Handlee" panose="02000000000000000000" pitchFamily="2" charset="0"/>
              </a:rPr>
              <a:t>do not represent the same values in the different forms.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62586197-A7AB-4C54-A0D7-F1798C4FCB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62" y="7769698"/>
            <a:ext cx="7650700" cy="211558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C28B53A-67FB-477D-8979-5035B056B7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3409" y="7997416"/>
            <a:ext cx="795831" cy="23728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4B31322-C157-43F6-9CDB-7ACE841143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3176" y="7887493"/>
            <a:ext cx="932678" cy="23728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667AEC6-EB83-453B-90E2-AD07DFC175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2144" y="7887493"/>
            <a:ext cx="859066" cy="27719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4A272E4-A9C1-4268-B46C-4C72A7A11D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209" y="9050802"/>
            <a:ext cx="977657" cy="2372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B43FF06-282A-42DC-B0AF-9AC52C1F2B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7366" y="9105398"/>
            <a:ext cx="711875" cy="23728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ABE1C9A-2500-460F-AEEA-C4E291244D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2141" y="8908782"/>
            <a:ext cx="777232" cy="23728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8E32E14-EBCD-48C7-8BCD-7BEAAC07C2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2973" y="9147371"/>
            <a:ext cx="1260113" cy="237280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7343738" y="9652721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45426" y="274372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130"/>
          <p:cNvSpPr/>
          <p:nvPr/>
        </p:nvSpPr>
        <p:spPr>
          <a:xfrm>
            <a:off x="65812" y="178567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FCB8D5-98A1-472C-B10E-A74AA0292427}"/>
              </a:ext>
            </a:extLst>
          </p:cNvPr>
          <p:cNvGrpSpPr>
            <a:grpSpLocks/>
          </p:cNvGrpSpPr>
          <p:nvPr/>
        </p:nvGrpSpPr>
        <p:grpSpPr bwMode="auto">
          <a:xfrm>
            <a:off x="65812" y="515234"/>
            <a:ext cx="7477948" cy="1512236"/>
            <a:chOff x="6492219" y="1057275"/>
            <a:chExt cx="2448581" cy="177932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09146-7B39-45B3-A9AF-5DF9C5F4BD47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177138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77240">
                <a:defRPr/>
              </a:pPr>
              <a:r>
                <a:rPr lang="en-US" sz="1300" dirty="0" err="1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Jordie</a:t>
              </a:r>
              <a:r>
                <a:rPr lang="en-US" sz="13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sz="13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was asked to identify the zeros of the function ƒ(x) = (x - 5)(x + 3) . Her answers were x = -5 and x = 3. Do you agree or disagree? Explain</a:t>
              </a:r>
              <a:endParaRPr lang="en-US" sz="13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dirty="0">
                <a:solidFill>
                  <a:srgbClr val="80808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10BDA4-A850-423A-8A0C-54717DD865FD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prstClr val="white"/>
                  </a:solidFill>
                  <a:latin typeface="Gill Sans MT" pitchFamily="34" charset="0"/>
                </a:rPr>
                <a:t>A: CFU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DBF648-5A40-4D66-BC8B-A28D375FA370}"/>
              </a:ext>
            </a:extLst>
          </p:cNvPr>
          <p:cNvGrpSpPr>
            <a:grpSpLocks/>
          </p:cNvGrpSpPr>
          <p:nvPr/>
        </p:nvGrpSpPr>
        <p:grpSpPr bwMode="auto">
          <a:xfrm>
            <a:off x="87712" y="2188954"/>
            <a:ext cx="7490508" cy="1312181"/>
            <a:chOff x="6492219" y="1057275"/>
            <a:chExt cx="2448581" cy="154394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CD5E3D5-5CFD-43BC-8C9E-D69FC53D0305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1536001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77240">
                <a:defRPr/>
              </a:pPr>
              <a:r>
                <a:rPr lang="en-US" sz="13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How would you find the zeros of the function ƒ(x) = -4 (x - 8</a:t>
              </a:r>
              <a:r>
                <a:rPr lang="en-US" sz="13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)</a:t>
              </a:r>
            </a:p>
            <a:p>
              <a:pPr defTabSz="777240">
                <a:defRPr/>
              </a:pPr>
              <a:endParaRPr lang="en-US" sz="130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dirty="0" smtClean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83EC405-14B5-4CB6-BB33-2539C37AA481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prstClr val="white"/>
                  </a:solidFill>
                  <a:latin typeface="Gill Sans MT" pitchFamily="34" charset="0"/>
                </a:rPr>
                <a:t>B: CFU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D116DE-47A7-4C09-9F00-811173202D85}"/>
              </a:ext>
            </a:extLst>
          </p:cNvPr>
          <p:cNvGrpSpPr>
            <a:grpSpLocks/>
          </p:cNvGrpSpPr>
          <p:nvPr/>
        </p:nvGrpSpPr>
        <p:grpSpPr bwMode="auto">
          <a:xfrm>
            <a:off x="120779" y="3695210"/>
            <a:ext cx="7435541" cy="1312181"/>
            <a:chOff x="6492219" y="1057275"/>
            <a:chExt cx="2448581" cy="154394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77090AA-B691-4061-B5B0-63C2AC119257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1536001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77240">
                <a:defRPr/>
              </a:pPr>
              <a:r>
                <a:rPr lang="en-US" sz="13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What are the zeros of the function ƒ(x) = x (x - 12) ? </a:t>
              </a:r>
              <a:r>
                <a:rPr lang="en-US" sz="13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Explain</a:t>
              </a:r>
              <a:r>
                <a:rPr lang="en-US" sz="1300" dirty="0" smtClean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.</a:t>
              </a:r>
            </a:p>
            <a:p>
              <a:pPr defTabSz="777240">
                <a:defRPr/>
              </a:pPr>
              <a:endParaRPr lang="en-US" sz="1300" u="sng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0BA058D-92FB-4C46-AD04-88E9BB024302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prstClr val="white"/>
                  </a:solidFill>
                  <a:latin typeface="Gill Sans MT" pitchFamily="34" charset="0"/>
                </a:rPr>
                <a:t>C: CFU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90210" y="1140898"/>
            <a:ext cx="72794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_______________________________________________________________________________________________</a:t>
            </a:r>
          </a:p>
          <a:p>
            <a:endParaRPr lang="en-US" sz="1300" u="sng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r>
              <a:rPr lang="en-US" sz="13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______________________________________________________________________________________________.</a:t>
            </a:r>
            <a:endParaRPr lang="en-US" sz="1300" u="sng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D116DE-47A7-4C09-9F00-811173202D85}"/>
              </a:ext>
            </a:extLst>
          </p:cNvPr>
          <p:cNvGrpSpPr>
            <a:grpSpLocks/>
          </p:cNvGrpSpPr>
          <p:nvPr/>
        </p:nvGrpSpPr>
        <p:grpSpPr bwMode="auto">
          <a:xfrm>
            <a:off x="116447" y="5221388"/>
            <a:ext cx="7410004" cy="1512237"/>
            <a:chOff x="6492219" y="1057275"/>
            <a:chExt cx="2448581" cy="177932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77090AA-B691-4061-B5B0-63C2AC119257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1771386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77240">
                <a:defRPr/>
              </a:pPr>
              <a:r>
                <a:rPr lang="en-US" sz="13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If an equation has two factors, a and b, and ab = 0, can both a and b equal 0? </a:t>
              </a:r>
              <a:r>
                <a:rPr lang="en-US" sz="13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Explain.</a:t>
              </a:r>
              <a:endParaRPr lang="en-US" sz="13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u="sng" dirty="0" smtClean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0BA058D-92FB-4C46-AD04-88E9BB024302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prstClr val="white"/>
                  </a:solidFill>
                  <a:latin typeface="Gill Sans MT" pitchFamily="34" charset="0"/>
                </a:rPr>
                <a:t>C: CFU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6D116DE-47A7-4C09-9F00-811173202D85}"/>
              </a:ext>
            </a:extLst>
          </p:cNvPr>
          <p:cNvGrpSpPr>
            <a:grpSpLocks/>
          </p:cNvGrpSpPr>
          <p:nvPr/>
        </p:nvGrpSpPr>
        <p:grpSpPr bwMode="auto">
          <a:xfrm>
            <a:off x="116447" y="6949419"/>
            <a:ext cx="7421960" cy="1312182"/>
            <a:chOff x="6492218" y="1057275"/>
            <a:chExt cx="2448582" cy="154394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7090AA-B691-4061-B5B0-63C2AC119257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1536001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77240">
                <a:defRPr/>
              </a:pPr>
              <a:r>
                <a:rPr lang="en-US" sz="13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When using the Zero Product Property to find the zeros of a function, why do you set each factor equal to zero?</a:t>
              </a:r>
              <a:endParaRPr lang="en-US" sz="13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u="sng" dirty="0" smtClean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777240">
                <a:defRPr/>
              </a:pPr>
              <a:endParaRPr lang="en-US" sz="1300" u="sng" dirty="0" smtClean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0BA058D-92FB-4C46-AD04-88E9BB024302}"/>
                </a:ext>
              </a:extLst>
            </p:cNvPr>
            <p:cNvSpPr/>
            <p:nvPr/>
          </p:nvSpPr>
          <p:spPr bwMode="auto">
            <a:xfrm>
              <a:off x="6492218" y="1057275"/>
              <a:ext cx="2448581" cy="220692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prstClr val="white"/>
                  </a:solidFill>
                  <a:latin typeface="Gill Sans MT" pitchFamily="34" charset="0"/>
                </a:rPr>
                <a:t>C: CFU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97621" y="2646149"/>
            <a:ext cx="72794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_______________________________________________________________________________________________</a:t>
            </a:r>
          </a:p>
          <a:p>
            <a:endParaRPr lang="en-US" sz="1300" u="sng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r>
              <a:rPr lang="en-US" sz="13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______________________________________________________________________________________________.</a:t>
            </a:r>
            <a:endParaRPr lang="en-US" sz="1300" u="sng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0853" y="4096770"/>
            <a:ext cx="72794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_______________________________________________________________________________________________</a:t>
            </a:r>
          </a:p>
          <a:p>
            <a:endParaRPr lang="en-US" sz="1300" u="sng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r>
              <a:rPr lang="en-US" sz="13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______________________________________________________________________________________________.</a:t>
            </a:r>
            <a:endParaRPr lang="en-US" sz="1300" u="sng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13784" y="5796826"/>
            <a:ext cx="72794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_______________________________________________________________________________________________</a:t>
            </a:r>
          </a:p>
          <a:p>
            <a:endParaRPr lang="en-US" sz="1300" u="sng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r>
              <a:rPr lang="en-US" sz="13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______________________________________________________________________________________________.</a:t>
            </a:r>
            <a:endParaRPr lang="en-US" sz="1300" u="sng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1734" y="7462689"/>
            <a:ext cx="72794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_______________________________________________________________________________________________</a:t>
            </a:r>
          </a:p>
          <a:p>
            <a:endParaRPr lang="en-US" sz="1300" u="sng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r>
              <a:rPr lang="en-US" sz="1300" u="sng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______________________________________________________________________________________________.</a:t>
            </a:r>
            <a:endParaRPr lang="en-US" sz="1300" u="sng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343738" y="965272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484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51" grpId="0"/>
      <p:bldP spid="52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6" y="2643907"/>
            <a:ext cx="7570216" cy="2309886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17396" y="365811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144"/>
          <p:cNvSpPr/>
          <p:nvPr/>
        </p:nvSpPr>
        <p:spPr>
          <a:xfrm>
            <a:off x="37782" y="259211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</a:t>
            </a:r>
          </a:p>
        </p:txBody>
      </p:sp>
      <p:sp>
        <p:nvSpPr>
          <p:cNvPr id="221" name="Text Box 4">
            <a:extLst>
              <a:ext uri="{FF2B5EF4-FFF2-40B4-BE49-F238E27FC236}">
                <a16:creationId xmlns:a16="http://schemas.microsoft.com/office/drawing/2014/main" id="{4E0B39ED-1EC0-4B05-BBCC-ED8D7DB31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5" y="2343952"/>
            <a:ext cx="7566352" cy="27546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190" b="1" dirty="0">
                <a:latin typeface="Handlee" panose="02000000000000000000" pitchFamily="2" charset="0"/>
              </a:rPr>
              <a:t>Find the zeros of each function</a:t>
            </a:r>
            <a:endParaRPr lang="en-US" altLang="en-US" sz="1190" b="1" i="1" dirty="0">
              <a:latin typeface="Handlee" panose="02000000000000000000" pitchFamily="2" charset="0"/>
            </a:endParaRPr>
          </a:p>
        </p:txBody>
      </p:sp>
      <p:pic>
        <p:nvPicPr>
          <p:cNvPr id="93" name="Picture 36">
            <a:extLst>
              <a:ext uri="{FF2B5EF4-FFF2-40B4-BE49-F238E27FC236}">
                <a16:creationId xmlns:a16="http://schemas.microsoft.com/office/drawing/2014/main" id="{9D82E29B-9551-4573-A8AC-B5FDD09F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6" y="968488"/>
            <a:ext cx="4818878" cy="132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6215045-9370-46EE-B671-A58167CDC34E}"/>
                  </a:ext>
                </a:extLst>
              </p:cNvPr>
              <p:cNvSpPr/>
              <p:nvPr/>
            </p:nvSpPr>
            <p:spPr bwMode="auto">
              <a:xfrm>
                <a:off x="387627" y="1245703"/>
                <a:ext cx="3872259" cy="275460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defTabSz="248285">
                  <a:defRPr/>
                </a:pPr>
                <a:r>
                  <a:rPr lang="en-US" sz="1190" b="1" dirty="0">
                    <a:solidFill>
                      <a:srgbClr val="000000"/>
                    </a:solidFill>
                    <a:latin typeface="Handlee" panose="02000000000000000000" pitchFamily="2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19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19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19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19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190" b="1" dirty="0">
                    <a:solidFill>
                      <a:srgbClr val="000000"/>
                    </a:solidFill>
                    <a:latin typeface="Handlee" panose="02000000000000000000" pitchFamily="2" charset="0"/>
                  </a:rPr>
                  <a:t> equal </a:t>
                </a:r>
                <a:r>
                  <a:rPr lang="en-US" sz="1190" b="1" dirty="0">
                    <a:solidFill>
                      <a:srgbClr val="000000"/>
                    </a:solidFill>
                    <a:latin typeface="Handlee" panose="02000000000000000000" pitchFamily="2" charset="0"/>
                  </a:rPr>
                  <a:t>to zero. </a:t>
                </a:r>
                <a:r>
                  <a:rPr lang="en-US" sz="1190" b="1" dirty="0">
                    <a:solidFill>
                      <a:srgbClr val="000000"/>
                    </a:solidFill>
                    <a:latin typeface="Handlee" panose="02000000000000000000" pitchFamily="2" charset="0"/>
                  </a:rPr>
                  <a:t>                     </a:t>
                </a:r>
                <a:r>
                  <a:rPr lang="en-US" sz="93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Ex. (x </a:t>
                </a:r>
                <a:r>
                  <a:rPr lang="en-US" sz="93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- 15)(x + 7) = 0</a:t>
                </a:r>
              </a:p>
            </p:txBody>
          </p:sp>
        </mc:Choice>
        <mc:Fallback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6215045-9370-46EE-B671-A58167CDC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627" y="1245703"/>
                <a:ext cx="3872259" cy="275460"/>
              </a:xfrm>
              <a:prstGeom prst="rect">
                <a:avLst/>
              </a:prstGeom>
              <a:blipFill>
                <a:blip r:embed="rId6"/>
                <a:stretch>
                  <a:fillRect l="-157" b="-17391"/>
                </a:stretch>
              </a:blipFill>
              <a:ln w="31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1112">
            <a:extLst>
              <a:ext uri="{FF2B5EF4-FFF2-40B4-BE49-F238E27FC236}">
                <a16:creationId xmlns:a16="http://schemas.microsoft.com/office/drawing/2014/main" id="{A6BDDB79-AC9A-4D74-BF2F-E8D903B9D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97" y="1029214"/>
            <a:ext cx="2584362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90" b="1" kern="0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Steps to </a:t>
            </a:r>
            <a:r>
              <a:rPr lang="en-US" sz="1190" b="1" kern="0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finding </a:t>
            </a:r>
            <a:r>
              <a:rPr lang="en-US" sz="1190" b="1" kern="0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the zeros of </a:t>
            </a:r>
            <a:r>
              <a:rPr lang="en-US" sz="1190" b="1" kern="0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a function</a:t>
            </a:r>
            <a:r>
              <a:rPr lang="en-US" sz="1190" b="1" kern="0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.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D69EB78-D9C3-46FE-85C1-F3B8FDAEDDE5}"/>
              </a:ext>
            </a:extLst>
          </p:cNvPr>
          <p:cNvSpPr/>
          <p:nvPr/>
        </p:nvSpPr>
        <p:spPr bwMode="auto">
          <a:xfrm>
            <a:off x="269910" y="1286254"/>
            <a:ext cx="147082" cy="14708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Handlee" panose="02000000000000000000" pitchFamily="2" charset="0"/>
              </a:rPr>
              <a:t>1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FFDEB05-2197-4132-A13D-5423C64F314E}"/>
              </a:ext>
            </a:extLst>
          </p:cNvPr>
          <p:cNvSpPr/>
          <p:nvPr/>
        </p:nvSpPr>
        <p:spPr bwMode="auto">
          <a:xfrm>
            <a:off x="278775" y="1516251"/>
            <a:ext cx="147082" cy="147081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Handlee" panose="02000000000000000000" pitchFamily="2" charset="0"/>
              </a:rPr>
              <a:t>2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6D7D430-A584-4CEF-8AE5-09F9CB290998}"/>
              </a:ext>
            </a:extLst>
          </p:cNvPr>
          <p:cNvSpPr/>
          <p:nvPr/>
        </p:nvSpPr>
        <p:spPr bwMode="auto">
          <a:xfrm>
            <a:off x="270654" y="1959930"/>
            <a:ext cx="147082" cy="147081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Handlee" panose="02000000000000000000" pitchFamily="2" charset="0"/>
              </a:rPr>
              <a:t>3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81CF0E4-CE88-4DDB-A031-F9F224C178D2}"/>
              </a:ext>
            </a:extLst>
          </p:cNvPr>
          <p:cNvSpPr/>
          <p:nvPr/>
        </p:nvSpPr>
        <p:spPr bwMode="auto">
          <a:xfrm>
            <a:off x="487818" y="1737819"/>
            <a:ext cx="147082" cy="148431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Handlee" panose="02000000000000000000" pitchFamily="2" charset="0"/>
              </a:rPr>
              <a:t>a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C962B50-93A8-40FE-B9C0-8C7165278CC2}"/>
              </a:ext>
            </a:extLst>
          </p:cNvPr>
          <p:cNvSpPr/>
          <p:nvPr/>
        </p:nvSpPr>
        <p:spPr bwMode="auto">
          <a:xfrm>
            <a:off x="595819" y="1696197"/>
            <a:ext cx="3455873" cy="27546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248285">
              <a:defRPr/>
            </a:pPr>
            <a:r>
              <a:rPr lang="en-US" sz="1190" b="1" i="1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a = </a:t>
            </a:r>
            <a:r>
              <a:rPr lang="en-US" sz="1190" b="1" i="1" dirty="0">
                <a:solidFill>
                  <a:schemeClr val="accent2"/>
                </a:solidFill>
                <a:latin typeface="Handlee" panose="02000000000000000000" pitchFamily="2" charset="0"/>
              </a:rPr>
              <a:t>o</a:t>
            </a:r>
            <a:r>
              <a:rPr lang="en-US" sz="1190" b="1" i="1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   </a:t>
            </a:r>
            <a:r>
              <a:rPr lang="en-US" sz="1190" b="1" i="1" u="sng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or</a:t>
            </a:r>
            <a:r>
              <a:rPr lang="en-US" sz="1190" b="1" i="1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      b = </a:t>
            </a:r>
            <a:r>
              <a:rPr lang="en-US" sz="1190" b="1" i="1" dirty="0">
                <a:solidFill>
                  <a:schemeClr val="accent2"/>
                </a:solidFill>
                <a:latin typeface="Handlee" panose="02000000000000000000" pitchFamily="2" charset="0"/>
              </a:rPr>
              <a:t>o</a:t>
            </a:r>
            <a:r>
              <a:rPr lang="en-US" sz="1190" b="1" i="1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. </a:t>
            </a:r>
            <a:r>
              <a:rPr lang="en-US" sz="1190" b="1" i="1" dirty="0">
                <a:solidFill>
                  <a:schemeClr val="bg1">
                    <a:lumMod val="50000"/>
                  </a:schemeClr>
                </a:solidFill>
                <a:latin typeface="Handlee" panose="02000000000000000000" pitchFamily="2" charset="0"/>
              </a:rPr>
              <a:t>                        </a:t>
            </a:r>
            <a:r>
              <a:rPr lang="en-US" sz="935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Ex. x </a:t>
            </a:r>
            <a:r>
              <a:rPr lang="en-US" sz="935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- 15 = 0 </a:t>
            </a:r>
            <a:r>
              <a:rPr lang="en-US" sz="935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en-US" sz="935" i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or</a:t>
            </a:r>
            <a:r>
              <a:rPr lang="en-US" sz="935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   </a:t>
            </a:r>
            <a:r>
              <a:rPr lang="en-US" sz="935" i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x + 7 = 0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E96435D-48A3-4450-967D-CE085C2B7C4A}"/>
              </a:ext>
            </a:extLst>
          </p:cNvPr>
          <p:cNvSpPr/>
          <p:nvPr/>
        </p:nvSpPr>
        <p:spPr bwMode="auto">
          <a:xfrm>
            <a:off x="392660" y="1484305"/>
            <a:ext cx="3726974" cy="27546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248285">
              <a:defRPr/>
            </a:pPr>
            <a:r>
              <a:rPr lang="en-US" sz="1190" b="1" dirty="0">
                <a:solidFill>
                  <a:srgbClr val="000000"/>
                </a:solidFill>
                <a:latin typeface="Handlee" panose="02000000000000000000" pitchFamily="2" charset="0"/>
              </a:rPr>
              <a:t>Apply the Zero Product Property.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C6EAB82-C11F-4E60-B69E-2EF0E77E9BA3}"/>
              </a:ext>
            </a:extLst>
          </p:cNvPr>
          <p:cNvSpPr/>
          <p:nvPr/>
        </p:nvSpPr>
        <p:spPr bwMode="auto">
          <a:xfrm>
            <a:off x="407063" y="1929362"/>
            <a:ext cx="3726974" cy="27546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248285">
              <a:defRPr/>
            </a:pPr>
            <a:r>
              <a:rPr lang="en-US" sz="1190" b="1" dirty="0">
                <a:solidFill>
                  <a:srgbClr val="000000"/>
                </a:solidFill>
                <a:latin typeface="Handlee" panose="02000000000000000000" pitchFamily="2" charset="0"/>
              </a:rPr>
              <a:t>Solve each equation for x</a:t>
            </a:r>
            <a:r>
              <a:rPr lang="en-US" sz="1190" b="1" dirty="0">
                <a:solidFill>
                  <a:srgbClr val="000000"/>
                </a:solidFill>
                <a:latin typeface="Handlee" panose="02000000000000000000" pitchFamily="2" charset="0"/>
              </a:rPr>
              <a:t>.                 </a:t>
            </a:r>
            <a:r>
              <a:rPr lang="en-US" sz="935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sz="935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= 15 </a:t>
            </a:r>
            <a:r>
              <a:rPr lang="en-US" sz="935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35" i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or</a:t>
            </a:r>
            <a:r>
              <a:rPr lang="en-US" sz="935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x </a:t>
            </a:r>
            <a:r>
              <a:rPr lang="en-US" sz="935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-7</a:t>
            </a:r>
          </a:p>
        </p:txBody>
      </p:sp>
      <p:pic>
        <p:nvPicPr>
          <p:cNvPr id="133" name="Picture 2" descr="Image result for try it">
            <a:extLst>
              <a:ext uri="{FF2B5EF4-FFF2-40B4-BE49-F238E27FC236}">
                <a16:creationId xmlns:a16="http://schemas.microsoft.com/office/drawing/2014/main" id="{FA4C45CB-3AFF-42A4-ACB6-F8BAB1FDB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31" y="2152145"/>
            <a:ext cx="833675" cy="8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146250" y="1197479"/>
            <a:ext cx="3167805" cy="880702"/>
            <a:chOff x="4920955" y="486896"/>
            <a:chExt cx="3726829" cy="103612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4965CB4-51F0-452B-9BD0-71541F1E86C8}"/>
                </a:ext>
              </a:extLst>
            </p:cNvPr>
            <p:cNvSpPr/>
            <p:nvPr/>
          </p:nvSpPr>
          <p:spPr bwMode="auto">
            <a:xfrm>
              <a:off x="4920955" y="486896"/>
              <a:ext cx="3726829" cy="1036120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33172"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set up f(x) equal to zero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595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apply the Zero Product Property rule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595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did I/you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solve the equation for x?</a:t>
              </a:r>
              <a:endParaRPr lang="en-US" sz="850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136FD49-E3C8-401B-A888-F525E5ED1B54}"/>
                </a:ext>
              </a:extLst>
            </p:cNvPr>
            <p:cNvSpPr/>
            <p:nvPr/>
          </p:nvSpPr>
          <p:spPr bwMode="auto">
            <a:xfrm>
              <a:off x="4927306" y="486896"/>
              <a:ext cx="3720478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6A2972F-18A1-430B-8968-02E475B4967C}"/>
                </a:ext>
              </a:extLst>
            </p:cNvPr>
            <p:cNvSpPr/>
            <p:nvPr/>
          </p:nvSpPr>
          <p:spPr bwMode="auto">
            <a:xfrm>
              <a:off x="4971526" y="772880"/>
              <a:ext cx="173037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B55436E-990D-4922-B46D-1D8DB7D20FE5}"/>
                </a:ext>
              </a:extLst>
            </p:cNvPr>
            <p:cNvSpPr/>
            <p:nvPr/>
          </p:nvSpPr>
          <p:spPr bwMode="auto">
            <a:xfrm>
              <a:off x="4971526" y="1027095"/>
              <a:ext cx="173037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  <a:endParaRPr lang="en-US" sz="1020" b="1" dirty="0">
                <a:latin typeface="Gill Sans MT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B55436E-990D-4922-B46D-1D8DB7D20FE5}"/>
                </a:ext>
              </a:extLst>
            </p:cNvPr>
            <p:cNvSpPr/>
            <p:nvPr/>
          </p:nvSpPr>
          <p:spPr bwMode="auto">
            <a:xfrm>
              <a:off x="4971526" y="1285666"/>
              <a:ext cx="173037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336" y="443222"/>
            <a:ext cx="1740694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Tape"/>
          <p:cNvSpPr/>
          <p:nvPr/>
        </p:nvSpPr>
        <p:spPr bwMode="auto">
          <a:xfrm rot="4344422">
            <a:off x="5759889" y="216527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9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9" name="Tape"/>
          <p:cNvSpPr/>
          <p:nvPr/>
        </p:nvSpPr>
        <p:spPr bwMode="auto">
          <a:xfrm rot="17255578" flipH="1">
            <a:off x="7445446" y="216527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9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676" y="525408"/>
            <a:ext cx="5552356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75" dirty="0">
                <a:latin typeface="Bookman Old Style" panose="02050604050505020204" pitchFamily="18" charset="0"/>
              </a:rPr>
              <a:t>When given a function of the form </a:t>
            </a:r>
            <a:r>
              <a:rPr lang="en-US" sz="1275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ƒ(x) = </a:t>
            </a:r>
            <a:r>
              <a:rPr lang="en-US" sz="1275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__________________ </a:t>
            </a:r>
            <a:r>
              <a:rPr lang="en-US" sz="1275" dirty="0" smtClean="0">
                <a:latin typeface="Bookman Old Style" panose="02050604050505020204" pitchFamily="18" charset="0"/>
              </a:rPr>
              <a:t>you </a:t>
            </a:r>
            <a:r>
              <a:rPr lang="en-US" sz="1275" dirty="0">
                <a:latin typeface="Bookman Old Style" panose="02050604050505020204" pitchFamily="18" charset="0"/>
              </a:rPr>
              <a:t>can use the Zero Product Property to find the zeros of the function.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775" y="3142681"/>
            <a:ext cx="3150230" cy="183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8297" y="3093394"/>
            <a:ext cx="3730800" cy="183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2" descr="Image result for diving water drawing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41" y="7826764"/>
            <a:ext cx="2135843" cy="213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101398" y="5200756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487818" y="5339773"/>
            <a:ext cx="6930390" cy="3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70" i="1" dirty="0">
                <a:latin typeface="Gill Sans MT" panose="020B0502020104020203" pitchFamily="34" charset="0"/>
              </a:rPr>
              <a:t>Writing Quadratic Functions will help you in </a:t>
            </a:r>
            <a:r>
              <a:rPr lang="en-US" altLang="en-US" sz="187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ReAl-LiFe</a:t>
            </a:r>
            <a:r>
              <a:rPr lang="en-US" altLang="en-US" sz="1870" i="1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500234" y="7040731"/>
            <a:ext cx="7027545" cy="3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70" i="1" dirty="0">
                <a:latin typeface="Gill Sans MT" panose="020B0502020104020203" pitchFamily="34" charset="0"/>
              </a:rPr>
              <a:t>Knowing how to write Quadratic Functions 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104596" y="5350568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46" name="Group 2"/>
          <p:cNvGrpSpPr>
            <a:grpSpLocks/>
          </p:cNvGrpSpPr>
          <p:nvPr/>
        </p:nvGrpSpPr>
        <p:grpSpPr bwMode="auto">
          <a:xfrm>
            <a:off x="5809020" y="8210351"/>
            <a:ext cx="1866186" cy="1482406"/>
            <a:chOff x="6765925" y="4094161"/>
            <a:chExt cx="2195513" cy="1743865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765925" y="4094161"/>
              <a:ext cx="2190749" cy="174386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Does anyone else have another reason why it is relevant to use algebraic terminology? (Pair-Share) Why is it relevant to use algebraic terminology? You may give me one of my reasons or one of your own. Which reason is more relevant to you? Why? 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770688" y="4098924"/>
              <a:ext cx="2190750" cy="23175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51" name="Oval 50"/>
          <p:cNvSpPr/>
          <p:nvPr/>
        </p:nvSpPr>
        <p:spPr bwMode="auto">
          <a:xfrm>
            <a:off x="117012" y="7083911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2</a:t>
            </a:r>
          </a:p>
        </p:txBody>
      </p:sp>
      <p:sp>
        <p:nvSpPr>
          <p:cNvPr id="52" name="Rectangle 126"/>
          <p:cNvSpPr/>
          <p:nvPr/>
        </p:nvSpPr>
        <p:spPr>
          <a:xfrm>
            <a:off x="21784" y="5096854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53" name="AutoShape 11"/>
          <p:cNvSpPr>
            <a:spLocks noChangeArrowheads="1"/>
          </p:cNvSpPr>
          <p:nvPr/>
        </p:nvSpPr>
        <p:spPr bwMode="auto">
          <a:xfrm>
            <a:off x="410404" y="6334231"/>
            <a:ext cx="7084219" cy="1779825"/>
          </a:xfrm>
          <a:prstGeom prst="roundRect">
            <a:avLst>
              <a:gd name="adj" fmla="val 5046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C4B687-8FE5-4F13-A82A-194B7F63BBB0}"/>
              </a:ext>
            </a:extLst>
          </p:cNvPr>
          <p:cNvGrpSpPr/>
          <p:nvPr/>
        </p:nvGrpSpPr>
        <p:grpSpPr>
          <a:xfrm>
            <a:off x="412418" y="7367976"/>
            <a:ext cx="5185685" cy="2683891"/>
            <a:chOff x="650155" y="3578242"/>
            <a:chExt cx="6100806" cy="3157519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F90E02D1-88B2-4FA0-B97A-87923603B779}"/>
                </a:ext>
              </a:extLst>
            </p:cNvPr>
            <p:cNvSpPr txBox="1">
              <a:spLocks/>
            </p:cNvSpPr>
            <p:nvPr/>
          </p:nvSpPr>
          <p:spPr>
            <a:xfrm>
              <a:off x="904655" y="3997591"/>
              <a:ext cx="5558153" cy="2411065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777240" eaLnBrk="1" hangingPunct="1">
                <a:buNone/>
              </a:pPr>
              <a:r>
                <a:rPr lang="en-US" sz="1190" b="1" dirty="0">
                  <a:latin typeface="Abadi Extra Light" panose="020B0204020104020204" pitchFamily="34" charset="0"/>
                </a:rPr>
                <a:t>The height of one diver above the water during a dive can be modeled by the equation </a:t>
              </a:r>
              <a:r>
                <a:rPr lang="en-US" sz="1190" b="1" i="1" dirty="0">
                  <a:latin typeface="Abadi Extra Light" panose="020B0204020104020204" pitchFamily="34" charset="0"/>
                </a:rPr>
                <a:t>h = -4 (4t + 5)(t - 3) </a:t>
              </a:r>
              <a:r>
                <a:rPr lang="en-US" sz="1190" b="1" dirty="0">
                  <a:latin typeface="Abadi Extra Light" panose="020B0204020104020204" pitchFamily="34" charset="0"/>
                </a:rPr>
                <a:t>, where h is height in feet and t is time in seconds. Find the time it takes for the diver to reach the water.</a:t>
              </a:r>
              <a:endParaRPr lang="en-US" sz="136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01D586F-4941-4BCF-8249-485523B4392C}"/>
                </a:ext>
              </a:extLst>
            </p:cNvPr>
            <p:cNvGrpSpPr/>
            <p:nvPr/>
          </p:nvGrpSpPr>
          <p:grpSpPr>
            <a:xfrm>
              <a:off x="650155" y="3578242"/>
              <a:ext cx="6100806" cy="3157519"/>
              <a:chOff x="650155" y="3578242"/>
              <a:chExt cx="6100806" cy="3157519"/>
            </a:xfrm>
          </p:grpSpPr>
          <p:grpSp>
            <p:nvGrpSpPr>
              <p:cNvPr id="57" name="Group 1"/>
              <p:cNvGrpSpPr>
                <a:grpSpLocks/>
              </p:cNvGrpSpPr>
              <p:nvPr/>
            </p:nvGrpSpPr>
            <p:grpSpPr bwMode="auto">
              <a:xfrm>
                <a:off x="650155" y="3578242"/>
                <a:ext cx="6100806" cy="3157519"/>
                <a:chOff x="1434455" y="3520440"/>
                <a:chExt cx="2938162" cy="1871318"/>
              </a:xfrm>
            </p:grpSpPr>
            <p:pic>
              <p:nvPicPr>
                <p:cNvPr id="59" name="Picture 66" descr="C:\Documents and Settings\jim\Desktop\My Stuff\Graphics\hd-blogshapes\line-horiz-black2.p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455" y="3557274"/>
                  <a:ext cx="2938162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" name="Picture 66" descr="C:\Documents and Settings\jim\Desktop\My Stuff\Graphics\hd-blogshapes\line-horiz-black2.p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455" y="5257780"/>
                  <a:ext cx="2938162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" name="Picture 66" descr="C:\Documents and Settings\jim\Desktop\My Stuff\Graphics\hd-blogshapes\line-horiz-black2.p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634064" y="4389110"/>
                  <a:ext cx="1845918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" name="Picture 66" descr="C:\Documents and Settings\jim\Desktop\My Stuff\Graphics\hd-blogshapes\line-horiz-black2.p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3367466" y="4414510"/>
                  <a:ext cx="1845918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8" name="AutoShape 7"/>
              <p:cNvSpPr>
                <a:spLocks noChangeArrowheads="1"/>
              </p:cNvSpPr>
              <p:nvPr/>
            </p:nvSpPr>
            <p:spPr bwMode="auto">
              <a:xfrm>
                <a:off x="2841969" y="3757688"/>
                <a:ext cx="2185674" cy="291325"/>
              </a:xfrm>
              <a:prstGeom prst="roundRect">
                <a:avLst>
                  <a:gd name="adj" fmla="val 7407"/>
                </a:avLst>
              </a:prstGeom>
              <a:noFill/>
              <a:ln w="19050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kern="0" dirty="0">
                    <a:solidFill>
                      <a:srgbClr val="000000"/>
                    </a:solidFill>
                    <a:latin typeface="Arial" pitchFamily="34" charset="0"/>
                  </a:rPr>
                  <a:t>Sample Test Question:</a:t>
                </a:r>
              </a:p>
              <a:p>
                <a:pPr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65" b="1" kern="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F8D20BC-1AB0-4EE5-BF28-9A05CFAE72CE}"/>
              </a:ext>
            </a:extLst>
          </p:cNvPr>
          <p:cNvSpPr/>
          <p:nvPr/>
        </p:nvSpPr>
        <p:spPr>
          <a:xfrm>
            <a:off x="637059" y="9605428"/>
            <a:ext cx="3761378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b="1" u="sng" dirty="0" smtClean="0">
                <a:solidFill>
                  <a:srgbClr val="FF0000"/>
                </a:solidFill>
                <a:latin typeface="Handlee" panose="02000000000000000000" pitchFamily="2" charset="0"/>
              </a:rPr>
              <a:t>________________________________</a:t>
            </a:r>
            <a:endParaRPr lang="en-US" sz="119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lee" panose="02000000000000000000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9892DDE-DDE3-4709-B424-A9ED5FF2E0EF}"/>
              </a:ext>
            </a:extLst>
          </p:cNvPr>
          <p:cNvSpPr/>
          <p:nvPr/>
        </p:nvSpPr>
        <p:spPr>
          <a:xfrm>
            <a:off x="628743" y="5631532"/>
            <a:ext cx="70827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Handlee" panose="02000000000000000000" pitchFamily="2" charset="0"/>
              </a:rPr>
              <a:t>To </a:t>
            </a:r>
            <a:r>
              <a:rPr lang="en-US" sz="1500" dirty="0">
                <a:latin typeface="Handlee" panose="02000000000000000000" pitchFamily="2" charset="0"/>
              </a:rPr>
              <a:t>“</a:t>
            </a:r>
            <a:r>
              <a:rPr lang="en-US" sz="1500" b="1" i="1" u="sng" dirty="0">
                <a:latin typeface="Handlee" panose="02000000000000000000" pitchFamily="2" charset="0"/>
              </a:rPr>
              <a:t>reason </a:t>
            </a:r>
            <a:r>
              <a:rPr lang="en-US" sz="1500" b="1" i="1" u="sng" dirty="0" smtClean="0">
                <a:latin typeface="Handlee" panose="02000000000000000000" pitchFamily="2" charset="0"/>
              </a:rPr>
              <a:t>                 </a:t>
            </a:r>
            <a:r>
              <a:rPr lang="en-US" sz="1500" b="1" i="1" u="sng" dirty="0">
                <a:latin typeface="Handlee" panose="02000000000000000000" pitchFamily="2" charset="0"/>
              </a:rPr>
              <a:t>and </a:t>
            </a:r>
            <a:r>
              <a:rPr lang="en-US" sz="1500" b="1" i="1" u="sng" dirty="0" smtClean="0">
                <a:latin typeface="Handlee" panose="02000000000000000000" pitchFamily="2" charset="0"/>
              </a:rPr>
              <a:t>quantitatively</a:t>
            </a:r>
            <a:r>
              <a:rPr lang="en-US" sz="1500" dirty="0">
                <a:latin typeface="Handlee" panose="02000000000000000000" pitchFamily="2" charset="0"/>
              </a:rPr>
              <a:t>,</a:t>
            </a:r>
            <a:r>
              <a:rPr lang="en-US" sz="1500" dirty="0" smtClean="0">
                <a:latin typeface="Handlee" panose="02000000000000000000" pitchFamily="2" charset="0"/>
              </a:rPr>
              <a:t>” students need to rewrite </a:t>
            </a:r>
            <a:r>
              <a:rPr lang="en-US" sz="1500" dirty="0">
                <a:latin typeface="Handlee" panose="02000000000000000000" pitchFamily="2" charset="0"/>
              </a:rPr>
              <a:t>quadratic equations so that they can apply the </a:t>
            </a:r>
            <a:r>
              <a:rPr lang="en-US" sz="1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                      Property </a:t>
            </a:r>
            <a:r>
              <a:rPr lang="en-US" sz="1500" dirty="0">
                <a:latin typeface="Handlee" panose="02000000000000000000" pitchFamily="2" charset="0"/>
              </a:rPr>
              <a:t>to find the solutions. </a:t>
            </a:r>
            <a:r>
              <a:rPr lang="en-US" sz="1500" dirty="0" smtClean="0">
                <a:latin typeface="Handlee" panose="02000000000000000000" pitchFamily="2" charset="0"/>
              </a:rPr>
              <a:t>Students </a:t>
            </a:r>
            <a:r>
              <a:rPr lang="en-US" sz="1500" dirty="0">
                <a:latin typeface="Handlee" panose="02000000000000000000" pitchFamily="2" charset="0"/>
              </a:rPr>
              <a:t>build on their previous understanding of the connection between </a:t>
            </a:r>
            <a:r>
              <a:rPr lang="en-US" sz="1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           ,                   ,                  ,   </a:t>
            </a:r>
          </a:p>
          <a:p>
            <a:r>
              <a:rPr lang="en-US" sz="1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x-                     , </a:t>
            </a:r>
            <a:r>
              <a:rPr lang="en-US" sz="1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and </a:t>
            </a:r>
            <a:r>
              <a:rPr lang="en-US" sz="1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</a:t>
            </a:r>
            <a:r>
              <a:rPr lang="en-US" sz="1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                </a:t>
            </a:r>
            <a:r>
              <a:rPr lang="en-US" sz="1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</a:t>
            </a:r>
            <a:r>
              <a:rPr lang="en-US" sz="1500" dirty="0">
                <a:latin typeface="Handlee" panose="02000000000000000000" pitchFamily="2" charset="0"/>
              </a:rPr>
              <a:t>of quadratic functions, as well as the relationship between different forms of quadratic equations. In working with real-world problems, students interpret the solutions of equations to connect them to the real-world context.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343738" y="965272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5" grpId="0"/>
      <p:bldP spid="106" grpId="0"/>
      <p:bldP spid="108" grpId="0"/>
      <p:bldP spid="44" grpId="0"/>
      <p:bldP spid="51" grpId="0" animBg="1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85870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962826B6-0693-4CFA-BCE5-A896A2AE3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10" y="423685"/>
                <a:ext cx="74614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What did you learn today about </a:t>
                </a:r>
                <a:r>
                  <a:rPr lang="en-US" sz="1600" dirty="0">
                    <a:latin typeface="Arial" panose="020B0604020202020204" pitchFamily="34" charset="0"/>
                  </a:rPr>
                  <a:t>how </a:t>
                </a:r>
                <a:r>
                  <a:rPr lang="en-US" sz="1600" dirty="0">
                    <a:latin typeface="Arial" panose="020B0604020202020204" pitchFamily="34" charset="0"/>
                  </a:rPr>
                  <a:t>to use the Zero Product Property to solve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Arial" panose="020B0604020202020204" pitchFamily="34" charset="0"/>
                      </a:rPr>
                      <m:t>quadratic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</a:rPr>
                  <a:t>equations </a:t>
                </a:r>
                <a:r>
                  <a:rPr lang="en-US" sz="1600" dirty="0">
                    <a:latin typeface="Arial" panose="020B0604020202020204" pitchFamily="34" charset="0"/>
                  </a:rPr>
                  <a:t>in factored form</a:t>
                </a:r>
                <a:r>
                  <a:rPr lang="en-US" sz="1600" dirty="0">
                    <a:latin typeface="Arial" panose="020B0604020202020204" pitchFamily="34" charset="0"/>
                  </a:rPr>
                  <a:t>.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Pair-Share)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962826B6-0693-4CFA-BCE5-A896A2AE3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010" y="423685"/>
                <a:ext cx="7461422" cy="584775"/>
              </a:xfrm>
              <a:prstGeom prst="rect">
                <a:avLst/>
              </a:prstGeom>
              <a:blipFill>
                <a:blip r:embed="rId2"/>
                <a:stretch>
                  <a:fillRect l="-408" t="-3158" b="-136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26">
            <a:extLst>
              <a:ext uri="{FF2B5EF4-FFF2-40B4-BE49-F238E27FC236}">
                <a16:creationId xmlns:a16="http://schemas.microsoft.com/office/drawing/2014/main" id="{4EFF68D7-9DDF-467A-B7CF-4164B0F02C44}"/>
              </a:ext>
            </a:extLst>
          </p:cNvPr>
          <p:cNvSpPr/>
          <p:nvPr/>
        </p:nvSpPr>
        <p:spPr>
          <a:xfrm>
            <a:off x="0" y="182933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96C547-9C98-44DB-9B23-02C25D2EA8F0}"/>
              </a:ext>
            </a:extLst>
          </p:cNvPr>
          <p:cNvGrpSpPr/>
          <p:nvPr/>
        </p:nvGrpSpPr>
        <p:grpSpPr>
          <a:xfrm>
            <a:off x="5449681" y="906725"/>
            <a:ext cx="2042934" cy="1652799"/>
            <a:chOff x="6506729" y="1234464"/>
            <a:chExt cx="2403452" cy="19444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1050D0-D10E-4F7A-894C-0FFAE486E0CC}"/>
                </a:ext>
              </a:extLst>
            </p:cNvPr>
            <p:cNvSpPr/>
            <p:nvPr/>
          </p:nvSpPr>
          <p:spPr>
            <a:xfrm>
              <a:off x="6506729" y="1600220"/>
              <a:ext cx="2285976" cy="157871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42888" indent="-242888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Standard form</a:t>
              </a:r>
            </a:p>
            <a:p>
              <a:pPr marL="242888" indent="-242888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Vertex</a:t>
              </a:r>
            </a:p>
            <a:p>
              <a:pPr marL="242888" indent="-242888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Zeroes (Roots)</a:t>
              </a:r>
            </a:p>
            <a:p>
              <a:pPr marL="242888" indent="-242888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y-intercept</a:t>
              </a:r>
            </a:p>
            <a:p>
              <a:pPr marL="242888" indent="-242888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Axis of Symmetry</a:t>
              </a:r>
            </a:p>
          </p:txBody>
        </p:sp>
        <p:pic>
          <p:nvPicPr>
            <p:cNvPr id="14338" name="Picture 2" descr="Image result for word bank">
              <a:extLst>
                <a:ext uri="{FF2B5EF4-FFF2-40B4-BE49-F238E27FC236}">
                  <a16:creationId xmlns:a16="http://schemas.microsoft.com/office/drawing/2014/main" id="{E97926A9-E12A-4ED2-94AD-28948D008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243" y="1234464"/>
              <a:ext cx="2367938" cy="50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Freeform 19">
            <a:extLst>
              <a:ext uri="{FF2B5EF4-FFF2-40B4-BE49-F238E27FC236}">
                <a16:creationId xmlns:a16="http://schemas.microsoft.com/office/drawing/2014/main" id="{CB02400F-AF1E-4962-9058-520B7021F186}"/>
              </a:ext>
            </a:extLst>
          </p:cNvPr>
          <p:cNvSpPr/>
          <p:nvPr/>
        </p:nvSpPr>
        <p:spPr bwMode="auto">
          <a:xfrm>
            <a:off x="226602" y="1085540"/>
            <a:ext cx="5090301" cy="1542086"/>
          </a:xfrm>
          <a:custGeom>
            <a:avLst/>
            <a:gdLst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77371 w 5805714"/>
              <a:gd name="connsiteY45" fmla="*/ 943428 h 1059543"/>
              <a:gd name="connsiteX46" fmla="*/ 319314 w 5805714"/>
              <a:gd name="connsiteY46" fmla="*/ 928914 h 1059543"/>
              <a:gd name="connsiteX47" fmla="*/ 319314 w 5805714"/>
              <a:gd name="connsiteY47" fmla="*/ 928914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77371 w 5805714"/>
              <a:gd name="connsiteY45" fmla="*/ 943428 h 1059543"/>
              <a:gd name="connsiteX46" fmla="*/ 319314 w 5805714"/>
              <a:gd name="connsiteY46" fmla="*/ 928914 h 1059543"/>
              <a:gd name="connsiteX47" fmla="*/ 319314 w 5805714"/>
              <a:gd name="connsiteY47" fmla="*/ 92891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77371 w 5805714"/>
              <a:gd name="connsiteY45" fmla="*/ 94342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127578 w 5805714"/>
              <a:gd name="connsiteY38" fmla="*/ 9543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30086 w 5805714"/>
              <a:gd name="connsiteY37" fmla="*/ 986971 h 1059543"/>
              <a:gd name="connsiteX38" fmla="*/ 1127578 w 5805714"/>
              <a:gd name="connsiteY38" fmla="*/ 9543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348921 w 5805714"/>
              <a:gd name="connsiteY36" fmla="*/ 960664 h 1059543"/>
              <a:gd name="connsiteX37" fmla="*/ 1230086 w 5805714"/>
              <a:gd name="connsiteY37" fmla="*/ 986971 h 1059543"/>
              <a:gd name="connsiteX38" fmla="*/ 1127578 w 5805714"/>
              <a:gd name="connsiteY38" fmla="*/ 9543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28914 h 1034143"/>
              <a:gd name="connsiteX34" fmla="*/ 1654628 w 5805714"/>
              <a:gd name="connsiteY34" fmla="*/ 986971 h 1034143"/>
              <a:gd name="connsiteX35" fmla="*/ 1520371 w 5805714"/>
              <a:gd name="connsiteY35" fmla="*/ 1034143 h 1034143"/>
              <a:gd name="connsiteX36" fmla="*/ 1348921 w 5805714"/>
              <a:gd name="connsiteY36" fmla="*/ 960664 h 1034143"/>
              <a:gd name="connsiteX37" fmla="*/ 1230086 w 5805714"/>
              <a:gd name="connsiteY37" fmla="*/ 986971 h 1034143"/>
              <a:gd name="connsiteX38" fmla="*/ 1127578 w 5805714"/>
              <a:gd name="connsiteY38" fmla="*/ 954314 h 1034143"/>
              <a:gd name="connsiteX39" fmla="*/ 1030514 w 5805714"/>
              <a:gd name="connsiteY39" fmla="*/ 1016000 h 1034143"/>
              <a:gd name="connsiteX40" fmla="*/ 928914 w 5805714"/>
              <a:gd name="connsiteY40" fmla="*/ 1016000 h 1034143"/>
              <a:gd name="connsiteX41" fmla="*/ 798286 w 5805714"/>
              <a:gd name="connsiteY41" fmla="*/ 943428 h 1034143"/>
              <a:gd name="connsiteX42" fmla="*/ 653143 w 5805714"/>
              <a:gd name="connsiteY42" fmla="*/ 928914 h 1034143"/>
              <a:gd name="connsiteX43" fmla="*/ 537028 w 5805714"/>
              <a:gd name="connsiteY43" fmla="*/ 957943 h 1034143"/>
              <a:gd name="connsiteX44" fmla="*/ 493486 w 5805714"/>
              <a:gd name="connsiteY44" fmla="*/ 1001485 h 1034143"/>
              <a:gd name="connsiteX45" fmla="*/ 383721 w 5805714"/>
              <a:gd name="connsiteY45" fmla="*/ 962478 h 1034143"/>
              <a:gd name="connsiteX46" fmla="*/ 319314 w 5805714"/>
              <a:gd name="connsiteY46" fmla="*/ 928914 h 1034143"/>
              <a:gd name="connsiteX47" fmla="*/ 224064 w 5805714"/>
              <a:gd name="connsiteY47" fmla="*/ 947964 h 1034143"/>
              <a:gd name="connsiteX48" fmla="*/ 0 w 5805714"/>
              <a:gd name="connsiteY48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28914 h 1034143"/>
              <a:gd name="connsiteX34" fmla="*/ 1778907 w 5805714"/>
              <a:gd name="connsiteY34" fmla="*/ 96066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289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6066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169886 w 5805714"/>
              <a:gd name="connsiteY31" fmla="*/ 98243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05050 w 5805714"/>
              <a:gd name="connsiteY30" fmla="*/ 1023257 h 1034143"/>
              <a:gd name="connsiteX31" fmla="*/ 2169886 w 5805714"/>
              <a:gd name="connsiteY31" fmla="*/ 98243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405743 w 5805714"/>
              <a:gd name="connsiteY29" fmla="*/ 932543 h 1034143"/>
              <a:gd name="connsiteX30" fmla="*/ 2305050 w 5805714"/>
              <a:gd name="connsiteY30" fmla="*/ 1023257 h 1034143"/>
              <a:gd name="connsiteX31" fmla="*/ 2169886 w 5805714"/>
              <a:gd name="connsiteY31" fmla="*/ 98243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405743 w 5805714"/>
              <a:gd name="connsiteY30" fmla="*/ 9325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393043 w 5805714"/>
              <a:gd name="connsiteY30" fmla="*/ 9833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25271 w 5805714"/>
              <a:gd name="connsiteY27" fmla="*/ 97517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393043 w 5805714"/>
              <a:gd name="connsiteY30" fmla="*/ 9833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82686 w 5805714"/>
              <a:gd name="connsiteY23" fmla="*/ 94615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25271 w 5805714"/>
              <a:gd name="connsiteY27" fmla="*/ 97517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393043 w 5805714"/>
              <a:gd name="connsiteY30" fmla="*/ 9833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125107 w 5805714"/>
              <a:gd name="connsiteY22" fmla="*/ 960664 h 1034143"/>
              <a:gd name="connsiteX23" fmla="*/ 3077028 w 5805714"/>
              <a:gd name="connsiteY23" fmla="*/ 870857 h 1034143"/>
              <a:gd name="connsiteX24" fmla="*/ 2982686 w 5805714"/>
              <a:gd name="connsiteY24" fmla="*/ 946150 h 1034143"/>
              <a:gd name="connsiteX25" fmla="*/ 2830286 w 5805714"/>
              <a:gd name="connsiteY25" fmla="*/ 943428 h 1034143"/>
              <a:gd name="connsiteX26" fmla="*/ 2801257 w 5805714"/>
              <a:gd name="connsiteY26" fmla="*/ 1001485 h 1034143"/>
              <a:gd name="connsiteX27" fmla="*/ 2699657 w 5805714"/>
              <a:gd name="connsiteY27" fmla="*/ 1001485 h 1034143"/>
              <a:gd name="connsiteX28" fmla="*/ 2625271 w 5805714"/>
              <a:gd name="connsiteY28" fmla="*/ 975178 h 1034143"/>
              <a:gd name="connsiteX29" fmla="*/ 2554514 w 5805714"/>
              <a:gd name="connsiteY29" fmla="*/ 943428 h 1034143"/>
              <a:gd name="connsiteX30" fmla="*/ 2509157 w 5805714"/>
              <a:gd name="connsiteY30" fmla="*/ 986064 h 1034143"/>
              <a:gd name="connsiteX31" fmla="*/ 2393043 w 5805714"/>
              <a:gd name="connsiteY31" fmla="*/ 983343 h 1034143"/>
              <a:gd name="connsiteX32" fmla="*/ 2305050 w 5805714"/>
              <a:gd name="connsiteY32" fmla="*/ 1023257 h 1034143"/>
              <a:gd name="connsiteX33" fmla="*/ 2169886 w 5805714"/>
              <a:gd name="connsiteY33" fmla="*/ 982435 h 1034143"/>
              <a:gd name="connsiteX34" fmla="*/ 2012043 w 5805714"/>
              <a:gd name="connsiteY34" fmla="*/ 997857 h 1034143"/>
              <a:gd name="connsiteX35" fmla="*/ 1894114 w 5805714"/>
              <a:gd name="connsiteY35" fmla="*/ 941614 h 1034143"/>
              <a:gd name="connsiteX36" fmla="*/ 1785257 w 5805714"/>
              <a:gd name="connsiteY36" fmla="*/ 992414 h 1034143"/>
              <a:gd name="connsiteX37" fmla="*/ 1654628 w 5805714"/>
              <a:gd name="connsiteY37" fmla="*/ 986971 h 1034143"/>
              <a:gd name="connsiteX38" fmla="*/ 1520371 w 5805714"/>
              <a:gd name="connsiteY38" fmla="*/ 1034143 h 1034143"/>
              <a:gd name="connsiteX39" fmla="*/ 1348921 w 5805714"/>
              <a:gd name="connsiteY39" fmla="*/ 960664 h 1034143"/>
              <a:gd name="connsiteX40" fmla="*/ 1230086 w 5805714"/>
              <a:gd name="connsiteY40" fmla="*/ 986971 h 1034143"/>
              <a:gd name="connsiteX41" fmla="*/ 1127578 w 5805714"/>
              <a:gd name="connsiteY41" fmla="*/ 954314 h 1034143"/>
              <a:gd name="connsiteX42" fmla="*/ 1030514 w 5805714"/>
              <a:gd name="connsiteY42" fmla="*/ 1016000 h 1034143"/>
              <a:gd name="connsiteX43" fmla="*/ 928914 w 5805714"/>
              <a:gd name="connsiteY43" fmla="*/ 1016000 h 1034143"/>
              <a:gd name="connsiteX44" fmla="*/ 798286 w 5805714"/>
              <a:gd name="connsiteY44" fmla="*/ 943428 h 1034143"/>
              <a:gd name="connsiteX45" fmla="*/ 653143 w 5805714"/>
              <a:gd name="connsiteY45" fmla="*/ 928914 h 1034143"/>
              <a:gd name="connsiteX46" fmla="*/ 537028 w 5805714"/>
              <a:gd name="connsiteY46" fmla="*/ 957943 h 1034143"/>
              <a:gd name="connsiteX47" fmla="*/ 493486 w 5805714"/>
              <a:gd name="connsiteY47" fmla="*/ 1001485 h 1034143"/>
              <a:gd name="connsiteX48" fmla="*/ 383721 w 5805714"/>
              <a:gd name="connsiteY48" fmla="*/ 962478 h 1034143"/>
              <a:gd name="connsiteX49" fmla="*/ 319314 w 5805714"/>
              <a:gd name="connsiteY49" fmla="*/ 928914 h 1034143"/>
              <a:gd name="connsiteX50" fmla="*/ 224064 w 5805714"/>
              <a:gd name="connsiteY50" fmla="*/ 947964 h 1034143"/>
              <a:gd name="connsiteX51" fmla="*/ 0 w 5805714"/>
              <a:gd name="connsiteY51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77028 w 5805714"/>
              <a:gd name="connsiteY24" fmla="*/ 87085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47671 w 5805714"/>
              <a:gd name="connsiteY15" fmla="*/ 9425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12986 w 5805714"/>
              <a:gd name="connsiteY14" fmla="*/ 881743 h 1034143"/>
              <a:gd name="connsiteX15" fmla="*/ 4047671 w 5805714"/>
              <a:gd name="connsiteY15" fmla="*/ 9425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78086 w 5805714"/>
              <a:gd name="connsiteY13" fmla="*/ 998764 h 1034143"/>
              <a:gd name="connsiteX14" fmla="*/ 4112986 w 5805714"/>
              <a:gd name="connsiteY14" fmla="*/ 881743 h 1034143"/>
              <a:gd name="connsiteX15" fmla="*/ 4047671 w 5805714"/>
              <a:gd name="connsiteY15" fmla="*/ 9425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78086 w 5805714"/>
              <a:gd name="connsiteY13" fmla="*/ 998764 h 1034143"/>
              <a:gd name="connsiteX14" fmla="*/ 4112986 w 5805714"/>
              <a:gd name="connsiteY14" fmla="*/ 88174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31393 w 5805714"/>
              <a:gd name="connsiteY12" fmla="*/ 9588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31393 w 5805714"/>
              <a:gd name="connsiteY12" fmla="*/ 9588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05993 w 5805714"/>
              <a:gd name="connsiteY12" fmla="*/ 9461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1421 w 5805714"/>
              <a:gd name="connsiteY8" fmla="*/ 9216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05993 w 5805714"/>
              <a:gd name="connsiteY12" fmla="*/ 9461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1421 w 5805714"/>
              <a:gd name="connsiteY8" fmla="*/ 921657 h 1034143"/>
              <a:gd name="connsiteX9" fmla="*/ 4779736 w 5805714"/>
              <a:gd name="connsiteY9" fmla="*/ 9942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05993 w 5805714"/>
              <a:gd name="connsiteY12" fmla="*/ 9461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47128 w 5805714"/>
              <a:gd name="connsiteY6" fmla="*/ 90623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24021 w 5805714"/>
              <a:gd name="connsiteY5" fmla="*/ 965200 h 1034143"/>
              <a:gd name="connsiteX6" fmla="*/ 5147128 w 5805714"/>
              <a:gd name="connsiteY6" fmla="*/ 90623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493657 w 5805714"/>
              <a:gd name="connsiteY4" fmla="*/ 929821 h 1034143"/>
              <a:gd name="connsiteX5" fmla="*/ 5324021 w 5805714"/>
              <a:gd name="connsiteY5" fmla="*/ 965200 h 1034143"/>
              <a:gd name="connsiteX6" fmla="*/ 5147128 w 5805714"/>
              <a:gd name="connsiteY6" fmla="*/ 90623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39707 w 5805714"/>
              <a:gd name="connsiteY4" fmla="*/ 947964 h 1034143"/>
              <a:gd name="connsiteX5" fmla="*/ 5493657 w 5805714"/>
              <a:gd name="connsiteY5" fmla="*/ 929821 h 1034143"/>
              <a:gd name="connsiteX6" fmla="*/ 5324021 w 5805714"/>
              <a:gd name="connsiteY6" fmla="*/ 965200 h 1034143"/>
              <a:gd name="connsiteX7" fmla="*/ 5147128 w 5805714"/>
              <a:gd name="connsiteY7" fmla="*/ 906235 h 1034143"/>
              <a:gd name="connsiteX8" fmla="*/ 4992007 w 5805714"/>
              <a:gd name="connsiteY8" fmla="*/ 954314 h 1034143"/>
              <a:gd name="connsiteX9" fmla="*/ 5007428 w 5805714"/>
              <a:gd name="connsiteY9" fmla="*/ 957943 h 1034143"/>
              <a:gd name="connsiteX10" fmla="*/ 4841421 w 5805714"/>
              <a:gd name="connsiteY10" fmla="*/ 921657 h 1034143"/>
              <a:gd name="connsiteX11" fmla="*/ 4779736 w 5805714"/>
              <a:gd name="connsiteY11" fmla="*/ 994228 h 1034143"/>
              <a:gd name="connsiteX12" fmla="*/ 4644571 w 5805714"/>
              <a:gd name="connsiteY12" fmla="*/ 943428 h 1034143"/>
              <a:gd name="connsiteX13" fmla="*/ 4524828 w 5805714"/>
              <a:gd name="connsiteY13" fmla="*/ 913493 h 1034143"/>
              <a:gd name="connsiteX14" fmla="*/ 4405993 w 5805714"/>
              <a:gd name="connsiteY14" fmla="*/ 946150 h 1034143"/>
              <a:gd name="connsiteX15" fmla="*/ 4278086 w 5805714"/>
              <a:gd name="connsiteY15" fmla="*/ 998764 h 1034143"/>
              <a:gd name="connsiteX16" fmla="*/ 4125686 w 5805714"/>
              <a:gd name="connsiteY16" fmla="*/ 913493 h 1034143"/>
              <a:gd name="connsiteX17" fmla="*/ 4054021 w 5805714"/>
              <a:gd name="connsiteY17" fmla="*/ 993321 h 1034143"/>
              <a:gd name="connsiteX18" fmla="*/ 3889828 w 5805714"/>
              <a:gd name="connsiteY18" fmla="*/ 914400 h 1034143"/>
              <a:gd name="connsiteX19" fmla="*/ 3788228 w 5805714"/>
              <a:gd name="connsiteY19" fmla="*/ 957943 h 1034143"/>
              <a:gd name="connsiteX20" fmla="*/ 3605893 w 5805714"/>
              <a:gd name="connsiteY20" fmla="*/ 910771 h 1034143"/>
              <a:gd name="connsiteX21" fmla="*/ 3521528 w 5805714"/>
              <a:gd name="connsiteY21" fmla="*/ 961571 h 1034143"/>
              <a:gd name="connsiteX22" fmla="*/ 3387271 w 5805714"/>
              <a:gd name="connsiteY22" fmla="*/ 968828 h 1034143"/>
              <a:gd name="connsiteX23" fmla="*/ 3252107 w 5805714"/>
              <a:gd name="connsiteY23" fmla="*/ 922564 h 1034143"/>
              <a:gd name="connsiteX24" fmla="*/ 3164114 w 5805714"/>
              <a:gd name="connsiteY24" fmla="*/ 914400 h 1034143"/>
              <a:gd name="connsiteX25" fmla="*/ 3125107 w 5805714"/>
              <a:gd name="connsiteY25" fmla="*/ 960664 h 1034143"/>
              <a:gd name="connsiteX26" fmla="*/ 3045278 w 5805714"/>
              <a:gd name="connsiteY26" fmla="*/ 915307 h 1034143"/>
              <a:gd name="connsiteX27" fmla="*/ 2982686 w 5805714"/>
              <a:gd name="connsiteY27" fmla="*/ 946150 h 1034143"/>
              <a:gd name="connsiteX28" fmla="*/ 2830286 w 5805714"/>
              <a:gd name="connsiteY28" fmla="*/ 943428 h 1034143"/>
              <a:gd name="connsiteX29" fmla="*/ 2801257 w 5805714"/>
              <a:gd name="connsiteY29" fmla="*/ 1001485 h 1034143"/>
              <a:gd name="connsiteX30" fmla="*/ 2699657 w 5805714"/>
              <a:gd name="connsiteY30" fmla="*/ 1001485 h 1034143"/>
              <a:gd name="connsiteX31" fmla="*/ 2625271 w 5805714"/>
              <a:gd name="connsiteY31" fmla="*/ 975178 h 1034143"/>
              <a:gd name="connsiteX32" fmla="*/ 2554514 w 5805714"/>
              <a:gd name="connsiteY32" fmla="*/ 943428 h 1034143"/>
              <a:gd name="connsiteX33" fmla="*/ 2509157 w 5805714"/>
              <a:gd name="connsiteY33" fmla="*/ 986064 h 1034143"/>
              <a:gd name="connsiteX34" fmla="*/ 2393043 w 5805714"/>
              <a:gd name="connsiteY34" fmla="*/ 983343 h 1034143"/>
              <a:gd name="connsiteX35" fmla="*/ 2305050 w 5805714"/>
              <a:gd name="connsiteY35" fmla="*/ 1023257 h 1034143"/>
              <a:gd name="connsiteX36" fmla="*/ 2169886 w 5805714"/>
              <a:gd name="connsiteY36" fmla="*/ 982435 h 1034143"/>
              <a:gd name="connsiteX37" fmla="*/ 2012043 w 5805714"/>
              <a:gd name="connsiteY37" fmla="*/ 997857 h 1034143"/>
              <a:gd name="connsiteX38" fmla="*/ 1894114 w 5805714"/>
              <a:gd name="connsiteY38" fmla="*/ 941614 h 1034143"/>
              <a:gd name="connsiteX39" fmla="*/ 1785257 w 5805714"/>
              <a:gd name="connsiteY39" fmla="*/ 992414 h 1034143"/>
              <a:gd name="connsiteX40" fmla="*/ 1654628 w 5805714"/>
              <a:gd name="connsiteY40" fmla="*/ 986971 h 1034143"/>
              <a:gd name="connsiteX41" fmla="*/ 1520371 w 5805714"/>
              <a:gd name="connsiteY41" fmla="*/ 1034143 h 1034143"/>
              <a:gd name="connsiteX42" fmla="*/ 1348921 w 5805714"/>
              <a:gd name="connsiteY42" fmla="*/ 960664 h 1034143"/>
              <a:gd name="connsiteX43" fmla="*/ 1230086 w 5805714"/>
              <a:gd name="connsiteY43" fmla="*/ 986971 h 1034143"/>
              <a:gd name="connsiteX44" fmla="*/ 1127578 w 5805714"/>
              <a:gd name="connsiteY44" fmla="*/ 954314 h 1034143"/>
              <a:gd name="connsiteX45" fmla="*/ 1030514 w 5805714"/>
              <a:gd name="connsiteY45" fmla="*/ 1016000 h 1034143"/>
              <a:gd name="connsiteX46" fmla="*/ 928914 w 5805714"/>
              <a:gd name="connsiteY46" fmla="*/ 1016000 h 1034143"/>
              <a:gd name="connsiteX47" fmla="*/ 798286 w 5805714"/>
              <a:gd name="connsiteY47" fmla="*/ 943428 h 1034143"/>
              <a:gd name="connsiteX48" fmla="*/ 653143 w 5805714"/>
              <a:gd name="connsiteY48" fmla="*/ 928914 h 1034143"/>
              <a:gd name="connsiteX49" fmla="*/ 537028 w 5805714"/>
              <a:gd name="connsiteY49" fmla="*/ 957943 h 1034143"/>
              <a:gd name="connsiteX50" fmla="*/ 493486 w 5805714"/>
              <a:gd name="connsiteY50" fmla="*/ 1001485 h 1034143"/>
              <a:gd name="connsiteX51" fmla="*/ 383721 w 5805714"/>
              <a:gd name="connsiteY51" fmla="*/ 962478 h 1034143"/>
              <a:gd name="connsiteX52" fmla="*/ 319314 w 5805714"/>
              <a:gd name="connsiteY52" fmla="*/ 928914 h 1034143"/>
              <a:gd name="connsiteX53" fmla="*/ 224064 w 5805714"/>
              <a:gd name="connsiteY53" fmla="*/ 947964 h 1034143"/>
              <a:gd name="connsiteX54" fmla="*/ 0 w 5805714"/>
              <a:gd name="connsiteY54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76207 w 5805714"/>
              <a:gd name="connsiteY4" fmla="*/ 967014 h 1034143"/>
              <a:gd name="connsiteX5" fmla="*/ 5493657 w 5805714"/>
              <a:gd name="connsiteY5" fmla="*/ 929821 h 1034143"/>
              <a:gd name="connsiteX6" fmla="*/ 5324021 w 5805714"/>
              <a:gd name="connsiteY6" fmla="*/ 965200 h 1034143"/>
              <a:gd name="connsiteX7" fmla="*/ 5147128 w 5805714"/>
              <a:gd name="connsiteY7" fmla="*/ 906235 h 1034143"/>
              <a:gd name="connsiteX8" fmla="*/ 4992007 w 5805714"/>
              <a:gd name="connsiteY8" fmla="*/ 954314 h 1034143"/>
              <a:gd name="connsiteX9" fmla="*/ 5007428 w 5805714"/>
              <a:gd name="connsiteY9" fmla="*/ 957943 h 1034143"/>
              <a:gd name="connsiteX10" fmla="*/ 4841421 w 5805714"/>
              <a:gd name="connsiteY10" fmla="*/ 921657 h 1034143"/>
              <a:gd name="connsiteX11" fmla="*/ 4779736 w 5805714"/>
              <a:gd name="connsiteY11" fmla="*/ 994228 h 1034143"/>
              <a:gd name="connsiteX12" fmla="*/ 4644571 w 5805714"/>
              <a:gd name="connsiteY12" fmla="*/ 943428 h 1034143"/>
              <a:gd name="connsiteX13" fmla="*/ 4524828 w 5805714"/>
              <a:gd name="connsiteY13" fmla="*/ 913493 h 1034143"/>
              <a:gd name="connsiteX14" fmla="*/ 4405993 w 5805714"/>
              <a:gd name="connsiteY14" fmla="*/ 946150 h 1034143"/>
              <a:gd name="connsiteX15" fmla="*/ 4278086 w 5805714"/>
              <a:gd name="connsiteY15" fmla="*/ 998764 h 1034143"/>
              <a:gd name="connsiteX16" fmla="*/ 4125686 w 5805714"/>
              <a:gd name="connsiteY16" fmla="*/ 913493 h 1034143"/>
              <a:gd name="connsiteX17" fmla="*/ 4054021 w 5805714"/>
              <a:gd name="connsiteY17" fmla="*/ 993321 h 1034143"/>
              <a:gd name="connsiteX18" fmla="*/ 3889828 w 5805714"/>
              <a:gd name="connsiteY18" fmla="*/ 914400 h 1034143"/>
              <a:gd name="connsiteX19" fmla="*/ 3788228 w 5805714"/>
              <a:gd name="connsiteY19" fmla="*/ 957943 h 1034143"/>
              <a:gd name="connsiteX20" fmla="*/ 3605893 w 5805714"/>
              <a:gd name="connsiteY20" fmla="*/ 910771 h 1034143"/>
              <a:gd name="connsiteX21" fmla="*/ 3521528 w 5805714"/>
              <a:gd name="connsiteY21" fmla="*/ 961571 h 1034143"/>
              <a:gd name="connsiteX22" fmla="*/ 3387271 w 5805714"/>
              <a:gd name="connsiteY22" fmla="*/ 968828 h 1034143"/>
              <a:gd name="connsiteX23" fmla="*/ 3252107 w 5805714"/>
              <a:gd name="connsiteY23" fmla="*/ 922564 h 1034143"/>
              <a:gd name="connsiteX24" fmla="*/ 3164114 w 5805714"/>
              <a:gd name="connsiteY24" fmla="*/ 914400 h 1034143"/>
              <a:gd name="connsiteX25" fmla="*/ 3125107 w 5805714"/>
              <a:gd name="connsiteY25" fmla="*/ 960664 h 1034143"/>
              <a:gd name="connsiteX26" fmla="*/ 3045278 w 5805714"/>
              <a:gd name="connsiteY26" fmla="*/ 915307 h 1034143"/>
              <a:gd name="connsiteX27" fmla="*/ 2982686 w 5805714"/>
              <a:gd name="connsiteY27" fmla="*/ 946150 h 1034143"/>
              <a:gd name="connsiteX28" fmla="*/ 2830286 w 5805714"/>
              <a:gd name="connsiteY28" fmla="*/ 943428 h 1034143"/>
              <a:gd name="connsiteX29" fmla="*/ 2801257 w 5805714"/>
              <a:gd name="connsiteY29" fmla="*/ 1001485 h 1034143"/>
              <a:gd name="connsiteX30" fmla="*/ 2699657 w 5805714"/>
              <a:gd name="connsiteY30" fmla="*/ 1001485 h 1034143"/>
              <a:gd name="connsiteX31" fmla="*/ 2625271 w 5805714"/>
              <a:gd name="connsiteY31" fmla="*/ 975178 h 1034143"/>
              <a:gd name="connsiteX32" fmla="*/ 2554514 w 5805714"/>
              <a:gd name="connsiteY32" fmla="*/ 943428 h 1034143"/>
              <a:gd name="connsiteX33" fmla="*/ 2509157 w 5805714"/>
              <a:gd name="connsiteY33" fmla="*/ 986064 h 1034143"/>
              <a:gd name="connsiteX34" fmla="*/ 2393043 w 5805714"/>
              <a:gd name="connsiteY34" fmla="*/ 983343 h 1034143"/>
              <a:gd name="connsiteX35" fmla="*/ 2305050 w 5805714"/>
              <a:gd name="connsiteY35" fmla="*/ 1023257 h 1034143"/>
              <a:gd name="connsiteX36" fmla="*/ 2169886 w 5805714"/>
              <a:gd name="connsiteY36" fmla="*/ 982435 h 1034143"/>
              <a:gd name="connsiteX37" fmla="*/ 2012043 w 5805714"/>
              <a:gd name="connsiteY37" fmla="*/ 997857 h 1034143"/>
              <a:gd name="connsiteX38" fmla="*/ 1894114 w 5805714"/>
              <a:gd name="connsiteY38" fmla="*/ 941614 h 1034143"/>
              <a:gd name="connsiteX39" fmla="*/ 1785257 w 5805714"/>
              <a:gd name="connsiteY39" fmla="*/ 992414 h 1034143"/>
              <a:gd name="connsiteX40" fmla="*/ 1654628 w 5805714"/>
              <a:gd name="connsiteY40" fmla="*/ 986971 h 1034143"/>
              <a:gd name="connsiteX41" fmla="*/ 1520371 w 5805714"/>
              <a:gd name="connsiteY41" fmla="*/ 1034143 h 1034143"/>
              <a:gd name="connsiteX42" fmla="*/ 1348921 w 5805714"/>
              <a:gd name="connsiteY42" fmla="*/ 960664 h 1034143"/>
              <a:gd name="connsiteX43" fmla="*/ 1230086 w 5805714"/>
              <a:gd name="connsiteY43" fmla="*/ 986971 h 1034143"/>
              <a:gd name="connsiteX44" fmla="*/ 1127578 w 5805714"/>
              <a:gd name="connsiteY44" fmla="*/ 954314 h 1034143"/>
              <a:gd name="connsiteX45" fmla="*/ 1030514 w 5805714"/>
              <a:gd name="connsiteY45" fmla="*/ 1016000 h 1034143"/>
              <a:gd name="connsiteX46" fmla="*/ 928914 w 5805714"/>
              <a:gd name="connsiteY46" fmla="*/ 1016000 h 1034143"/>
              <a:gd name="connsiteX47" fmla="*/ 798286 w 5805714"/>
              <a:gd name="connsiteY47" fmla="*/ 943428 h 1034143"/>
              <a:gd name="connsiteX48" fmla="*/ 653143 w 5805714"/>
              <a:gd name="connsiteY48" fmla="*/ 928914 h 1034143"/>
              <a:gd name="connsiteX49" fmla="*/ 537028 w 5805714"/>
              <a:gd name="connsiteY49" fmla="*/ 957943 h 1034143"/>
              <a:gd name="connsiteX50" fmla="*/ 493486 w 5805714"/>
              <a:gd name="connsiteY50" fmla="*/ 1001485 h 1034143"/>
              <a:gd name="connsiteX51" fmla="*/ 383721 w 5805714"/>
              <a:gd name="connsiteY51" fmla="*/ 962478 h 1034143"/>
              <a:gd name="connsiteX52" fmla="*/ 319314 w 5805714"/>
              <a:gd name="connsiteY52" fmla="*/ 928914 h 1034143"/>
              <a:gd name="connsiteX53" fmla="*/ 224064 w 5805714"/>
              <a:gd name="connsiteY53" fmla="*/ 947964 h 1034143"/>
              <a:gd name="connsiteX54" fmla="*/ 0 w 5805714"/>
              <a:gd name="connsiteY54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77807 w 5805714"/>
              <a:gd name="connsiteY4" fmla="*/ 95431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319314 w 5805714"/>
              <a:gd name="connsiteY53" fmla="*/ 928914 h 1034143"/>
              <a:gd name="connsiteX54" fmla="*/ 224064 w 5805714"/>
              <a:gd name="connsiteY54" fmla="*/ 94796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319314 w 5805714"/>
              <a:gd name="connsiteY53" fmla="*/ 928914 h 1034143"/>
              <a:gd name="connsiteX54" fmla="*/ 224064 w 5805714"/>
              <a:gd name="connsiteY54" fmla="*/ 94796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319314 w 5805714"/>
              <a:gd name="connsiteY53" fmla="*/ 9289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262164 w 5805714"/>
              <a:gd name="connsiteY53" fmla="*/ 9416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416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78543 w 5805714"/>
              <a:gd name="connsiteY49" fmla="*/ 94796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78543 w 5805714"/>
              <a:gd name="connsiteY49" fmla="*/ 947964 h 1034143"/>
              <a:gd name="connsiteX50" fmla="*/ 594178 w 5805714"/>
              <a:gd name="connsiteY50" fmla="*/ 9960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60186 w 5805714"/>
              <a:gd name="connsiteY48" fmla="*/ 981528 h 1034143"/>
              <a:gd name="connsiteX49" fmla="*/ 678543 w 5805714"/>
              <a:gd name="connsiteY49" fmla="*/ 947964 h 1034143"/>
              <a:gd name="connsiteX50" fmla="*/ 594178 w 5805714"/>
              <a:gd name="connsiteY50" fmla="*/ 9960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03514 w 5805714"/>
              <a:gd name="connsiteY47" fmla="*/ 971550 h 1034143"/>
              <a:gd name="connsiteX48" fmla="*/ 760186 w 5805714"/>
              <a:gd name="connsiteY48" fmla="*/ 981528 h 1034143"/>
              <a:gd name="connsiteX49" fmla="*/ 678543 w 5805714"/>
              <a:gd name="connsiteY49" fmla="*/ 947964 h 1034143"/>
              <a:gd name="connsiteX50" fmla="*/ 594178 w 5805714"/>
              <a:gd name="connsiteY50" fmla="*/ 9960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5217"/>
              <a:gd name="connsiteX1" fmla="*/ 0 w 5805714"/>
              <a:gd name="connsiteY1" fmla="*/ 0 h 1035217"/>
              <a:gd name="connsiteX2" fmla="*/ 5805714 w 5805714"/>
              <a:gd name="connsiteY2" fmla="*/ 0 h 1035217"/>
              <a:gd name="connsiteX3" fmla="*/ 5805714 w 5805714"/>
              <a:gd name="connsiteY3" fmla="*/ 957943 h 1035217"/>
              <a:gd name="connsiteX4" fmla="*/ 5684157 w 5805714"/>
              <a:gd name="connsiteY4" fmla="*/ 935264 h 1035217"/>
              <a:gd name="connsiteX5" fmla="*/ 5576207 w 5805714"/>
              <a:gd name="connsiteY5" fmla="*/ 967014 h 1035217"/>
              <a:gd name="connsiteX6" fmla="*/ 5493657 w 5805714"/>
              <a:gd name="connsiteY6" fmla="*/ 929821 h 1035217"/>
              <a:gd name="connsiteX7" fmla="*/ 5324021 w 5805714"/>
              <a:gd name="connsiteY7" fmla="*/ 965200 h 1035217"/>
              <a:gd name="connsiteX8" fmla="*/ 5147128 w 5805714"/>
              <a:gd name="connsiteY8" fmla="*/ 906235 h 1035217"/>
              <a:gd name="connsiteX9" fmla="*/ 4992007 w 5805714"/>
              <a:gd name="connsiteY9" fmla="*/ 954314 h 1035217"/>
              <a:gd name="connsiteX10" fmla="*/ 5007428 w 5805714"/>
              <a:gd name="connsiteY10" fmla="*/ 957943 h 1035217"/>
              <a:gd name="connsiteX11" fmla="*/ 4841421 w 5805714"/>
              <a:gd name="connsiteY11" fmla="*/ 921657 h 1035217"/>
              <a:gd name="connsiteX12" fmla="*/ 4779736 w 5805714"/>
              <a:gd name="connsiteY12" fmla="*/ 994228 h 1035217"/>
              <a:gd name="connsiteX13" fmla="*/ 4644571 w 5805714"/>
              <a:gd name="connsiteY13" fmla="*/ 943428 h 1035217"/>
              <a:gd name="connsiteX14" fmla="*/ 4524828 w 5805714"/>
              <a:gd name="connsiteY14" fmla="*/ 913493 h 1035217"/>
              <a:gd name="connsiteX15" fmla="*/ 4405993 w 5805714"/>
              <a:gd name="connsiteY15" fmla="*/ 946150 h 1035217"/>
              <a:gd name="connsiteX16" fmla="*/ 4278086 w 5805714"/>
              <a:gd name="connsiteY16" fmla="*/ 998764 h 1035217"/>
              <a:gd name="connsiteX17" fmla="*/ 4125686 w 5805714"/>
              <a:gd name="connsiteY17" fmla="*/ 913493 h 1035217"/>
              <a:gd name="connsiteX18" fmla="*/ 4054021 w 5805714"/>
              <a:gd name="connsiteY18" fmla="*/ 993321 h 1035217"/>
              <a:gd name="connsiteX19" fmla="*/ 3889828 w 5805714"/>
              <a:gd name="connsiteY19" fmla="*/ 914400 h 1035217"/>
              <a:gd name="connsiteX20" fmla="*/ 3788228 w 5805714"/>
              <a:gd name="connsiteY20" fmla="*/ 957943 h 1035217"/>
              <a:gd name="connsiteX21" fmla="*/ 3605893 w 5805714"/>
              <a:gd name="connsiteY21" fmla="*/ 910771 h 1035217"/>
              <a:gd name="connsiteX22" fmla="*/ 3521528 w 5805714"/>
              <a:gd name="connsiteY22" fmla="*/ 961571 h 1035217"/>
              <a:gd name="connsiteX23" fmla="*/ 3387271 w 5805714"/>
              <a:gd name="connsiteY23" fmla="*/ 968828 h 1035217"/>
              <a:gd name="connsiteX24" fmla="*/ 3252107 w 5805714"/>
              <a:gd name="connsiteY24" fmla="*/ 922564 h 1035217"/>
              <a:gd name="connsiteX25" fmla="*/ 3164114 w 5805714"/>
              <a:gd name="connsiteY25" fmla="*/ 914400 h 1035217"/>
              <a:gd name="connsiteX26" fmla="*/ 3125107 w 5805714"/>
              <a:gd name="connsiteY26" fmla="*/ 960664 h 1035217"/>
              <a:gd name="connsiteX27" fmla="*/ 3045278 w 5805714"/>
              <a:gd name="connsiteY27" fmla="*/ 915307 h 1035217"/>
              <a:gd name="connsiteX28" fmla="*/ 2982686 w 5805714"/>
              <a:gd name="connsiteY28" fmla="*/ 1035050 h 1035217"/>
              <a:gd name="connsiteX29" fmla="*/ 2830286 w 5805714"/>
              <a:gd name="connsiteY29" fmla="*/ 943428 h 1035217"/>
              <a:gd name="connsiteX30" fmla="*/ 2801257 w 5805714"/>
              <a:gd name="connsiteY30" fmla="*/ 1001485 h 1035217"/>
              <a:gd name="connsiteX31" fmla="*/ 2699657 w 5805714"/>
              <a:gd name="connsiteY31" fmla="*/ 1001485 h 1035217"/>
              <a:gd name="connsiteX32" fmla="*/ 2625271 w 5805714"/>
              <a:gd name="connsiteY32" fmla="*/ 975178 h 1035217"/>
              <a:gd name="connsiteX33" fmla="*/ 2554514 w 5805714"/>
              <a:gd name="connsiteY33" fmla="*/ 943428 h 1035217"/>
              <a:gd name="connsiteX34" fmla="*/ 2509157 w 5805714"/>
              <a:gd name="connsiteY34" fmla="*/ 986064 h 1035217"/>
              <a:gd name="connsiteX35" fmla="*/ 2393043 w 5805714"/>
              <a:gd name="connsiteY35" fmla="*/ 983343 h 1035217"/>
              <a:gd name="connsiteX36" fmla="*/ 2305050 w 5805714"/>
              <a:gd name="connsiteY36" fmla="*/ 1023257 h 1035217"/>
              <a:gd name="connsiteX37" fmla="*/ 2169886 w 5805714"/>
              <a:gd name="connsiteY37" fmla="*/ 982435 h 1035217"/>
              <a:gd name="connsiteX38" fmla="*/ 2012043 w 5805714"/>
              <a:gd name="connsiteY38" fmla="*/ 997857 h 1035217"/>
              <a:gd name="connsiteX39" fmla="*/ 1894114 w 5805714"/>
              <a:gd name="connsiteY39" fmla="*/ 941614 h 1035217"/>
              <a:gd name="connsiteX40" fmla="*/ 1785257 w 5805714"/>
              <a:gd name="connsiteY40" fmla="*/ 992414 h 1035217"/>
              <a:gd name="connsiteX41" fmla="*/ 1654628 w 5805714"/>
              <a:gd name="connsiteY41" fmla="*/ 986971 h 1035217"/>
              <a:gd name="connsiteX42" fmla="*/ 1520371 w 5805714"/>
              <a:gd name="connsiteY42" fmla="*/ 1034143 h 1035217"/>
              <a:gd name="connsiteX43" fmla="*/ 1348921 w 5805714"/>
              <a:gd name="connsiteY43" fmla="*/ 960664 h 1035217"/>
              <a:gd name="connsiteX44" fmla="*/ 1230086 w 5805714"/>
              <a:gd name="connsiteY44" fmla="*/ 986971 h 1035217"/>
              <a:gd name="connsiteX45" fmla="*/ 1127578 w 5805714"/>
              <a:gd name="connsiteY45" fmla="*/ 954314 h 1035217"/>
              <a:gd name="connsiteX46" fmla="*/ 1030514 w 5805714"/>
              <a:gd name="connsiteY46" fmla="*/ 1016000 h 1035217"/>
              <a:gd name="connsiteX47" fmla="*/ 903514 w 5805714"/>
              <a:gd name="connsiteY47" fmla="*/ 971550 h 1035217"/>
              <a:gd name="connsiteX48" fmla="*/ 760186 w 5805714"/>
              <a:gd name="connsiteY48" fmla="*/ 981528 h 1035217"/>
              <a:gd name="connsiteX49" fmla="*/ 678543 w 5805714"/>
              <a:gd name="connsiteY49" fmla="*/ 947964 h 1035217"/>
              <a:gd name="connsiteX50" fmla="*/ 594178 w 5805714"/>
              <a:gd name="connsiteY50" fmla="*/ 996043 h 1035217"/>
              <a:gd name="connsiteX51" fmla="*/ 493486 w 5805714"/>
              <a:gd name="connsiteY51" fmla="*/ 1001485 h 1035217"/>
              <a:gd name="connsiteX52" fmla="*/ 390071 w 5805714"/>
              <a:gd name="connsiteY52" fmla="*/ 930728 h 1035217"/>
              <a:gd name="connsiteX53" fmla="*/ 262164 w 5805714"/>
              <a:gd name="connsiteY53" fmla="*/ 979714 h 1035217"/>
              <a:gd name="connsiteX54" fmla="*/ 103414 w 5805714"/>
              <a:gd name="connsiteY54" fmla="*/ 967014 h 1035217"/>
              <a:gd name="connsiteX55" fmla="*/ 0 w 5805714"/>
              <a:gd name="connsiteY55" fmla="*/ 1001485 h 1035217"/>
              <a:gd name="connsiteX0" fmla="*/ 0 w 5805714"/>
              <a:gd name="connsiteY0" fmla="*/ 1001485 h 1035077"/>
              <a:gd name="connsiteX1" fmla="*/ 0 w 5805714"/>
              <a:gd name="connsiteY1" fmla="*/ 0 h 1035077"/>
              <a:gd name="connsiteX2" fmla="*/ 5805714 w 5805714"/>
              <a:gd name="connsiteY2" fmla="*/ 0 h 1035077"/>
              <a:gd name="connsiteX3" fmla="*/ 5805714 w 5805714"/>
              <a:gd name="connsiteY3" fmla="*/ 957943 h 1035077"/>
              <a:gd name="connsiteX4" fmla="*/ 5684157 w 5805714"/>
              <a:gd name="connsiteY4" fmla="*/ 935264 h 1035077"/>
              <a:gd name="connsiteX5" fmla="*/ 5576207 w 5805714"/>
              <a:gd name="connsiteY5" fmla="*/ 967014 h 1035077"/>
              <a:gd name="connsiteX6" fmla="*/ 5493657 w 5805714"/>
              <a:gd name="connsiteY6" fmla="*/ 929821 h 1035077"/>
              <a:gd name="connsiteX7" fmla="*/ 5324021 w 5805714"/>
              <a:gd name="connsiteY7" fmla="*/ 965200 h 1035077"/>
              <a:gd name="connsiteX8" fmla="*/ 5147128 w 5805714"/>
              <a:gd name="connsiteY8" fmla="*/ 906235 h 1035077"/>
              <a:gd name="connsiteX9" fmla="*/ 4992007 w 5805714"/>
              <a:gd name="connsiteY9" fmla="*/ 954314 h 1035077"/>
              <a:gd name="connsiteX10" fmla="*/ 5007428 w 5805714"/>
              <a:gd name="connsiteY10" fmla="*/ 957943 h 1035077"/>
              <a:gd name="connsiteX11" fmla="*/ 4841421 w 5805714"/>
              <a:gd name="connsiteY11" fmla="*/ 921657 h 1035077"/>
              <a:gd name="connsiteX12" fmla="*/ 4779736 w 5805714"/>
              <a:gd name="connsiteY12" fmla="*/ 994228 h 1035077"/>
              <a:gd name="connsiteX13" fmla="*/ 4644571 w 5805714"/>
              <a:gd name="connsiteY13" fmla="*/ 943428 h 1035077"/>
              <a:gd name="connsiteX14" fmla="*/ 4524828 w 5805714"/>
              <a:gd name="connsiteY14" fmla="*/ 913493 h 1035077"/>
              <a:gd name="connsiteX15" fmla="*/ 4405993 w 5805714"/>
              <a:gd name="connsiteY15" fmla="*/ 946150 h 1035077"/>
              <a:gd name="connsiteX16" fmla="*/ 4278086 w 5805714"/>
              <a:gd name="connsiteY16" fmla="*/ 998764 h 1035077"/>
              <a:gd name="connsiteX17" fmla="*/ 4125686 w 5805714"/>
              <a:gd name="connsiteY17" fmla="*/ 913493 h 1035077"/>
              <a:gd name="connsiteX18" fmla="*/ 4054021 w 5805714"/>
              <a:gd name="connsiteY18" fmla="*/ 993321 h 1035077"/>
              <a:gd name="connsiteX19" fmla="*/ 3889828 w 5805714"/>
              <a:gd name="connsiteY19" fmla="*/ 914400 h 1035077"/>
              <a:gd name="connsiteX20" fmla="*/ 3788228 w 5805714"/>
              <a:gd name="connsiteY20" fmla="*/ 957943 h 1035077"/>
              <a:gd name="connsiteX21" fmla="*/ 3605893 w 5805714"/>
              <a:gd name="connsiteY21" fmla="*/ 910771 h 1035077"/>
              <a:gd name="connsiteX22" fmla="*/ 3521528 w 5805714"/>
              <a:gd name="connsiteY22" fmla="*/ 961571 h 1035077"/>
              <a:gd name="connsiteX23" fmla="*/ 3387271 w 5805714"/>
              <a:gd name="connsiteY23" fmla="*/ 968828 h 1035077"/>
              <a:gd name="connsiteX24" fmla="*/ 3252107 w 5805714"/>
              <a:gd name="connsiteY24" fmla="*/ 922564 h 1035077"/>
              <a:gd name="connsiteX25" fmla="*/ 3164114 w 5805714"/>
              <a:gd name="connsiteY25" fmla="*/ 914400 h 1035077"/>
              <a:gd name="connsiteX26" fmla="*/ 3125107 w 5805714"/>
              <a:gd name="connsiteY26" fmla="*/ 960664 h 1035077"/>
              <a:gd name="connsiteX27" fmla="*/ 3070678 w 5805714"/>
              <a:gd name="connsiteY27" fmla="*/ 953407 h 1035077"/>
              <a:gd name="connsiteX28" fmla="*/ 2982686 w 5805714"/>
              <a:gd name="connsiteY28" fmla="*/ 1035050 h 1035077"/>
              <a:gd name="connsiteX29" fmla="*/ 2830286 w 5805714"/>
              <a:gd name="connsiteY29" fmla="*/ 943428 h 1035077"/>
              <a:gd name="connsiteX30" fmla="*/ 2801257 w 5805714"/>
              <a:gd name="connsiteY30" fmla="*/ 1001485 h 1035077"/>
              <a:gd name="connsiteX31" fmla="*/ 2699657 w 5805714"/>
              <a:gd name="connsiteY31" fmla="*/ 1001485 h 1035077"/>
              <a:gd name="connsiteX32" fmla="*/ 2625271 w 5805714"/>
              <a:gd name="connsiteY32" fmla="*/ 975178 h 1035077"/>
              <a:gd name="connsiteX33" fmla="*/ 2554514 w 5805714"/>
              <a:gd name="connsiteY33" fmla="*/ 943428 h 1035077"/>
              <a:gd name="connsiteX34" fmla="*/ 2509157 w 5805714"/>
              <a:gd name="connsiteY34" fmla="*/ 986064 h 1035077"/>
              <a:gd name="connsiteX35" fmla="*/ 2393043 w 5805714"/>
              <a:gd name="connsiteY35" fmla="*/ 983343 h 1035077"/>
              <a:gd name="connsiteX36" fmla="*/ 2305050 w 5805714"/>
              <a:gd name="connsiteY36" fmla="*/ 1023257 h 1035077"/>
              <a:gd name="connsiteX37" fmla="*/ 2169886 w 5805714"/>
              <a:gd name="connsiteY37" fmla="*/ 982435 h 1035077"/>
              <a:gd name="connsiteX38" fmla="*/ 2012043 w 5805714"/>
              <a:gd name="connsiteY38" fmla="*/ 997857 h 1035077"/>
              <a:gd name="connsiteX39" fmla="*/ 1894114 w 5805714"/>
              <a:gd name="connsiteY39" fmla="*/ 941614 h 1035077"/>
              <a:gd name="connsiteX40" fmla="*/ 1785257 w 5805714"/>
              <a:gd name="connsiteY40" fmla="*/ 992414 h 1035077"/>
              <a:gd name="connsiteX41" fmla="*/ 1654628 w 5805714"/>
              <a:gd name="connsiteY41" fmla="*/ 986971 h 1035077"/>
              <a:gd name="connsiteX42" fmla="*/ 1520371 w 5805714"/>
              <a:gd name="connsiteY42" fmla="*/ 1034143 h 1035077"/>
              <a:gd name="connsiteX43" fmla="*/ 1348921 w 5805714"/>
              <a:gd name="connsiteY43" fmla="*/ 960664 h 1035077"/>
              <a:gd name="connsiteX44" fmla="*/ 1230086 w 5805714"/>
              <a:gd name="connsiteY44" fmla="*/ 986971 h 1035077"/>
              <a:gd name="connsiteX45" fmla="*/ 1127578 w 5805714"/>
              <a:gd name="connsiteY45" fmla="*/ 954314 h 1035077"/>
              <a:gd name="connsiteX46" fmla="*/ 1030514 w 5805714"/>
              <a:gd name="connsiteY46" fmla="*/ 1016000 h 1035077"/>
              <a:gd name="connsiteX47" fmla="*/ 903514 w 5805714"/>
              <a:gd name="connsiteY47" fmla="*/ 971550 h 1035077"/>
              <a:gd name="connsiteX48" fmla="*/ 760186 w 5805714"/>
              <a:gd name="connsiteY48" fmla="*/ 981528 h 1035077"/>
              <a:gd name="connsiteX49" fmla="*/ 678543 w 5805714"/>
              <a:gd name="connsiteY49" fmla="*/ 947964 h 1035077"/>
              <a:gd name="connsiteX50" fmla="*/ 594178 w 5805714"/>
              <a:gd name="connsiteY50" fmla="*/ 996043 h 1035077"/>
              <a:gd name="connsiteX51" fmla="*/ 493486 w 5805714"/>
              <a:gd name="connsiteY51" fmla="*/ 1001485 h 1035077"/>
              <a:gd name="connsiteX52" fmla="*/ 390071 w 5805714"/>
              <a:gd name="connsiteY52" fmla="*/ 930728 h 1035077"/>
              <a:gd name="connsiteX53" fmla="*/ 262164 w 5805714"/>
              <a:gd name="connsiteY53" fmla="*/ 979714 h 1035077"/>
              <a:gd name="connsiteX54" fmla="*/ 103414 w 5805714"/>
              <a:gd name="connsiteY54" fmla="*/ 967014 h 1035077"/>
              <a:gd name="connsiteX55" fmla="*/ 0 w 5805714"/>
              <a:gd name="connsiteY55" fmla="*/ 1001485 h 1035077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87271 w 5805714"/>
              <a:gd name="connsiteY23" fmla="*/ 968828 h 1035118"/>
              <a:gd name="connsiteX24" fmla="*/ 3252107 w 5805714"/>
              <a:gd name="connsiteY24" fmla="*/ 922564 h 1035118"/>
              <a:gd name="connsiteX25" fmla="*/ 3164114 w 5805714"/>
              <a:gd name="connsiteY25" fmla="*/ 914400 h 1035118"/>
              <a:gd name="connsiteX26" fmla="*/ 3125107 w 5805714"/>
              <a:gd name="connsiteY26" fmla="*/ 960664 h 1035118"/>
              <a:gd name="connsiteX27" fmla="*/ 3070678 w 5805714"/>
              <a:gd name="connsiteY27" fmla="*/ 953407 h 1035118"/>
              <a:gd name="connsiteX28" fmla="*/ 2982686 w 5805714"/>
              <a:gd name="connsiteY28" fmla="*/ 1035050 h 1035118"/>
              <a:gd name="connsiteX29" fmla="*/ 2877457 w 5805714"/>
              <a:gd name="connsiteY29" fmla="*/ 967014 h 1035118"/>
              <a:gd name="connsiteX30" fmla="*/ 2830286 w 5805714"/>
              <a:gd name="connsiteY30" fmla="*/ 943428 h 1035118"/>
              <a:gd name="connsiteX31" fmla="*/ 2801257 w 5805714"/>
              <a:gd name="connsiteY31" fmla="*/ 1001485 h 1035118"/>
              <a:gd name="connsiteX32" fmla="*/ 2699657 w 5805714"/>
              <a:gd name="connsiteY32" fmla="*/ 1001485 h 1035118"/>
              <a:gd name="connsiteX33" fmla="*/ 2625271 w 5805714"/>
              <a:gd name="connsiteY33" fmla="*/ 975178 h 1035118"/>
              <a:gd name="connsiteX34" fmla="*/ 2554514 w 5805714"/>
              <a:gd name="connsiteY34" fmla="*/ 943428 h 1035118"/>
              <a:gd name="connsiteX35" fmla="*/ 2509157 w 5805714"/>
              <a:gd name="connsiteY35" fmla="*/ 986064 h 1035118"/>
              <a:gd name="connsiteX36" fmla="*/ 2393043 w 5805714"/>
              <a:gd name="connsiteY36" fmla="*/ 983343 h 1035118"/>
              <a:gd name="connsiteX37" fmla="*/ 2305050 w 5805714"/>
              <a:gd name="connsiteY37" fmla="*/ 1023257 h 1035118"/>
              <a:gd name="connsiteX38" fmla="*/ 2169886 w 5805714"/>
              <a:gd name="connsiteY38" fmla="*/ 982435 h 1035118"/>
              <a:gd name="connsiteX39" fmla="*/ 2012043 w 5805714"/>
              <a:gd name="connsiteY39" fmla="*/ 997857 h 1035118"/>
              <a:gd name="connsiteX40" fmla="*/ 1894114 w 5805714"/>
              <a:gd name="connsiteY40" fmla="*/ 941614 h 1035118"/>
              <a:gd name="connsiteX41" fmla="*/ 1785257 w 5805714"/>
              <a:gd name="connsiteY41" fmla="*/ 992414 h 1035118"/>
              <a:gd name="connsiteX42" fmla="*/ 1654628 w 5805714"/>
              <a:gd name="connsiteY42" fmla="*/ 986971 h 1035118"/>
              <a:gd name="connsiteX43" fmla="*/ 1520371 w 5805714"/>
              <a:gd name="connsiteY43" fmla="*/ 1034143 h 1035118"/>
              <a:gd name="connsiteX44" fmla="*/ 1348921 w 5805714"/>
              <a:gd name="connsiteY44" fmla="*/ 960664 h 1035118"/>
              <a:gd name="connsiteX45" fmla="*/ 1230086 w 5805714"/>
              <a:gd name="connsiteY45" fmla="*/ 986971 h 1035118"/>
              <a:gd name="connsiteX46" fmla="*/ 1127578 w 5805714"/>
              <a:gd name="connsiteY46" fmla="*/ 954314 h 1035118"/>
              <a:gd name="connsiteX47" fmla="*/ 1030514 w 5805714"/>
              <a:gd name="connsiteY47" fmla="*/ 1016000 h 1035118"/>
              <a:gd name="connsiteX48" fmla="*/ 903514 w 5805714"/>
              <a:gd name="connsiteY48" fmla="*/ 971550 h 1035118"/>
              <a:gd name="connsiteX49" fmla="*/ 760186 w 5805714"/>
              <a:gd name="connsiteY49" fmla="*/ 981528 h 1035118"/>
              <a:gd name="connsiteX50" fmla="*/ 678543 w 5805714"/>
              <a:gd name="connsiteY50" fmla="*/ 947964 h 1035118"/>
              <a:gd name="connsiteX51" fmla="*/ 594178 w 5805714"/>
              <a:gd name="connsiteY51" fmla="*/ 996043 h 1035118"/>
              <a:gd name="connsiteX52" fmla="*/ 493486 w 5805714"/>
              <a:gd name="connsiteY52" fmla="*/ 1001485 h 1035118"/>
              <a:gd name="connsiteX53" fmla="*/ 390071 w 5805714"/>
              <a:gd name="connsiteY53" fmla="*/ 930728 h 1035118"/>
              <a:gd name="connsiteX54" fmla="*/ 262164 w 5805714"/>
              <a:gd name="connsiteY54" fmla="*/ 979714 h 1035118"/>
              <a:gd name="connsiteX55" fmla="*/ 103414 w 5805714"/>
              <a:gd name="connsiteY55" fmla="*/ 967014 h 1035118"/>
              <a:gd name="connsiteX56" fmla="*/ 0 w 5805714"/>
              <a:gd name="connsiteY56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87271 w 5805714"/>
              <a:gd name="connsiteY23" fmla="*/ 968828 h 1035118"/>
              <a:gd name="connsiteX24" fmla="*/ 3277507 w 5805714"/>
              <a:gd name="connsiteY24" fmla="*/ 967014 h 1035118"/>
              <a:gd name="connsiteX25" fmla="*/ 3164114 w 5805714"/>
              <a:gd name="connsiteY25" fmla="*/ 914400 h 1035118"/>
              <a:gd name="connsiteX26" fmla="*/ 3125107 w 5805714"/>
              <a:gd name="connsiteY26" fmla="*/ 960664 h 1035118"/>
              <a:gd name="connsiteX27" fmla="*/ 3070678 w 5805714"/>
              <a:gd name="connsiteY27" fmla="*/ 953407 h 1035118"/>
              <a:gd name="connsiteX28" fmla="*/ 2982686 w 5805714"/>
              <a:gd name="connsiteY28" fmla="*/ 1035050 h 1035118"/>
              <a:gd name="connsiteX29" fmla="*/ 2877457 w 5805714"/>
              <a:gd name="connsiteY29" fmla="*/ 967014 h 1035118"/>
              <a:gd name="connsiteX30" fmla="*/ 2830286 w 5805714"/>
              <a:gd name="connsiteY30" fmla="*/ 943428 h 1035118"/>
              <a:gd name="connsiteX31" fmla="*/ 2801257 w 5805714"/>
              <a:gd name="connsiteY31" fmla="*/ 1001485 h 1035118"/>
              <a:gd name="connsiteX32" fmla="*/ 2699657 w 5805714"/>
              <a:gd name="connsiteY32" fmla="*/ 1001485 h 1035118"/>
              <a:gd name="connsiteX33" fmla="*/ 2625271 w 5805714"/>
              <a:gd name="connsiteY33" fmla="*/ 975178 h 1035118"/>
              <a:gd name="connsiteX34" fmla="*/ 2554514 w 5805714"/>
              <a:gd name="connsiteY34" fmla="*/ 943428 h 1035118"/>
              <a:gd name="connsiteX35" fmla="*/ 2509157 w 5805714"/>
              <a:gd name="connsiteY35" fmla="*/ 986064 h 1035118"/>
              <a:gd name="connsiteX36" fmla="*/ 2393043 w 5805714"/>
              <a:gd name="connsiteY36" fmla="*/ 983343 h 1035118"/>
              <a:gd name="connsiteX37" fmla="*/ 2305050 w 5805714"/>
              <a:gd name="connsiteY37" fmla="*/ 1023257 h 1035118"/>
              <a:gd name="connsiteX38" fmla="*/ 2169886 w 5805714"/>
              <a:gd name="connsiteY38" fmla="*/ 982435 h 1035118"/>
              <a:gd name="connsiteX39" fmla="*/ 2012043 w 5805714"/>
              <a:gd name="connsiteY39" fmla="*/ 997857 h 1035118"/>
              <a:gd name="connsiteX40" fmla="*/ 1894114 w 5805714"/>
              <a:gd name="connsiteY40" fmla="*/ 941614 h 1035118"/>
              <a:gd name="connsiteX41" fmla="*/ 1785257 w 5805714"/>
              <a:gd name="connsiteY41" fmla="*/ 992414 h 1035118"/>
              <a:gd name="connsiteX42" fmla="*/ 1654628 w 5805714"/>
              <a:gd name="connsiteY42" fmla="*/ 986971 h 1035118"/>
              <a:gd name="connsiteX43" fmla="*/ 1520371 w 5805714"/>
              <a:gd name="connsiteY43" fmla="*/ 1034143 h 1035118"/>
              <a:gd name="connsiteX44" fmla="*/ 1348921 w 5805714"/>
              <a:gd name="connsiteY44" fmla="*/ 960664 h 1035118"/>
              <a:gd name="connsiteX45" fmla="*/ 1230086 w 5805714"/>
              <a:gd name="connsiteY45" fmla="*/ 986971 h 1035118"/>
              <a:gd name="connsiteX46" fmla="*/ 1127578 w 5805714"/>
              <a:gd name="connsiteY46" fmla="*/ 954314 h 1035118"/>
              <a:gd name="connsiteX47" fmla="*/ 1030514 w 5805714"/>
              <a:gd name="connsiteY47" fmla="*/ 1016000 h 1035118"/>
              <a:gd name="connsiteX48" fmla="*/ 903514 w 5805714"/>
              <a:gd name="connsiteY48" fmla="*/ 971550 h 1035118"/>
              <a:gd name="connsiteX49" fmla="*/ 760186 w 5805714"/>
              <a:gd name="connsiteY49" fmla="*/ 981528 h 1035118"/>
              <a:gd name="connsiteX50" fmla="*/ 678543 w 5805714"/>
              <a:gd name="connsiteY50" fmla="*/ 947964 h 1035118"/>
              <a:gd name="connsiteX51" fmla="*/ 594178 w 5805714"/>
              <a:gd name="connsiteY51" fmla="*/ 996043 h 1035118"/>
              <a:gd name="connsiteX52" fmla="*/ 493486 w 5805714"/>
              <a:gd name="connsiteY52" fmla="*/ 1001485 h 1035118"/>
              <a:gd name="connsiteX53" fmla="*/ 390071 w 5805714"/>
              <a:gd name="connsiteY53" fmla="*/ 930728 h 1035118"/>
              <a:gd name="connsiteX54" fmla="*/ 262164 w 5805714"/>
              <a:gd name="connsiteY54" fmla="*/ 979714 h 1035118"/>
              <a:gd name="connsiteX55" fmla="*/ 103414 w 5805714"/>
              <a:gd name="connsiteY55" fmla="*/ 967014 h 1035118"/>
              <a:gd name="connsiteX56" fmla="*/ 0 w 5805714"/>
              <a:gd name="connsiteY56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87271 w 5805714"/>
              <a:gd name="connsiteY23" fmla="*/ 968828 h 1035118"/>
              <a:gd name="connsiteX24" fmla="*/ 3277507 w 5805714"/>
              <a:gd name="connsiteY24" fmla="*/ 96701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93621 w 5805714"/>
              <a:gd name="connsiteY23" fmla="*/ 918028 h 1035118"/>
              <a:gd name="connsiteX24" fmla="*/ 3277507 w 5805714"/>
              <a:gd name="connsiteY24" fmla="*/ 96701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93621 w 5805714"/>
              <a:gd name="connsiteY23" fmla="*/ 91802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52008 w 5805714"/>
              <a:gd name="connsiteY22" fmla="*/ 999671 h 1035118"/>
              <a:gd name="connsiteX23" fmla="*/ 3393621 w 5805714"/>
              <a:gd name="connsiteY23" fmla="*/ 91802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0608 w 5805714"/>
              <a:gd name="connsiteY20" fmla="*/ 98842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44108 w 5805714"/>
              <a:gd name="connsiteY19" fmla="*/ 929640 h 1035118"/>
              <a:gd name="connsiteX20" fmla="*/ 3780608 w 5805714"/>
              <a:gd name="connsiteY20" fmla="*/ 98842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1886 w 5805714"/>
              <a:gd name="connsiteY17" fmla="*/ 921113 h 1035118"/>
              <a:gd name="connsiteX18" fmla="*/ 4054021 w 5805714"/>
              <a:gd name="connsiteY18" fmla="*/ 993321 h 1035118"/>
              <a:gd name="connsiteX19" fmla="*/ 3844108 w 5805714"/>
              <a:gd name="connsiteY19" fmla="*/ 929640 h 1035118"/>
              <a:gd name="connsiteX20" fmla="*/ 3780608 w 5805714"/>
              <a:gd name="connsiteY20" fmla="*/ 98842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1886 w 5805714"/>
              <a:gd name="connsiteY17" fmla="*/ 921113 h 1035118"/>
              <a:gd name="connsiteX18" fmla="*/ 4106999 w 5805714"/>
              <a:gd name="connsiteY18" fmla="*/ 9695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1886 w 5805714"/>
              <a:gd name="connsiteY17" fmla="*/ 92111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3790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3790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4862648 w 5805714"/>
              <a:gd name="connsiteY10" fmla="*/ 102652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16401 w 5805714"/>
              <a:gd name="connsiteY7" fmla="*/ 10033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99067 w 5805714"/>
              <a:gd name="connsiteY5" fmla="*/ 989874 h 1035118"/>
              <a:gd name="connsiteX6" fmla="*/ 5493657 w 5805714"/>
              <a:gd name="connsiteY6" fmla="*/ 929821 h 1035118"/>
              <a:gd name="connsiteX7" fmla="*/ 5316401 w 5805714"/>
              <a:gd name="connsiteY7" fmla="*/ 10033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99067 w 5805714"/>
              <a:gd name="connsiteY5" fmla="*/ 989874 h 1035118"/>
              <a:gd name="connsiteX6" fmla="*/ 5463177 w 5805714"/>
              <a:gd name="connsiteY6" fmla="*/ 952681 h 1035118"/>
              <a:gd name="connsiteX7" fmla="*/ 5316401 w 5805714"/>
              <a:gd name="connsiteY7" fmla="*/ 10033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390071 w 5813334"/>
              <a:gd name="connsiteY55" fmla="*/ 930728 h 1035118"/>
              <a:gd name="connsiteX56" fmla="*/ 262164 w 5813334"/>
              <a:gd name="connsiteY56" fmla="*/ 979714 h 1035118"/>
              <a:gd name="connsiteX57" fmla="*/ 103414 w 5813334"/>
              <a:gd name="connsiteY57" fmla="*/ 967014 h 1035118"/>
              <a:gd name="connsiteX58" fmla="*/ 0 w 5813334"/>
              <a:gd name="connsiteY58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390071 w 5813334"/>
              <a:gd name="connsiteY55" fmla="*/ 930728 h 1035118"/>
              <a:gd name="connsiteX56" fmla="*/ 307884 w 5813334"/>
              <a:gd name="connsiteY56" fmla="*/ 1010194 h 1035118"/>
              <a:gd name="connsiteX57" fmla="*/ 103414 w 5813334"/>
              <a:gd name="connsiteY57" fmla="*/ 967014 h 1035118"/>
              <a:gd name="connsiteX58" fmla="*/ 0 w 5813334"/>
              <a:gd name="connsiteY58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90071 w 5813334"/>
              <a:gd name="connsiteY56" fmla="*/ 93072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74831 w 5813334"/>
              <a:gd name="connsiteY56" fmla="*/ 97644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45326 w 5813334"/>
              <a:gd name="connsiteY47" fmla="*/ 100983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74831 w 5813334"/>
              <a:gd name="connsiteY56" fmla="*/ 97644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55308 w 5813334"/>
              <a:gd name="connsiteY14" fmla="*/ 98207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45326 w 5813334"/>
              <a:gd name="connsiteY47" fmla="*/ 100983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74831 w 5813334"/>
              <a:gd name="connsiteY56" fmla="*/ 97644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43214"/>
              <a:gd name="connsiteX1" fmla="*/ 0 w 5813334"/>
              <a:gd name="connsiteY1" fmla="*/ 0 h 1043214"/>
              <a:gd name="connsiteX2" fmla="*/ 5805714 w 5813334"/>
              <a:gd name="connsiteY2" fmla="*/ 0 h 1043214"/>
              <a:gd name="connsiteX3" fmla="*/ 5813334 w 5813334"/>
              <a:gd name="connsiteY3" fmla="*/ 1011283 h 1043214"/>
              <a:gd name="connsiteX4" fmla="*/ 5684157 w 5813334"/>
              <a:gd name="connsiteY4" fmla="*/ 935264 h 1043214"/>
              <a:gd name="connsiteX5" fmla="*/ 5606687 w 5813334"/>
              <a:gd name="connsiteY5" fmla="*/ 1043214 h 1043214"/>
              <a:gd name="connsiteX6" fmla="*/ 5463177 w 5813334"/>
              <a:gd name="connsiteY6" fmla="*/ 952681 h 1043214"/>
              <a:gd name="connsiteX7" fmla="*/ 5316401 w 5813334"/>
              <a:gd name="connsiteY7" fmla="*/ 1003300 h 1043214"/>
              <a:gd name="connsiteX8" fmla="*/ 5154748 w 5813334"/>
              <a:gd name="connsiteY8" fmla="*/ 944335 h 1043214"/>
              <a:gd name="connsiteX9" fmla="*/ 5030107 w 5813334"/>
              <a:gd name="connsiteY9" fmla="*/ 977174 h 1043214"/>
              <a:gd name="connsiteX10" fmla="*/ 4915988 w 5813334"/>
              <a:gd name="connsiteY10" fmla="*/ 1011283 h 1043214"/>
              <a:gd name="connsiteX11" fmla="*/ 4841421 w 5813334"/>
              <a:gd name="connsiteY11" fmla="*/ 921657 h 1043214"/>
              <a:gd name="connsiteX12" fmla="*/ 4779736 w 5813334"/>
              <a:gd name="connsiteY12" fmla="*/ 994228 h 1043214"/>
              <a:gd name="connsiteX13" fmla="*/ 4644571 w 5813334"/>
              <a:gd name="connsiteY13" fmla="*/ 943428 h 1043214"/>
              <a:gd name="connsiteX14" fmla="*/ 4555308 w 5813334"/>
              <a:gd name="connsiteY14" fmla="*/ 982073 h 1043214"/>
              <a:gd name="connsiteX15" fmla="*/ 4405993 w 5813334"/>
              <a:gd name="connsiteY15" fmla="*/ 946150 h 1043214"/>
              <a:gd name="connsiteX16" fmla="*/ 4316186 w 5813334"/>
              <a:gd name="connsiteY16" fmla="*/ 998764 h 1043214"/>
              <a:gd name="connsiteX17" fmla="*/ 4209506 w 5813334"/>
              <a:gd name="connsiteY17" fmla="*/ 951593 h 1043214"/>
              <a:gd name="connsiteX18" fmla="*/ 4099379 w 5813334"/>
              <a:gd name="connsiteY18" fmla="*/ 931453 h 1043214"/>
              <a:gd name="connsiteX19" fmla="*/ 4054021 w 5813334"/>
              <a:gd name="connsiteY19" fmla="*/ 993321 h 1043214"/>
              <a:gd name="connsiteX20" fmla="*/ 3844108 w 5813334"/>
              <a:gd name="connsiteY20" fmla="*/ 929640 h 1043214"/>
              <a:gd name="connsiteX21" fmla="*/ 3780608 w 5813334"/>
              <a:gd name="connsiteY21" fmla="*/ 988423 h 1043214"/>
              <a:gd name="connsiteX22" fmla="*/ 3651613 w 5813334"/>
              <a:gd name="connsiteY22" fmla="*/ 948871 h 1043214"/>
              <a:gd name="connsiteX23" fmla="*/ 3552008 w 5813334"/>
              <a:gd name="connsiteY23" fmla="*/ 999671 h 1043214"/>
              <a:gd name="connsiteX24" fmla="*/ 3401241 w 5813334"/>
              <a:gd name="connsiteY24" fmla="*/ 963748 h 1043214"/>
              <a:gd name="connsiteX25" fmla="*/ 3315607 w 5813334"/>
              <a:gd name="connsiteY25" fmla="*/ 986064 h 1043214"/>
              <a:gd name="connsiteX26" fmla="*/ 3164114 w 5813334"/>
              <a:gd name="connsiteY26" fmla="*/ 914400 h 1043214"/>
              <a:gd name="connsiteX27" fmla="*/ 3163207 w 5813334"/>
              <a:gd name="connsiteY27" fmla="*/ 992413 h 1043214"/>
              <a:gd name="connsiteX28" fmla="*/ 3125107 w 5813334"/>
              <a:gd name="connsiteY28" fmla="*/ 960664 h 1043214"/>
              <a:gd name="connsiteX29" fmla="*/ 3070678 w 5813334"/>
              <a:gd name="connsiteY29" fmla="*/ 953407 h 1043214"/>
              <a:gd name="connsiteX30" fmla="*/ 2982686 w 5813334"/>
              <a:gd name="connsiteY30" fmla="*/ 1035050 h 1043214"/>
              <a:gd name="connsiteX31" fmla="*/ 2877457 w 5813334"/>
              <a:gd name="connsiteY31" fmla="*/ 967014 h 1043214"/>
              <a:gd name="connsiteX32" fmla="*/ 2830286 w 5813334"/>
              <a:gd name="connsiteY32" fmla="*/ 943428 h 1043214"/>
              <a:gd name="connsiteX33" fmla="*/ 2801257 w 5813334"/>
              <a:gd name="connsiteY33" fmla="*/ 1001485 h 1043214"/>
              <a:gd name="connsiteX34" fmla="*/ 2699657 w 5813334"/>
              <a:gd name="connsiteY34" fmla="*/ 1001485 h 1043214"/>
              <a:gd name="connsiteX35" fmla="*/ 2625271 w 5813334"/>
              <a:gd name="connsiteY35" fmla="*/ 975178 h 1043214"/>
              <a:gd name="connsiteX36" fmla="*/ 2554514 w 5813334"/>
              <a:gd name="connsiteY36" fmla="*/ 943428 h 1043214"/>
              <a:gd name="connsiteX37" fmla="*/ 2509157 w 5813334"/>
              <a:gd name="connsiteY37" fmla="*/ 986064 h 1043214"/>
              <a:gd name="connsiteX38" fmla="*/ 2393043 w 5813334"/>
              <a:gd name="connsiteY38" fmla="*/ 983343 h 1043214"/>
              <a:gd name="connsiteX39" fmla="*/ 2305050 w 5813334"/>
              <a:gd name="connsiteY39" fmla="*/ 1023257 h 1043214"/>
              <a:gd name="connsiteX40" fmla="*/ 2169886 w 5813334"/>
              <a:gd name="connsiteY40" fmla="*/ 982435 h 1043214"/>
              <a:gd name="connsiteX41" fmla="*/ 2012043 w 5813334"/>
              <a:gd name="connsiteY41" fmla="*/ 997857 h 1043214"/>
              <a:gd name="connsiteX42" fmla="*/ 1894114 w 5813334"/>
              <a:gd name="connsiteY42" fmla="*/ 941614 h 1043214"/>
              <a:gd name="connsiteX43" fmla="*/ 1785257 w 5813334"/>
              <a:gd name="connsiteY43" fmla="*/ 992414 h 1043214"/>
              <a:gd name="connsiteX44" fmla="*/ 1654628 w 5813334"/>
              <a:gd name="connsiteY44" fmla="*/ 986971 h 1043214"/>
              <a:gd name="connsiteX45" fmla="*/ 1520371 w 5813334"/>
              <a:gd name="connsiteY45" fmla="*/ 1034143 h 1043214"/>
              <a:gd name="connsiteX46" fmla="*/ 1348921 w 5813334"/>
              <a:gd name="connsiteY46" fmla="*/ 960664 h 1043214"/>
              <a:gd name="connsiteX47" fmla="*/ 1245326 w 5813334"/>
              <a:gd name="connsiteY47" fmla="*/ 1009831 h 1043214"/>
              <a:gd name="connsiteX48" fmla="*/ 1127578 w 5813334"/>
              <a:gd name="connsiteY48" fmla="*/ 954314 h 1043214"/>
              <a:gd name="connsiteX49" fmla="*/ 1030514 w 5813334"/>
              <a:gd name="connsiteY49" fmla="*/ 1016000 h 1043214"/>
              <a:gd name="connsiteX50" fmla="*/ 903514 w 5813334"/>
              <a:gd name="connsiteY50" fmla="*/ 971550 h 1043214"/>
              <a:gd name="connsiteX51" fmla="*/ 760186 w 5813334"/>
              <a:gd name="connsiteY51" fmla="*/ 981528 h 1043214"/>
              <a:gd name="connsiteX52" fmla="*/ 678543 w 5813334"/>
              <a:gd name="connsiteY52" fmla="*/ 947964 h 1043214"/>
              <a:gd name="connsiteX53" fmla="*/ 594178 w 5813334"/>
              <a:gd name="connsiteY53" fmla="*/ 996043 h 1043214"/>
              <a:gd name="connsiteX54" fmla="*/ 493486 w 5813334"/>
              <a:gd name="connsiteY54" fmla="*/ 1001485 h 1043214"/>
              <a:gd name="connsiteX55" fmla="*/ 434159 w 5813334"/>
              <a:gd name="connsiteY55" fmla="*/ 969553 h 1043214"/>
              <a:gd name="connsiteX56" fmla="*/ 374831 w 5813334"/>
              <a:gd name="connsiteY56" fmla="*/ 976448 h 1043214"/>
              <a:gd name="connsiteX57" fmla="*/ 307884 w 5813334"/>
              <a:gd name="connsiteY57" fmla="*/ 1010194 h 1043214"/>
              <a:gd name="connsiteX58" fmla="*/ 103414 w 5813334"/>
              <a:gd name="connsiteY58" fmla="*/ 967014 h 1043214"/>
              <a:gd name="connsiteX59" fmla="*/ 0 w 5813334"/>
              <a:gd name="connsiteY59" fmla="*/ 1001485 h 1043214"/>
              <a:gd name="connsiteX0" fmla="*/ 0 w 5820954"/>
              <a:gd name="connsiteY0" fmla="*/ 2121625 h 2163354"/>
              <a:gd name="connsiteX1" fmla="*/ 0 w 5820954"/>
              <a:gd name="connsiteY1" fmla="*/ 1120140 h 2163354"/>
              <a:gd name="connsiteX2" fmla="*/ 5820954 w 5820954"/>
              <a:gd name="connsiteY2" fmla="*/ 0 h 2163354"/>
              <a:gd name="connsiteX3" fmla="*/ 5813334 w 5820954"/>
              <a:gd name="connsiteY3" fmla="*/ 2131423 h 2163354"/>
              <a:gd name="connsiteX4" fmla="*/ 5684157 w 5820954"/>
              <a:gd name="connsiteY4" fmla="*/ 2055404 h 2163354"/>
              <a:gd name="connsiteX5" fmla="*/ 5606687 w 5820954"/>
              <a:gd name="connsiteY5" fmla="*/ 2163354 h 2163354"/>
              <a:gd name="connsiteX6" fmla="*/ 5463177 w 5820954"/>
              <a:gd name="connsiteY6" fmla="*/ 2072821 h 2163354"/>
              <a:gd name="connsiteX7" fmla="*/ 5316401 w 5820954"/>
              <a:gd name="connsiteY7" fmla="*/ 2123440 h 2163354"/>
              <a:gd name="connsiteX8" fmla="*/ 5154748 w 5820954"/>
              <a:gd name="connsiteY8" fmla="*/ 2064475 h 2163354"/>
              <a:gd name="connsiteX9" fmla="*/ 5030107 w 5820954"/>
              <a:gd name="connsiteY9" fmla="*/ 2097314 h 2163354"/>
              <a:gd name="connsiteX10" fmla="*/ 4915988 w 5820954"/>
              <a:gd name="connsiteY10" fmla="*/ 2131423 h 2163354"/>
              <a:gd name="connsiteX11" fmla="*/ 4841421 w 5820954"/>
              <a:gd name="connsiteY11" fmla="*/ 2041797 h 2163354"/>
              <a:gd name="connsiteX12" fmla="*/ 4779736 w 5820954"/>
              <a:gd name="connsiteY12" fmla="*/ 2114368 h 2163354"/>
              <a:gd name="connsiteX13" fmla="*/ 4644571 w 5820954"/>
              <a:gd name="connsiteY13" fmla="*/ 2063568 h 2163354"/>
              <a:gd name="connsiteX14" fmla="*/ 4555308 w 5820954"/>
              <a:gd name="connsiteY14" fmla="*/ 2102213 h 2163354"/>
              <a:gd name="connsiteX15" fmla="*/ 4405993 w 5820954"/>
              <a:gd name="connsiteY15" fmla="*/ 2066290 h 2163354"/>
              <a:gd name="connsiteX16" fmla="*/ 4316186 w 5820954"/>
              <a:gd name="connsiteY16" fmla="*/ 2118904 h 2163354"/>
              <a:gd name="connsiteX17" fmla="*/ 4209506 w 5820954"/>
              <a:gd name="connsiteY17" fmla="*/ 2071733 h 2163354"/>
              <a:gd name="connsiteX18" fmla="*/ 4099379 w 5820954"/>
              <a:gd name="connsiteY18" fmla="*/ 2051593 h 2163354"/>
              <a:gd name="connsiteX19" fmla="*/ 4054021 w 5820954"/>
              <a:gd name="connsiteY19" fmla="*/ 2113461 h 2163354"/>
              <a:gd name="connsiteX20" fmla="*/ 3844108 w 5820954"/>
              <a:gd name="connsiteY20" fmla="*/ 2049780 h 2163354"/>
              <a:gd name="connsiteX21" fmla="*/ 3780608 w 5820954"/>
              <a:gd name="connsiteY21" fmla="*/ 2108563 h 2163354"/>
              <a:gd name="connsiteX22" fmla="*/ 3651613 w 5820954"/>
              <a:gd name="connsiteY22" fmla="*/ 2069011 h 2163354"/>
              <a:gd name="connsiteX23" fmla="*/ 3552008 w 5820954"/>
              <a:gd name="connsiteY23" fmla="*/ 2119811 h 2163354"/>
              <a:gd name="connsiteX24" fmla="*/ 3401241 w 5820954"/>
              <a:gd name="connsiteY24" fmla="*/ 2083888 h 2163354"/>
              <a:gd name="connsiteX25" fmla="*/ 3315607 w 5820954"/>
              <a:gd name="connsiteY25" fmla="*/ 2106204 h 2163354"/>
              <a:gd name="connsiteX26" fmla="*/ 3164114 w 5820954"/>
              <a:gd name="connsiteY26" fmla="*/ 2034540 h 2163354"/>
              <a:gd name="connsiteX27" fmla="*/ 3163207 w 5820954"/>
              <a:gd name="connsiteY27" fmla="*/ 2112553 h 2163354"/>
              <a:gd name="connsiteX28" fmla="*/ 3125107 w 5820954"/>
              <a:gd name="connsiteY28" fmla="*/ 2080804 h 2163354"/>
              <a:gd name="connsiteX29" fmla="*/ 3070678 w 5820954"/>
              <a:gd name="connsiteY29" fmla="*/ 2073547 h 2163354"/>
              <a:gd name="connsiteX30" fmla="*/ 2982686 w 5820954"/>
              <a:gd name="connsiteY30" fmla="*/ 2155190 h 2163354"/>
              <a:gd name="connsiteX31" fmla="*/ 2877457 w 5820954"/>
              <a:gd name="connsiteY31" fmla="*/ 2087154 h 2163354"/>
              <a:gd name="connsiteX32" fmla="*/ 2830286 w 5820954"/>
              <a:gd name="connsiteY32" fmla="*/ 2063568 h 2163354"/>
              <a:gd name="connsiteX33" fmla="*/ 2801257 w 5820954"/>
              <a:gd name="connsiteY33" fmla="*/ 2121625 h 2163354"/>
              <a:gd name="connsiteX34" fmla="*/ 2699657 w 5820954"/>
              <a:gd name="connsiteY34" fmla="*/ 2121625 h 2163354"/>
              <a:gd name="connsiteX35" fmla="*/ 2625271 w 5820954"/>
              <a:gd name="connsiteY35" fmla="*/ 2095318 h 2163354"/>
              <a:gd name="connsiteX36" fmla="*/ 2554514 w 5820954"/>
              <a:gd name="connsiteY36" fmla="*/ 2063568 h 2163354"/>
              <a:gd name="connsiteX37" fmla="*/ 2509157 w 5820954"/>
              <a:gd name="connsiteY37" fmla="*/ 2106204 h 2163354"/>
              <a:gd name="connsiteX38" fmla="*/ 2393043 w 5820954"/>
              <a:gd name="connsiteY38" fmla="*/ 2103483 h 2163354"/>
              <a:gd name="connsiteX39" fmla="*/ 2305050 w 5820954"/>
              <a:gd name="connsiteY39" fmla="*/ 2143397 h 2163354"/>
              <a:gd name="connsiteX40" fmla="*/ 2169886 w 5820954"/>
              <a:gd name="connsiteY40" fmla="*/ 2102575 h 2163354"/>
              <a:gd name="connsiteX41" fmla="*/ 2012043 w 5820954"/>
              <a:gd name="connsiteY41" fmla="*/ 2117997 h 2163354"/>
              <a:gd name="connsiteX42" fmla="*/ 1894114 w 5820954"/>
              <a:gd name="connsiteY42" fmla="*/ 2061754 h 2163354"/>
              <a:gd name="connsiteX43" fmla="*/ 1785257 w 5820954"/>
              <a:gd name="connsiteY43" fmla="*/ 2112554 h 2163354"/>
              <a:gd name="connsiteX44" fmla="*/ 1654628 w 5820954"/>
              <a:gd name="connsiteY44" fmla="*/ 2107111 h 2163354"/>
              <a:gd name="connsiteX45" fmla="*/ 1520371 w 5820954"/>
              <a:gd name="connsiteY45" fmla="*/ 2154283 h 2163354"/>
              <a:gd name="connsiteX46" fmla="*/ 1348921 w 5820954"/>
              <a:gd name="connsiteY46" fmla="*/ 2080804 h 2163354"/>
              <a:gd name="connsiteX47" fmla="*/ 1245326 w 5820954"/>
              <a:gd name="connsiteY47" fmla="*/ 2129971 h 2163354"/>
              <a:gd name="connsiteX48" fmla="*/ 1127578 w 5820954"/>
              <a:gd name="connsiteY48" fmla="*/ 2074454 h 2163354"/>
              <a:gd name="connsiteX49" fmla="*/ 1030514 w 5820954"/>
              <a:gd name="connsiteY49" fmla="*/ 2136140 h 2163354"/>
              <a:gd name="connsiteX50" fmla="*/ 903514 w 5820954"/>
              <a:gd name="connsiteY50" fmla="*/ 2091690 h 2163354"/>
              <a:gd name="connsiteX51" fmla="*/ 760186 w 5820954"/>
              <a:gd name="connsiteY51" fmla="*/ 2101668 h 2163354"/>
              <a:gd name="connsiteX52" fmla="*/ 678543 w 5820954"/>
              <a:gd name="connsiteY52" fmla="*/ 2068104 h 2163354"/>
              <a:gd name="connsiteX53" fmla="*/ 594178 w 5820954"/>
              <a:gd name="connsiteY53" fmla="*/ 2116183 h 2163354"/>
              <a:gd name="connsiteX54" fmla="*/ 493486 w 5820954"/>
              <a:gd name="connsiteY54" fmla="*/ 2121625 h 2163354"/>
              <a:gd name="connsiteX55" fmla="*/ 434159 w 5820954"/>
              <a:gd name="connsiteY55" fmla="*/ 2089693 h 2163354"/>
              <a:gd name="connsiteX56" fmla="*/ 374831 w 5820954"/>
              <a:gd name="connsiteY56" fmla="*/ 2096588 h 2163354"/>
              <a:gd name="connsiteX57" fmla="*/ 307884 w 5820954"/>
              <a:gd name="connsiteY57" fmla="*/ 2130334 h 2163354"/>
              <a:gd name="connsiteX58" fmla="*/ 103414 w 5820954"/>
              <a:gd name="connsiteY58" fmla="*/ 2087154 h 2163354"/>
              <a:gd name="connsiteX59" fmla="*/ 0 w 5820954"/>
              <a:gd name="connsiteY59" fmla="*/ 2121625 h 2163354"/>
              <a:gd name="connsiteX0" fmla="*/ 0 w 5820954"/>
              <a:gd name="connsiteY0" fmla="*/ 2121625 h 2163354"/>
              <a:gd name="connsiteX1" fmla="*/ 7620 w 5820954"/>
              <a:gd name="connsiteY1" fmla="*/ 22860 h 2163354"/>
              <a:gd name="connsiteX2" fmla="*/ 5820954 w 5820954"/>
              <a:gd name="connsiteY2" fmla="*/ 0 h 2163354"/>
              <a:gd name="connsiteX3" fmla="*/ 5813334 w 5820954"/>
              <a:gd name="connsiteY3" fmla="*/ 2131423 h 2163354"/>
              <a:gd name="connsiteX4" fmla="*/ 5684157 w 5820954"/>
              <a:gd name="connsiteY4" fmla="*/ 2055404 h 2163354"/>
              <a:gd name="connsiteX5" fmla="*/ 5606687 w 5820954"/>
              <a:gd name="connsiteY5" fmla="*/ 2163354 h 2163354"/>
              <a:gd name="connsiteX6" fmla="*/ 5463177 w 5820954"/>
              <a:gd name="connsiteY6" fmla="*/ 2072821 h 2163354"/>
              <a:gd name="connsiteX7" fmla="*/ 5316401 w 5820954"/>
              <a:gd name="connsiteY7" fmla="*/ 2123440 h 2163354"/>
              <a:gd name="connsiteX8" fmla="*/ 5154748 w 5820954"/>
              <a:gd name="connsiteY8" fmla="*/ 2064475 h 2163354"/>
              <a:gd name="connsiteX9" fmla="*/ 5030107 w 5820954"/>
              <a:gd name="connsiteY9" fmla="*/ 2097314 h 2163354"/>
              <a:gd name="connsiteX10" fmla="*/ 4915988 w 5820954"/>
              <a:gd name="connsiteY10" fmla="*/ 2131423 h 2163354"/>
              <a:gd name="connsiteX11" fmla="*/ 4841421 w 5820954"/>
              <a:gd name="connsiteY11" fmla="*/ 2041797 h 2163354"/>
              <a:gd name="connsiteX12" fmla="*/ 4779736 w 5820954"/>
              <a:gd name="connsiteY12" fmla="*/ 2114368 h 2163354"/>
              <a:gd name="connsiteX13" fmla="*/ 4644571 w 5820954"/>
              <a:gd name="connsiteY13" fmla="*/ 2063568 h 2163354"/>
              <a:gd name="connsiteX14" fmla="*/ 4555308 w 5820954"/>
              <a:gd name="connsiteY14" fmla="*/ 2102213 h 2163354"/>
              <a:gd name="connsiteX15" fmla="*/ 4405993 w 5820954"/>
              <a:gd name="connsiteY15" fmla="*/ 2066290 h 2163354"/>
              <a:gd name="connsiteX16" fmla="*/ 4316186 w 5820954"/>
              <a:gd name="connsiteY16" fmla="*/ 2118904 h 2163354"/>
              <a:gd name="connsiteX17" fmla="*/ 4209506 w 5820954"/>
              <a:gd name="connsiteY17" fmla="*/ 2071733 h 2163354"/>
              <a:gd name="connsiteX18" fmla="*/ 4099379 w 5820954"/>
              <a:gd name="connsiteY18" fmla="*/ 2051593 h 2163354"/>
              <a:gd name="connsiteX19" fmla="*/ 4054021 w 5820954"/>
              <a:gd name="connsiteY19" fmla="*/ 2113461 h 2163354"/>
              <a:gd name="connsiteX20" fmla="*/ 3844108 w 5820954"/>
              <a:gd name="connsiteY20" fmla="*/ 2049780 h 2163354"/>
              <a:gd name="connsiteX21" fmla="*/ 3780608 w 5820954"/>
              <a:gd name="connsiteY21" fmla="*/ 2108563 h 2163354"/>
              <a:gd name="connsiteX22" fmla="*/ 3651613 w 5820954"/>
              <a:gd name="connsiteY22" fmla="*/ 2069011 h 2163354"/>
              <a:gd name="connsiteX23" fmla="*/ 3552008 w 5820954"/>
              <a:gd name="connsiteY23" fmla="*/ 2119811 h 2163354"/>
              <a:gd name="connsiteX24" fmla="*/ 3401241 w 5820954"/>
              <a:gd name="connsiteY24" fmla="*/ 2083888 h 2163354"/>
              <a:gd name="connsiteX25" fmla="*/ 3315607 w 5820954"/>
              <a:gd name="connsiteY25" fmla="*/ 2106204 h 2163354"/>
              <a:gd name="connsiteX26" fmla="*/ 3164114 w 5820954"/>
              <a:gd name="connsiteY26" fmla="*/ 2034540 h 2163354"/>
              <a:gd name="connsiteX27" fmla="*/ 3163207 w 5820954"/>
              <a:gd name="connsiteY27" fmla="*/ 2112553 h 2163354"/>
              <a:gd name="connsiteX28" fmla="*/ 3125107 w 5820954"/>
              <a:gd name="connsiteY28" fmla="*/ 2080804 h 2163354"/>
              <a:gd name="connsiteX29" fmla="*/ 3070678 w 5820954"/>
              <a:gd name="connsiteY29" fmla="*/ 2073547 h 2163354"/>
              <a:gd name="connsiteX30" fmla="*/ 2982686 w 5820954"/>
              <a:gd name="connsiteY30" fmla="*/ 2155190 h 2163354"/>
              <a:gd name="connsiteX31" fmla="*/ 2877457 w 5820954"/>
              <a:gd name="connsiteY31" fmla="*/ 2087154 h 2163354"/>
              <a:gd name="connsiteX32" fmla="*/ 2830286 w 5820954"/>
              <a:gd name="connsiteY32" fmla="*/ 2063568 h 2163354"/>
              <a:gd name="connsiteX33" fmla="*/ 2801257 w 5820954"/>
              <a:gd name="connsiteY33" fmla="*/ 2121625 h 2163354"/>
              <a:gd name="connsiteX34" fmla="*/ 2699657 w 5820954"/>
              <a:gd name="connsiteY34" fmla="*/ 2121625 h 2163354"/>
              <a:gd name="connsiteX35" fmla="*/ 2625271 w 5820954"/>
              <a:gd name="connsiteY35" fmla="*/ 2095318 h 2163354"/>
              <a:gd name="connsiteX36" fmla="*/ 2554514 w 5820954"/>
              <a:gd name="connsiteY36" fmla="*/ 2063568 h 2163354"/>
              <a:gd name="connsiteX37" fmla="*/ 2509157 w 5820954"/>
              <a:gd name="connsiteY37" fmla="*/ 2106204 h 2163354"/>
              <a:gd name="connsiteX38" fmla="*/ 2393043 w 5820954"/>
              <a:gd name="connsiteY38" fmla="*/ 2103483 h 2163354"/>
              <a:gd name="connsiteX39" fmla="*/ 2305050 w 5820954"/>
              <a:gd name="connsiteY39" fmla="*/ 2143397 h 2163354"/>
              <a:gd name="connsiteX40" fmla="*/ 2169886 w 5820954"/>
              <a:gd name="connsiteY40" fmla="*/ 2102575 h 2163354"/>
              <a:gd name="connsiteX41" fmla="*/ 2012043 w 5820954"/>
              <a:gd name="connsiteY41" fmla="*/ 2117997 h 2163354"/>
              <a:gd name="connsiteX42" fmla="*/ 1894114 w 5820954"/>
              <a:gd name="connsiteY42" fmla="*/ 2061754 h 2163354"/>
              <a:gd name="connsiteX43" fmla="*/ 1785257 w 5820954"/>
              <a:gd name="connsiteY43" fmla="*/ 2112554 h 2163354"/>
              <a:gd name="connsiteX44" fmla="*/ 1654628 w 5820954"/>
              <a:gd name="connsiteY44" fmla="*/ 2107111 h 2163354"/>
              <a:gd name="connsiteX45" fmla="*/ 1520371 w 5820954"/>
              <a:gd name="connsiteY45" fmla="*/ 2154283 h 2163354"/>
              <a:gd name="connsiteX46" fmla="*/ 1348921 w 5820954"/>
              <a:gd name="connsiteY46" fmla="*/ 2080804 h 2163354"/>
              <a:gd name="connsiteX47" fmla="*/ 1245326 w 5820954"/>
              <a:gd name="connsiteY47" fmla="*/ 2129971 h 2163354"/>
              <a:gd name="connsiteX48" fmla="*/ 1127578 w 5820954"/>
              <a:gd name="connsiteY48" fmla="*/ 2074454 h 2163354"/>
              <a:gd name="connsiteX49" fmla="*/ 1030514 w 5820954"/>
              <a:gd name="connsiteY49" fmla="*/ 2136140 h 2163354"/>
              <a:gd name="connsiteX50" fmla="*/ 903514 w 5820954"/>
              <a:gd name="connsiteY50" fmla="*/ 2091690 h 2163354"/>
              <a:gd name="connsiteX51" fmla="*/ 760186 w 5820954"/>
              <a:gd name="connsiteY51" fmla="*/ 2101668 h 2163354"/>
              <a:gd name="connsiteX52" fmla="*/ 678543 w 5820954"/>
              <a:gd name="connsiteY52" fmla="*/ 2068104 h 2163354"/>
              <a:gd name="connsiteX53" fmla="*/ 594178 w 5820954"/>
              <a:gd name="connsiteY53" fmla="*/ 2116183 h 2163354"/>
              <a:gd name="connsiteX54" fmla="*/ 493486 w 5820954"/>
              <a:gd name="connsiteY54" fmla="*/ 2121625 h 2163354"/>
              <a:gd name="connsiteX55" fmla="*/ 434159 w 5820954"/>
              <a:gd name="connsiteY55" fmla="*/ 2089693 h 2163354"/>
              <a:gd name="connsiteX56" fmla="*/ 374831 w 5820954"/>
              <a:gd name="connsiteY56" fmla="*/ 2096588 h 2163354"/>
              <a:gd name="connsiteX57" fmla="*/ 307884 w 5820954"/>
              <a:gd name="connsiteY57" fmla="*/ 2130334 h 2163354"/>
              <a:gd name="connsiteX58" fmla="*/ 103414 w 5820954"/>
              <a:gd name="connsiteY58" fmla="*/ 2087154 h 2163354"/>
              <a:gd name="connsiteX59" fmla="*/ 0 w 5820954"/>
              <a:gd name="connsiteY59" fmla="*/ 2121625 h 2163354"/>
              <a:gd name="connsiteX0" fmla="*/ 0 w 5828574"/>
              <a:gd name="connsiteY0" fmla="*/ 2098765 h 2140494"/>
              <a:gd name="connsiteX1" fmla="*/ 7620 w 5828574"/>
              <a:gd name="connsiteY1" fmla="*/ 0 h 2140494"/>
              <a:gd name="connsiteX2" fmla="*/ 5828574 w 5828574"/>
              <a:gd name="connsiteY2" fmla="*/ 0 h 2140494"/>
              <a:gd name="connsiteX3" fmla="*/ 5813334 w 5828574"/>
              <a:gd name="connsiteY3" fmla="*/ 2108563 h 2140494"/>
              <a:gd name="connsiteX4" fmla="*/ 5684157 w 5828574"/>
              <a:gd name="connsiteY4" fmla="*/ 2032544 h 2140494"/>
              <a:gd name="connsiteX5" fmla="*/ 5606687 w 5828574"/>
              <a:gd name="connsiteY5" fmla="*/ 2140494 h 2140494"/>
              <a:gd name="connsiteX6" fmla="*/ 5463177 w 5828574"/>
              <a:gd name="connsiteY6" fmla="*/ 2049961 h 2140494"/>
              <a:gd name="connsiteX7" fmla="*/ 5316401 w 5828574"/>
              <a:gd name="connsiteY7" fmla="*/ 2100580 h 2140494"/>
              <a:gd name="connsiteX8" fmla="*/ 5154748 w 5828574"/>
              <a:gd name="connsiteY8" fmla="*/ 2041615 h 2140494"/>
              <a:gd name="connsiteX9" fmla="*/ 5030107 w 5828574"/>
              <a:gd name="connsiteY9" fmla="*/ 2074454 h 2140494"/>
              <a:gd name="connsiteX10" fmla="*/ 4915988 w 5828574"/>
              <a:gd name="connsiteY10" fmla="*/ 2108563 h 2140494"/>
              <a:gd name="connsiteX11" fmla="*/ 4841421 w 5828574"/>
              <a:gd name="connsiteY11" fmla="*/ 2018937 h 2140494"/>
              <a:gd name="connsiteX12" fmla="*/ 4779736 w 5828574"/>
              <a:gd name="connsiteY12" fmla="*/ 2091508 h 2140494"/>
              <a:gd name="connsiteX13" fmla="*/ 4644571 w 5828574"/>
              <a:gd name="connsiteY13" fmla="*/ 2040708 h 2140494"/>
              <a:gd name="connsiteX14" fmla="*/ 4555308 w 5828574"/>
              <a:gd name="connsiteY14" fmla="*/ 2079353 h 2140494"/>
              <a:gd name="connsiteX15" fmla="*/ 4405993 w 5828574"/>
              <a:gd name="connsiteY15" fmla="*/ 2043430 h 2140494"/>
              <a:gd name="connsiteX16" fmla="*/ 4316186 w 5828574"/>
              <a:gd name="connsiteY16" fmla="*/ 2096044 h 2140494"/>
              <a:gd name="connsiteX17" fmla="*/ 4209506 w 5828574"/>
              <a:gd name="connsiteY17" fmla="*/ 2048873 h 2140494"/>
              <a:gd name="connsiteX18" fmla="*/ 4099379 w 5828574"/>
              <a:gd name="connsiteY18" fmla="*/ 2028733 h 2140494"/>
              <a:gd name="connsiteX19" fmla="*/ 4054021 w 5828574"/>
              <a:gd name="connsiteY19" fmla="*/ 2090601 h 2140494"/>
              <a:gd name="connsiteX20" fmla="*/ 3844108 w 5828574"/>
              <a:gd name="connsiteY20" fmla="*/ 2026920 h 2140494"/>
              <a:gd name="connsiteX21" fmla="*/ 3780608 w 5828574"/>
              <a:gd name="connsiteY21" fmla="*/ 2085703 h 2140494"/>
              <a:gd name="connsiteX22" fmla="*/ 3651613 w 5828574"/>
              <a:gd name="connsiteY22" fmla="*/ 2046151 h 2140494"/>
              <a:gd name="connsiteX23" fmla="*/ 3552008 w 5828574"/>
              <a:gd name="connsiteY23" fmla="*/ 2096951 h 2140494"/>
              <a:gd name="connsiteX24" fmla="*/ 3401241 w 5828574"/>
              <a:gd name="connsiteY24" fmla="*/ 2061028 h 2140494"/>
              <a:gd name="connsiteX25" fmla="*/ 3315607 w 5828574"/>
              <a:gd name="connsiteY25" fmla="*/ 2083344 h 2140494"/>
              <a:gd name="connsiteX26" fmla="*/ 3164114 w 5828574"/>
              <a:gd name="connsiteY26" fmla="*/ 2011680 h 2140494"/>
              <a:gd name="connsiteX27" fmla="*/ 3163207 w 5828574"/>
              <a:gd name="connsiteY27" fmla="*/ 2089693 h 2140494"/>
              <a:gd name="connsiteX28" fmla="*/ 3125107 w 5828574"/>
              <a:gd name="connsiteY28" fmla="*/ 2057944 h 2140494"/>
              <a:gd name="connsiteX29" fmla="*/ 3070678 w 5828574"/>
              <a:gd name="connsiteY29" fmla="*/ 2050687 h 2140494"/>
              <a:gd name="connsiteX30" fmla="*/ 2982686 w 5828574"/>
              <a:gd name="connsiteY30" fmla="*/ 2132330 h 2140494"/>
              <a:gd name="connsiteX31" fmla="*/ 2877457 w 5828574"/>
              <a:gd name="connsiteY31" fmla="*/ 2064294 h 2140494"/>
              <a:gd name="connsiteX32" fmla="*/ 2830286 w 5828574"/>
              <a:gd name="connsiteY32" fmla="*/ 2040708 h 2140494"/>
              <a:gd name="connsiteX33" fmla="*/ 2801257 w 5828574"/>
              <a:gd name="connsiteY33" fmla="*/ 2098765 h 2140494"/>
              <a:gd name="connsiteX34" fmla="*/ 2699657 w 5828574"/>
              <a:gd name="connsiteY34" fmla="*/ 2098765 h 2140494"/>
              <a:gd name="connsiteX35" fmla="*/ 2625271 w 5828574"/>
              <a:gd name="connsiteY35" fmla="*/ 2072458 h 2140494"/>
              <a:gd name="connsiteX36" fmla="*/ 2554514 w 5828574"/>
              <a:gd name="connsiteY36" fmla="*/ 2040708 h 2140494"/>
              <a:gd name="connsiteX37" fmla="*/ 2509157 w 5828574"/>
              <a:gd name="connsiteY37" fmla="*/ 2083344 h 2140494"/>
              <a:gd name="connsiteX38" fmla="*/ 2393043 w 5828574"/>
              <a:gd name="connsiteY38" fmla="*/ 2080623 h 2140494"/>
              <a:gd name="connsiteX39" fmla="*/ 2305050 w 5828574"/>
              <a:gd name="connsiteY39" fmla="*/ 2120537 h 2140494"/>
              <a:gd name="connsiteX40" fmla="*/ 2169886 w 5828574"/>
              <a:gd name="connsiteY40" fmla="*/ 2079715 h 2140494"/>
              <a:gd name="connsiteX41" fmla="*/ 2012043 w 5828574"/>
              <a:gd name="connsiteY41" fmla="*/ 2095137 h 2140494"/>
              <a:gd name="connsiteX42" fmla="*/ 1894114 w 5828574"/>
              <a:gd name="connsiteY42" fmla="*/ 2038894 h 2140494"/>
              <a:gd name="connsiteX43" fmla="*/ 1785257 w 5828574"/>
              <a:gd name="connsiteY43" fmla="*/ 2089694 h 2140494"/>
              <a:gd name="connsiteX44" fmla="*/ 1654628 w 5828574"/>
              <a:gd name="connsiteY44" fmla="*/ 2084251 h 2140494"/>
              <a:gd name="connsiteX45" fmla="*/ 1520371 w 5828574"/>
              <a:gd name="connsiteY45" fmla="*/ 2131423 h 2140494"/>
              <a:gd name="connsiteX46" fmla="*/ 1348921 w 5828574"/>
              <a:gd name="connsiteY46" fmla="*/ 2057944 h 2140494"/>
              <a:gd name="connsiteX47" fmla="*/ 1245326 w 5828574"/>
              <a:gd name="connsiteY47" fmla="*/ 2107111 h 2140494"/>
              <a:gd name="connsiteX48" fmla="*/ 1127578 w 5828574"/>
              <a:gd name="connsiteY48" fmla="*/ 2051594 h 2140494"/>
              <a:gd name="connsiteX49" fmla="*/ 1030514 w 5828574"/>
              <a:gd name="connsiteY49" fmla="*/ 2113280 h 2140494"/>
              <a:gd name="connsiteX50" fmla="*/ 903514 w 5828574"/>
              <a:gd name="connsiteY50" fmla="*/ 2068830 h 2140494"/>
              <a:gd name="connsiteX51" fmla="*/ 760186 w 5828574"/>
              <a:gd name="connsiteY51" fmla="*/ 2078808 h 2140494"/>
              <a:gd name="connsiteX52" fmla="*/ 678543 w 5828574"/>
              <a:gd name="connsiteY52" fmla="*/ 2045244 h 2140494"/>
              <a:gd name="connsiteX53" fmla="*/ 594178 w 5828574"/>
              <a:gd name="connsiteY53" fmla="*/ 2093323 h 2140494"/>
              <a:gd name="connsiteX54" fmla="*/ 493486 w 5828574"/>
              <a:gd name="connsiteY54" fmla="*/ 2098765 h 2140494"/>
              <a:gd name="connsiteX55" fmla="*/ 434159 w 5828574"/>
              <a:gd name="connsiteY55" fmla="*/ 2066833 h 2140494"/>
              <a:gd name="connsiteX56" fmla="*/ 374831 w 5828574"/>
              <a:gd name="connsiteY56" fmla="*/ 2073728 h 2140494"/>
              <a:gd name="connsiteX57" fmla="*/ 307884 w 5828574"/>
              <a:gd name="connsiteY57" fmla="*/ 2107474 h 2140494"/>
              <a:gd name="connsiteX58" fmla="*/ 103414 w 5828574"/>
              <a:gd name="connsiteY58" fmla="*/ 2064294 h 2140494"/>
              <a:gd name="connsiteX59" fmla="*/ 0 w 5828574"/>
              <a:gd name="connsiteY59" fmla="*/ 2098765 h 2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828574" h="2140494">
                <a:moveTo>
                  <a:pt x="0" y="2098765"/>
                </a:moveTo>
                <a:lnTo>
                  <a:pt x="7620" y="0"/>
                </a:lnTo>
                <a:lnTo>
                  <a:pt x="5828574" y="0"/>
                </a:lnTo>
                <a:lnTo>
                  <a:pt x="5813334" y="2108563"/>
                </a:lnTo>
                <a:lnTo>
                  <a:pt x="5684157" y="2032544"/>
                </a:lnTo>
                <a:lnTo>
                  <a:pt x="5606687" y="2140494"/>
                </a:lnTo>
                <a:lnTo>
                  <a:pt x="5463177" y="2049961"/>
                </a:lnTo>
                <a:lnTo>
                  <a:pt x="5316401" y="2100580"/>
                </a:lnTo>
                <a:lnTo>
                  <a:pt x="5154748" y="2041615"/>
                </a:lnTo>
                <a:cubicBezTo>
                  <a:pt x="5128441" y="2059758"/>
                  <a:pt x="5056414" y="2056311"/>
                  <a:pt x="5030107" y="2074454"/>
                </a:cubicBezTo>
                <a:cubicBezTo>
                  <a:pt x="5045407" y="2093444"/>
                  <a:pt x="5007368" y="2104813"/>
                  <a:pt x="4915988" y="2108563"/>
                </a:cubicBezTo>
                <a:lnTo>
                  <a:pt x="4841421" y="2018937"/>
                </a:lnTo>
                <a:lnTo>
                  <a:pt x="4779736" y="2091508"/>
                </a:lnTo>
                <a:lnTo>
                  <a:pt x="4644571" y="2040708"/>
                </a:lnTo>
                <a:lnTo>
                  <a:pt x="4555308" y="2079353"/>
                </a:lnTo>
                <a:lnTo>
                  <a:pt x="4405993" y="2043430"/>
                </a:lnTo>
                <a:lnTo>
                  <a:pt x="4316186" y="2096044"/>
                </a:lnTo>
                <a:lnTo>
                  <a:pt x="4209506" y="2048873"/>
                </a:lnTo>
                <a:lnTo>
                  <a:pt x="4099379" y="2028733"/>
                </a:lnTo>
                <a:lnTo>
                  <a:pt x="4054021" y="2090601"/>
                </a:lnTo>
                <a:lnTo>
                  <a:pt x="3844108" y="2026920"/>
                </a:lnTo>
                <a:lnTo>
                  <a:pt x="3780608" y="2085703"/>
                </a:lnTo>
                <a:lnTo>
                  <a:pt x="3651613" y="2046151"/>
                </a:lnTo>
                <a:lnTo>
                  <a:pt x="3552008" y="2096951"/>
                </a:lnTo>
                <a:lnTo>
                  <a:pt x="3401241" y="2061028"/>
                </a:lnTo>
                <a:cubicBezTo>
                  <a:pt x="3356186" y="2051957"/>
                  <a:pt x="3360662" y="2092415"/>
                  <a:pt x="3315607" y="2083344"/>
                </a:cubicBezTo>
                <a:lnTo>
                  <a:pt x="3164114" y="2011680"/>
                </a:lnTo>
                <a:cubicBezTo>
                  <a:pt x="3141889" y="2009563"/>
                  <a:pt x="3169708" y="2081982"/>
                  <a:pt x="3163207" y="2089693"/>
                </a:cubicBezTo>
                <a:cubicBezTo>
                  <a:pt x="3156706" y="2097404"/>
                  <a:pt x="3137353" y="2058095"/>
                  <a:pt x="3125107" y="2057944"/>
                </a:cubicBezTo>
                <a:lnTo>
                  <a:pt x="3070678" y="2050687"/>
                </a:lnTo>
                <a:cubicBezTo>
                  <a:pt x="3049814" y="2060968"/>
                  <a:pt x="3014889" y="2130062"/>
                  <a:pt x="2982686" y="2132330"/>
                </a:cubicBezTo>
                <a:cubicBezTo>
                  <a:pt x="2950483" y="2134598"/>
                  <a:pt x="2902857" y="2079564"/>
                  <a:pt x="2877457" y="2064294"/>
                </a:cubicBezTo>
                <a:cubicBezTo>
                  <a:pt x="2852057" y="2049024"/>
                  <a:pt x="2839811" y="2030730"/>
                  <a:pt x="2830286" y="2040708"/>
                </a:cubicBezTo>
                <a:lnTo>
                  <a:pt x="2801257" y="2098765"/>
                </a:lnTo>
                <a:lnTo>
                  <a:pt x="2699657" y="2098765"/>
                </a:lnTo>
                <a:lnTo>
                  <a:pt x="2625271" y="2072458"/>
                </a:lnTo>
                <a:lnTo>
                  <a:pt x="2554514" y="2040708"/>
                </a:lnTo>
                <a:cubicBezTo>
                  <a:pt x="2543628" y="2035870"/>
                  <a:pt x="2520043" y="2088182"/>
                  <a:pt x="2509157" y="2083344"/>
                </a:cubicBezTo>
                <a:lnTo>
                  <a:pt x="2393043" y="2080623"/>
                </a:lnTo>
                <a:lnTo>
                  <a:pt x="2305050" y="2120537"/>
                </a:lnTo>
                <a:lnTo>
                  <a:pt x="2169886" y="2079715"/>
                </a:lnTo>
                <a:lnTo>
                  <a:pt x="2012043" y="2095137"/>
                </a:lnTo>
                <a:lnTo>
                  <a:pt x="1894114" y="2038894"/>
                </a:lnTo>
                <a:lnTo>
                  <a:pt x="1785257" y="2089694"/>
                </a:lnTo>
                <a:lnTo>
                  <a:pt x="1654628" y="2084251"/>
                </a:lnTo>
                <a:lnTo>
                  <a:pt x="1520371" y="2131423"/>
                </a:lnTo>
                <a:lnTo>
                  <a:pt x="1348921" y="2057944"/>
                </a:lnTo>
                <a:lnTo>
                  <a:pt x="1245326" y="2107111"/>
                </a:lnTo>
                <a:lnTo>
                  <a:pt x="1127578" y="2051594"/>
                </a:lnTo>
                <a:lnTo>
                  <a:pt x="1030514" y="2113280"/>
                </a:lnTo>
                <a:lnTo>
                  <a:pt x="903514" y="2068830"/>
                </a:lnTo>
                <a:lnTo>
                  <a:pt x="760186" y="2078808"/>
                </a:lnTo>
                <a:lnTo>
                  <a:pt x="678543" y="2045244"/>
                </a:lnTo>
                <a:lnTo>
                  <a:pt x="594178" y="2093323"/>
                </a:lnTo>
                <a:lnTo>
                  <a:pt x="493486" y="2098765"/>
                </a:lnTo>
                <a:cubicBezTo>
                  <a:pt x="471170" y="2077961"/>
                  <a:pt x="456475" y="2087637"/>
                  <a:pt x="434159" y="2066833"/>
                </a:cubicBezTo>
                <a:lnTo>
                  <a:pt x="374831" y="2073728"/>
                </a:lnTo>
                <a:cubicBezTo>
                  <a:pt x="355479" y="2068890"/>
                  <a:pt x="353120" y="2109046"/>
                  <a:pt x="307884" y="2107474"/>
                </a:cubicBezTo>
                <a:cubicBezTo>
                  <a:pt x="262648" y="2105902"/>
                  <a:pt x="135164" y="2057944"/>
                  <a:pt x="103414" y="2064294"/>
                </a:cubicBezTo>
                <a:lnTo>
                  <a:pt x="0" y="209876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246F91-413B-4AE8-84FE-4D25825678B1}"/>
              </a:ext>
            </a:extLst>
          </p:cNvPr>
          <p:cNvSpPr/>
          <p:nvPr/>
        </p:nvSpPr>
        <p:spPr>
          <a:xfrm>
            <a:off x="226601" y="1122042"/>
            <a:ext cx="5362897" cy="892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200" b="1" i="1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Today, I learned how to ________________________________________________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sz="1200" b="1" i="1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___________________________________________________________________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sz="1200" b="1" i="1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__________________________________________________________________. </a:t>
            </a:r>
            <a:endParaRPr lang="en-US" sz="1200" b="1" i="1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64" y="2733373"/>
            <a:ext cx="3297969" cy="745168"/>
          </a:xfrm>
          <a:prstGeom prst="rect">
            <a:avLst/>
          </a:prstGeom>
        </p:spPr>
      </p:pic>
      <p:pic>
        <p:nvPicPr>
          <p:cNvPr id="8" name="Picture 2" descr="Image result for root art draw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490" y="2266346"/>
            <a:ext cx="856994" cy="144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2821" y="3732870"/>
            <a:ext cx="7207997" cy="1321039"/>
            <a:chOff x="93663" y="982286"/>
            <a:chExt cx="8479997" cy="1554163"/>
          </a:xfrm>
        </p:grpSpPr>
        <p:pic>
          <p:nvPicPr>
            <p:cNvPr id="13" name="Picture 36">
              <a:extLst>
                <a:ext uri="{FF2B5EF4-FFF2-40B4-BE49-F238E27FC236}">
                  <a16:creationId xmlns:a16="http://schemas.microsoft.com/office/drawing/2014/main" id="{9D82E29B-9551-4573-A8AC-B5FDD09F5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982286"/>
              <a:ext cx="5669268" cy="155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6215045-9370-46EE-B671-A58167CDC34E}"/>
                    </a:ext>
                  </a:extLst>
                </p:cNvPr>
                <p:cNvSpPr/>
                <p:nvPr/>
              </p:nvSpPr>
              <p:spPr bwMode="auto">
                <a:xfrm>
                  <a:off x="424922" y="1308421"/>
                  <a:ext cx="4555599" cy="324070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defTabSz="248285">
                    <a:defRPr/>
                  </a:pPr>
                  <a:r>
                    <a:rPr lang="en-US" sz="1190" b="1" dirty="0">
                      <a:solidFill>
                        <a:srgbClr val="000000"/>
                      </a:solidFill>
                      <a:latin typeface="Handlee" panose="02000000000000000000" pitchFamily="2" charset="0"/>
                    </a:rPr>
                    <a:t>Set </a:t>
                  </a:r>
                  <a14:m>
                    <m:oMath xmlns:m="http://schemas.openxmlformats.org/officeDocument/2006/math">
                      <m:r>
                        <a:rPr lang="en-US" sz="119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19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19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19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190" b="1" dirty="0">
                      <a:solidFill>
                        <a:srgbClr val="000000"/>
                      </a:solidFill>
                      <a:latin typeface="Handlee" panose="02000000000000000000" pitchFamily="2" charset="0"/>
                    </a:rPr>
                    <a:t> equal </a:t>
                  </a:r>
                  <a:r>
                    <a:rPr lang="en-US" sz="1190" b="1" dirty="0">
                      <a:solidFill>
                        <a:srgbClr val="000000"/>
                      </a:solidFill>
                      <a:latin typeface="Handlee" panose="02000000000000000000" pitchFamily="2" charset="0"/>
                    </a:rPr>
                    <a:t>to zero. </a:t>
                  </a:r>
                  <a:r>
                    <a:rPr lang="en-US" sz="1190" b="1" dirty="0">
                      <a:solidFill>
                        <a:srgbClr val="000000"/>
                      </a:solidFill>
                      <a:latin typeface="Handlee" panose="02000000000000000000" pitchFamily="2" charset="0"/>
                    </a:rPr>
                    <a:t>                     </a:t>
                  </a:r>
                  <a:r>
                    <a:rPr lang="en-US" sz="935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Ex. (x </a:t>
                  </a:r>
                  <a:r>
                    <a:rPr lang="en-US" sz="935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- 15)(x + 7) = 0</a:t>
                  </a:r>
                </a:p>
              </p:txBody>
            </p:sp>
          </mc:Choice>
          <mc:Fallback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6215045-9370-46EE-B671-A58167CDC3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4922" y="1308421"/>
                  <a:ext cx="4555599" cy="324070"/>
                </a:xfrm>
                <a:prstGeom prst="rect">
                  <a:avLst/>
                </a:prstGeom>
                <a:blipFill>
                  <a:blip r:embed="rId7"/>
                  <a:stretch>
                    <a:fillRect b="-20000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112">
              <a:extLst>
                <a:ext uri="{FF2B5EF4-FFF2-40B4-BE49-F238E27FC236}">
                  <a16:creationId xmlns:a16="http://schemas.microsoft.com/office/drawing/2014/main" id="{A6BDDB79-AC9A-4D74-BF2F-E8D903B9D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28" y="1053728"/>
              <a:ext cx="3040426" cy="32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90" b="1" kern="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Steps to </a:t>
              </a:r>
              <a:r>
                <a:rPr lang="en-US" sz="1190" b="1" kern="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finding </a:t>
              </a:r>
              <a:r>
                <a:rPr lang="en-US" sz="1190" b="1" kern="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the zeros of </a:t>
              </a:r>
              <a:r>
                <a:rPr lang="en-US" sz="1190" b="1" kern="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a function</a:t>
              </a:r>
              <a:r>
                <a:rPr lang="en-US" sz="1190" b="1" kern="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69EB78-D9C3-46FE-85C1-F3B8FDAEDDE5}"/>
                </a:ext>
              </a:extLst>
            </p:cNvPr>
            <p:cNvSpPr/>
            <p:nvPr/>
          </p:nvSpPr>
          <p:spPr bwMode="auto">
            <a:xfrm>
              <a:off x="286432" y="1356128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Handlee" panose="02000000000000000000" pitchFamily="2" charset="0"/>
                </a:rPr>
                <a:t>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FDEB05-2197-4132-A13D-5423C64F314E}"/>
                </a:ext>
              </a:extLst>
            </p:cNvPr>
            <p:cNvSpPr/>
            <p:nvPr/>
          </p:nvSpPr>
          <p:spPr bwMode="auto">
            <a:xfrm>
              <a:off x="296861" y="162671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Handlee" panose="02000000000000000000" pitchFamily="2" charset="0"/>
                </a:rPr>
                <a:t>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6D7D430-A584-4CEF-8AE5-09F9CB290998}"/>
                </a:ext>
              </a:extLst>
            </p:cNvPr>
            <p:cNvSpPr/>
            <p:nvPr/>
          </p:nvSpPr>
          <p:spPr bwMode="auto">
            <a:xfrm>
              <a:off x="287307" y="2148687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Handlee" panose="02000000000000000000" pitchFamily="2" charset="0"/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81CF0E4-CE88-4DDB-A031-F9F224C178D2}"/>
                </a:ext>
              </a:extLst>
            </p:cNvPr>
            <p:cNvSpPr/>
            <p:nvPr/>
          </p:nvSpPr>
          <p:spPr bwMode="auto">
            <a:xfrm>
              <a:off x="542794" y="1887381"/>
              <a:ext cx="173038" cy="17462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Handlee" panose="02000000000000000000" pitchFamily="2" charset="0"/>
                </a:rPr>
                <a:t>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962B50-93A8-40FE-B9C0-8C7165278CC2}"/>
                </a:ext>
              </a:extLst>
            </p:cNvPr>
            <p:cNvSpPr/>
            <p:nvPr/>
          </p:nvSpPr>
          <p:spPr bwMode="auto">
            <a:xfrm>
              <a:off x="669854" y="1838414"/>
              <a:ext cx="4065733" cy="32407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248285">
                <a:defRPr/>
              </a:pPr>
              <a:r>
                <a:rPr lang="en-US" sz="119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a = </a:t>
              </a:r>
              <a:r>
                <a:rPr lang="en-US" sz="1190" b="1" i="1" dirty="0">
                  <a:solidFill>
                    <a:schemeClr val="accent2"/>
                  </a:solidFill>
                  <a:latin typeface="Handlee" panose="02000000000000000000" pitchFamily="2" charset="0"/>
                </a:rPr>
                <a:t>o</a:t>
              </a:r>
              <a:r>
                <a:rPr lang="en-US" sz="119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   </a:t>
              </a:r>
              <a:r>
                <a:rPr lang="en-US" sz="1190" b="1" i="1" u="sng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or</a:t>
              </a:r>
              <a:r>
                <a:rPr lang="en-US" sz="119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      b = </a:t>
              </a:r>
              <a:r>
                <a:rPr lang="en-US" sz="1190" b="1" i="1" dirty="0">
                  <a:solidFill>
                    <a:schemeClr val="accent2"/>
                  </a:solidFill>
                  <a:latin typeface="Handlee" panose="02000000000000000000" pitchFamily="2" charset="0"/>
                </a:rPr>
                <a:t>o</a:t>
              </a:r>
              <a:r>
                <a:rPr lang="en-US" sz="119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. </a:t>
              </a:r>
              <a:r>
                <a:rPr lang="en-US" sz="119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                        </a:t>
              </a:r>
              <a:r>
                <a:rPr lang="en-US" sz="935" i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Ex. x </a:t>
              </a:r>
              <a:r>
                <a:rPr lang="en-US" sz="935" i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- 15 = 0 </a:t>
              </a:r>
              <a:r>
                <a:rPr lang="en-US" sz="935" i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935" i="1" u="sng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or</a:t>
              </a:r>
              <a:r>
                <a:rPr lang="en-US" sz="935" i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    </a:t>
              </a:r>
              <a:r>
                <a:rPr lang="en-US" sz="935" i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x + 7 = 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96435D-48A3-4450-967D-CE085C2B7C4A}"/>
                </a:ext>
              </a:extLst>
            </p:cNvPr>
            <p:cNvSpPr/>
            <p:nvPr/>
          </p:nvSpPr>
          <p:spPr bwMode="auto">
            <a:xfrm>
              <a:off x="430843" y="1589129"/>
              <a:ext cx="4384676" cy="32407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48285">
                <a:defRPr/>
              </a:pP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Apply the Zero Product Property.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6EAB82-C11F-4E60-B69E-2EF0E77E9BA3}"/>
                </a:ext>
              </a:extLst>
            </p:cNvPr>
            <p:cNvSpPr/>
            <p:nvPr/>
          </p:nvSpPr>
          <p:spPr bwMode="auto">
            <a:xfrm>
              <a:off x="447788" y="2112726"/>
              <a:ext cx="4384676" cy="32407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48285">
                <a:defRPr/>
              </a:pP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Solve each equation for x</a:t>
              </a: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.                 </a:t>
              </a:r>
              <a:r>
                <a:rPr lang="en-US" sz="935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</a:t>
              </a:r>
              <a:r>
                <a:rPr lang="en-US" sz="935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x = 15 </a:t>
              </a:r>
              <a:r>
                <a:rPr lang="en-US" sz="935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935" i="1" u="sng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or</a:t>
              </a:r>
              <a:r>
                <a:rPr lang="en-US" sz="935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x </a:t>
              </a:r>
              <a:r>
                <a:rPr lang="en-US" sz="935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-7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46831" y="1251686"/>
              <a:ext cx="3726829" cy="1036120"/>
              <a:chOff x="4920955" y="486896"/>
              <a:chExt cx="3726829" cy="103612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965CB4-51F0-452B-9BD0-71541F1E86C8}"/>
                  </a:ext>
                </a:extLst>
              </p:cNvPr>
              <p:cNvSpPr/>
              <p:nvPr/>
            </p:nvSpPr>
            <p:spPr bwMode="auto">
              <a:xfrm>
                <a:off x="4920955" y="486896"/>
                <a:ext cx="3726829" cy="1036120"/>
              </a:xfrm>
              <a:prstGeom prst="rect">
                <a:avLst/>
              </a:prstGeom>
              <a:gradFill flip="none" rotWithShape="1">
                <a:gsLst>
                  <a:gs pos="0">
                    <a:srgbClr val="C0ECFC"/>
                  </a:gs>
                  <a:gs pos="32000">
                    <a:srgbClr val="F7FDFF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33172" tIns="256489" rIns="38862">
                <a:spAutoFit/>
              </a:bodyPr>
              <a:lstStyle/>
              <a:p>
                <a:pPr>
                  <a:defRPr/>
                </a:pPr>
                <a:r>
                  <a:rPr lang="en-US" sz="8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How did I/you </a:t>
                </a:r>
                <a:r>
                  <a:rPr lang="en-US" sz="85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rPr>
                  <a:t>set up f(x) equal to zero</a:t>
                </a:r>
                <a:r>
                  <a:rPr lang="en-US" sz="8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?</a:t>
                </a:r>
              </a:p>
              <a:p>
                <a:pPr>
                  <a:defRPr/>
                </a:pPr>
                <a:endParaRPr lang="en-US" sz="59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endParaRPr>
              </a:p>
              <a:p>
                <a:pPr>
                  <a:defRPr/>
                </a:pPr>
                <a:r>
                  <a:rPr lang="en-US" sz="8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How did I/you </a:t>
                </a:r>
                <a:r>
                  <a:rPr lang="en-US" sz="85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rPr>
                  <a:t>apply the Zero Product Property rule</a:t>
                </a:r>
                <a:r>
                  <a:rPr lang="en-US" sz="8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?</a:t>
                </a:r>
              </a:p>
              <a:p>
                <a:pPr>
                  <a:defRPr/>
                </a:pPr>
                <a:endParaRPr lang="en-US" sz="59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endParaRPr>
              </a:p>
              <a:p>
                <a:pPr>
                  <a:defRPr/>
                </a:pPr>
                <a:r>
                  <a:rPr lang="en-US" sz="8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How did I/you </a:t>
                </a:r>
                <a:r>
                  <a:rPr lang="en-US" sz="85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rPr>
                  <a:t>solve the equation for x?</a:t>
                </a:r>
                <a:endPara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36FD49-E3C8-401B-A888-F525E5ED1B54}"/>
                  </a:ext>
                </a:extLst>
              </p:cNvPr>
              <p:cNvSpPr/>
              <p:nvPr/>
            </p:nvSpPr>
            <p:spPr bwMode="auto">
              <a:xfrm>
                <a:off x="4927306" y="486896"/>
                <a:ext cx="3720478" cy="231775"/>
              </a:xfrm>
              <a:prstGeom prst="rect">
                <a:avLst/>
              </a:prstGeom>
              <a:solidFill>
                <a:srgbClr val="08749A"/>
              </a:solidFill>
              <a:ln w="31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850" b="1" dirty="0">
                    <a:solidFill>
                      <a:prstClr val="white"/>
                    </a:solidFill>
                    <a:latin typeface="Gill Sans MT" pitchFamily="34" charset="0"/>
                    <a:cs typeface="Arial" charset="0"/>
                  </a:rPr>
                  <a:t>CFU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6A2972F-18A1-430B-8968-02E475B4967C}"/>
                  </a:ext>
                </a:extLst>
              </p:cNvPr>
              <p:cNvSpPr/>
              <p:nvPr/>
            </p:nvSpPr>
            <p:spPr bwMode="auto">
              <a:xfrm>
                <a:off x="4971526" y="772880"/>
                <a:ext cx="173037" cy="173038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777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dirty="0">
                    <a:latin typeface="Gill Sans MT" pitchFamily="34" charset="0"/>
                  </a:rPr>
                  <a:t>1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B55436E-990D-4922-B46D-1D8DB7D20FE5}"/>
                  </a:ext>
                </a:extLst>
              </p:cNvPr>
              <p:cNvSpPr/>
              <p:nvPr/>
            </p:nvSpPr>
            <p:spPr bwMode="auto">
              <a:xfrm>
                <a:off x="4971526" y="1027095"/>
                <a:ext cx="173037" cy="173037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777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dirty="0">
                    <a:latin typeface="Gill Sans MT" pitchFamily="34" charset="0"/>
                  </a:rPr>
                  <a:t>2</a:t>
                </a:r>
                <a:endParaRPr lang="en-US" sz="1020" b="1" dirty="0">
                  <a:latin typeface="Gill Sans MT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B55436E-990D-4922-B46D-1D8DB7D20FE5}"/>
                  </a:ext>
                </a:extLst>
              </p:cNvPr>
              <p:cNvSpPr/>
              <p:nvPr/>
            </p:nvSpPr>
            <p:spPr bwMode="auto">
              <a:xfrm>
                <a:off x="4971526" y="1285666"/>
                <a:ext cx="173037" cy="173037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777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dirty="0">
                    <a:latin typeface="Gill Sans MT" pitchFamily="34" charset="0"/>
                  </a:rPr>
                  <a:t>3</a:t>
                </a:r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56905" y="3652256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144"/>
          <p:cNvSpPr/>
          <p:nvPr/>
        </p:nvSpPr>
        <p:spPr>
          <a:xfrm>
            <a:off x="-22709" y="3545656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sp>
        <p:nvSpPr>
          <p:cNvPr id="31" name="Tape">
            <a:extLst>
              <a:ext uri="{FF2B5EF4-FFF2-40B4-BE49-F238E27FC236}">
                <a16:creationId xmlns:a16="http://schemas.microsoft.com/office/drawing/2014/main" id="{301694CF-EDE9-4259-97E8-9E794F148FB5}"/>
              </a:ext>
            </a:extLst>
          </p:cNvPr>
          <p:cNvSpPr/>
          <p:nvPr/>
        </p:nvSpPr>
        <p:spPr bwMode="auto">
          <a:xfrm rot="5400000">
            <a:off x="4016331" y="3246573"/>
            <a:ext cx="231080" cy="1070335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8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010" y="5012150"/>
            <a:ext cx="6304029" cy="48436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096" y="5649579"/>
            <a:ext cx="2401512" cy="75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3322" y="5623757"/>
            <a:ext cx="2401512" cy="75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210" y="6908378"/>
            <a:ext cx="2639478" cy="1229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3322" y="6932205"/>
            <a:ext cx="2639478" cy="1229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902" y="8626095"/>
            <a:ext cx="2639478" cy="1229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1998" y="8626094"/>
            <a:ext cx="2639478" cy="1229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Rectangle 41"/>
          <p:cNvSpPr/>
          <p:nvPr/>
        </p:nvSpPr>
        <p:spPr>
          <a:xfrm>
            <a:off x="7343738" y="9652721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8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3313" y="243068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-16301" y="136468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4" y="453571"/>
            <a:ext cx="5877878" cy="2032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" y="2286029"/>
            <a:ext cx="7480456" cy="230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73" y="4688475"/>
            <a:ext cx="6572319" cy="2961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65" y="7315175"/>
            <a:ext cx="6973537" cy="283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819" y="943845"/>
            <a:ext cx="2639478" cy="1229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2243" y="943845"/>
            <a:ext cx="2639478" cy="1229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64" y="2963329"/>
            <a:ext cx="6272857" cy="163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943" y="5491866"/>
            <a:ext cx="6272857" cy="1729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404" y="8312834"/>
            <a:ext cx="6469283" cy="1745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7343738" y="9652721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400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21357" y="246747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41743" y="140147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81" y="465192"/>
            <a:ext cx="6934171" cy="3512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3" y="4091847"/>
            <a:ext cx="7495903" cy="5355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24" y="1645957"/>
            <a:ext cx="6469283" cy="2331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70" y="5118911"/>
            <a:ext cx="2184702" cy="45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51" y="6145975"/>
            <a:ext cx="2184702" cy="45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51" y="7053743"/>
            <a:ext cx="2184702" cy="45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53" y="8200103"/>
            <a:ext cx="2184702" cy="45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70" y="9089823"/>
            <a:ext cx="2184702" cy="45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482" y="4663444"/>
            <a:ext cx="279384" cy="27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002" y="5669273"/>
            <a:ext cx="419076" cy="27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006" y="6630092"/>
            <a:ext cx="279384" cy="27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419" y="7645041"/>
            <a:ext cx="279384" cy="27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7343738" y="965272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7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87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9220" y="144025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19606" y="37425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1" y="288408"/>
            <a:ext cx="7261663" cy="218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17" y="2653022"/>
            <a:ext cx="6610350" cy="2981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0" y="5852151"/>
            <a:ext cx="7583498" cy="4031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21" y="5818462"/>
            <a:ext cx="7583498" cy="40265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43738" y="965272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346" y="2644352"/>
            <a:ext cx="6640833" cy="3069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850" y="823006"/>
            <a:ext cx="6865474" cy="1645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6727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a139709fd826d43f5a3ffc8cec70925735927c"/>
  <p:tag name="ISPRING_ULTRA_SCORM_COURSE_ID" val="C2E7595F-D693-4D29-BF2F-C26066B992C4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5mQs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DmZCx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OZkLE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DmZCx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DmZCx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52QsTNbseNluCgAAdR8AABcAAAB1bml2ZXJzYWwvdW5pdmVyc2FsLnBuZ+2Ze1RTZxLA4xPwAd2VFeUVqBpbH0hQDGBIWqVFtym4WgErEGiAIAYCBkQMSVyqay2a1CJygRjabU9pDQRCtiDyiFkKWSpJqoiAgcQK3IghxBAJxLx6L3h2e07/3H/zR27ufL+Zud83d2ZyTuby4Zjotau8VyEQiLWHDkYdQSCWExCIZRzXldDK/ccfBUFfS2hHovcjBHLfSUhYTn73w3cRCCFntTV1BSS75R48TkMg3LvgzxIp9fs0BAK56lDUux+dTdaNojl+2qS7qaxluKXIJW8XbL7zr7cKVt16+G3MgfJXj37IPPLPAG/Py0t/WeHm9uaR8/npx0PWe20ivSdcc+Ni64N/qx+3Fs7c087yRsdkvEjF9sgZAVne104f6VPouYx8oQ9V3dlx1m41d4vICpXlaekuaD8I/2/rWYTVlagmJNGlzGtX8g7iGmg11/27q5QxRnDR7POB09HQwnlayNVxSJ6bHj3tsiDvqR+/j60VPXaF1dnflWPPzYz3nt4ESXfDq+JmMn9cAt0+4bqh4KcEAvD1QspS6PpGtBsKbxlWBDFf9dcEtdisGjxLrDMq8MQcMVvP0NO98K/uc24oc0gC7YE4C/ITtqGeyjjVuhayva1m/5mAyiT4ArkPsmsYpmFLdoubf802oC8PQ7uqtk0Xiu3MHx2By9dBymFJ0atRYy74eQmVYpEXdhqZSsYaFH0dhi1sStsE7+juZMTHwWYDh1Vs0FFZlkE7M45LCK4cEnr4i56nmUY/+bn9jHLvtdRkDEvsR0USwD/VHHdr6sgw2exzYgezBi1VsUPVsbcBHU3AL/nPNoDSMMqOJOqRO+9kWShKl7LLh5TMsa14c++gEg6aZSJTklbqYpk3dCHtLxh3M4Mrv2+8eNHNxfJLyLVUtoiBB+eVWrLSniDKlkMSOn2fiVJ9OORautIeyE9p6ubpzhpn7Ynx2WqXsmGcJadBW7To93tJ2lMp7gzBtTIBHZg6Rdzd7HFhtOEnoKFNv56QUd5jF9YcT2q6yJZR1Mn4Bh+lPf5kcCUptnhYv3uwrfsmJ1utOGVnllw+tgV+nd5sbwKo3fnl1FgvDqBwlAQCoFsX1twY7B3UM4W3yJsZ+YANLD6xYZjCTwS1PRUek0UabZGNWSNM0hY0U4mc1mm3HetiTPzche1pnknS6GvIS6XrMSZJWomEWX6wa39XNzCmMID6loDdLPHHE8LC6pQQzv26uC8og6+EupuDGXRs9J4lsLkWMi+5G3XVRj4z9WnvVJvD9wuzhZGQeXuD5QWaNX2g+5jh172StD4s6meKmhr4LEKJ9yT0JPYXNKyGc4Ye7YFSzlkCGj2Wi9RR7GEyAVv5olFnEaY80G9NmOJg0Ol0BrGwfKBIM0TLVgo1WMs7pwdM4Y/WQ0GYxqSe3OcOB0XsuwXwzfpEEnWBUXz7apFnBhvTLC1gT5KknfLWFkZP1j5Yi2WNK3GDU4uB+n3OL6y94/rHYvg9MDyb1Q56wXfFB4Lh8nGVLIeuAQvZfP4NAkz2O4ETOIETOIETOIETOIETOIETOIETOIETOIETOIETIAL8GYZur//v78TPfFaUSTlIYnuxeeaprBrjpVd1tIWBwJgsTzNP4w2YIaUnOKUao65AD4YwzfeI/vniSIv8VPMgvDLztlIikYz3lm31IjJmByYmGI/RmkpjvWAZ5Hv6m9rYGn9GnkQoHaEqCgQCFtXUyl+Z24/Ga7V9E4ddXMriG5KTkh+MXglXP4/IIurZBo/+v8IHcg91TLLUpN69yWJmB7dLNUVbRWKC0uTcvNzgVm3THs2JJKmqNnk2RNr8YAV0JH4fq1nMsJhmYmb29GT502v3gGRW3woP6BHqngRIN6nuXOv0gmt5P/br3CxSKKfjqI/Rvw7MW+fxJjDSfatCW5cPHxYrI2dynybI0vUPe0bakFojwT8quJUvjMBAxpps/2Xh5Yqdkwkyst5Tiq0SVd372p8SXPSyliV6uTXWMXaa0yV9PgKpcluOmlMeDsCKH0mt3uMDxe55cZLxvcK0nkXeoFHUEFVoHpggO6m/Lq0gMlu5/QU3Pww2j7HMg/d2YpB8GhTGXB5ulkrpKBVWDare5ijtPUqRG0ps1LDohljxq4Z79Rif13oxunjXhp6sZHotLsdYhPLAAdZf8VbH5sL74/EOo7iC7ouL06yEjmjtI6dhLwirlKoDGzA2bJmLH6FZsaMS35I5Q2eZORg2atFjMi+Sfqao4my7Id5h5nswr/800iVv9ogMRc+1Y2x98gGryd0P2Xbj+MMXL8WD22kZbCNt3pOkEg1YBTMpnx5Sf2W+FLqdkGPMlC8euYJkj+O2FtpsYnu3xfGkBmhErltvf+YVe2Ouad3fwB/FFi+W49Tqle5+fLPOLwKMAM+Bd0BtUMKQoBB8TDfq3K6Zi0bycUhvI68eLCx38SHEkVRXqnu+3Ph6x2y0SUjaL2Gmd1/4cqd/H64m0t7S0NXV/Dit9C2R+lIcJZFcB7YUlqEHReIe8zlkjH1KTWT6XQYVfJDZl9tUpT4m3wbU9QQ6Ghdj1T5yhvDOUMnd57z85qvDDaTVa1kvCh1WHz4mJyTOqGzTAX8JoXXQRv1EX6WWvs/wJDODlInx+EvVV6AgnH4kSbt1rCJUNv/LtusDrVB6he2CC6z9g/ZhYEMj62FGp+pS2fFjQuLfhcR0dOqvB/ixi257AW3lKZ7ijZtarnbU5VqrRjUt3XfJHE4IqBQTbZScCDDyhEy/jexDAGVVmJypb3qt4eqG15lV4bUrOVG1RZVD2AwkNNY3AZ81Ii1hTWLqTSEnSGT7jiOAY/AM0AKnvPlDwveu/+OrjSIHZd/7rs+BOUqomM+dXVVWRANlQ3ZDNnWqWOy9GF2mqr2IVlR7loue+wZ57mVa6SZ+bWDzswfzuaNwMn1NEozdGro/gLKgjeJJrMDbmFwPmtBkx0aUMYNyP40a+jr9sEzr/FN+Q+ed9hPYBcsfOEUcsONjmY4kxwF9wOdb4AFK7mdkBS9JtZM3nSA7pX+4WCCDBVxG8DBOFAV3ryeHdxE729tJWJmwqh8qDqib7NTkJ5H9CDjPDxZ6nUCrUyod6yvUj17XYRy3Gve5yHBQvoRUkAN3A2XZ1tgYk5EQZxzeN2B4Odk/UexuCCjpTbJ2cWl1cngmaTy+sTYsjja8r9tgNRsnEt1nIY6tePmDNLuGsRTaRmpbKb2fxBnAmmKyfY0q25OU04P3rghETWNHd7GqSIrwhXOfh9orNUi/We8AFOYEWSrVFF6OxlsGfHOewwbdU3cKMnmxrzwdwRpAetbkBllc0l/HKcYj5pS1TVng0R35YWHAyEQ1NR0e0NZm2PttndFlWhW1Zj+iSmvxXO3n7o4aO1oPDnlsh0dVYccK89TF/XnPbKYDVfcCczwX+r5/yB9/C55eU++HO/aLqye3cHh4VufI/4a+FpPud0NfJtVQ6rXrBuwewS07uXm3yqVsI/QWEqdd/ztV1qaEjMFzLgUv8kQnvPwksGp9yIfj1Xl5Bha4d3uzbG56YTR96L2YKMH+lJLfAFBLAQIAABQAAgAIAEqZy0aKJOKo+gIAALAIAAAUAAAAAAAAAAEAAAAAAAAAAAB1bml2ZXJzYWwvcGxheWVyLnhtbFBLAQIAABQAAgAIAOZkLEy8CP7A5gQAAHASAAAdAAAAAAAAAAEAAAAAACwDAAB1bml2ZXJzYWwvY29tbW9uX21lc3NhZ2VzLmxuZ1BLAQIAABQAAgAIAOZkLEwoikTY8gMAAGcQAAAnAAAAAAAAAAEAAAAAAE0IAAB1bml2ZXJzYWwvZmxhc2hfcHVibGlzaGluZ19zZXR0aW5ncy54bWxQSwECAAAUAAIACADmZCxMfDWLD+MCAACRCgAAIQAAAAAAAAABAAAAAACEDAAAdW5pdmVyc2FsL2ZsYXNoX3NraW5fc2V0dGluZ3MueG1sUEsBAgAAFAACAAgA5mQsTJwmUE/cAwAA+A8AACYAAAAAAAAAAQAAAAAApg8AAHVuaXZlcnNhbC9odG1sX3B1Ymxpc2hpbmdfc2V0dGluZ3MueG1sUEsBAgAAFAACAAgA5mQsTHkhshmeAQAAGwYAAB8AAAAAAAAAAQAAAAAAxhMAAHVuaXZlcnNhbC9odG1sX3NraW5fc2V0dGluZ3MuanNQSwECAAAUAAIACADnZCxM1ux42W4KAAB1HwAAFwAAAAAAAAAAAAAAAAChFQAAdW5pdmVyc2FsL3VuaXZlcnNhbC5wbmdQSwUGAAAAAAcABwAXAgAARCAAAAAA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OUTPUT_FOLDER" val="C:\Users\Betty\Desktop\Educeri"/>
  <p:tag name="ISPRING_PRESENTATION_TITLE" val="Use Algebraic Terminology (7.EE.4) [667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8026</TotalTime>
  <Words>879</Words>
  <Application>Microsoft Office PowerPoint</Application>
  <PresentationFormat>Custom</PresentationFormat>
  <Paragraphs>144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Times New Roman</vt:lpstr>
      <vt:lpstr>Tahoma</vt:lpstr>
      <vt:lpstr>Arial Narrow</vt:lpstr>
      <vt:lpstr>Cambria Math</vt:lpstr>
      <vt:lpstr>Bahnschrift</vt:lpstr>
      <vt:lpstr>Bookman Old Style</vt:lpstr>
      <vt:lpstr>Bahnschrift SemiBold</vt:lpstr>
      <vt:lpstr>Verdana</vt:lpstr>
      <vt:lpstr>Abadi Extra Light</vt:lpstr>
      <vt:lpstr>Calibri</vt:lpstr>
      <vt:lpstr>Handlee</vt:lpstr>
      <vt:lpstr>Gill Sans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Algebraic Terminology (7.EE.4) [667]</dc:title>
  <dc:creator>Stephen</dc:creator>
  <cp:lastModifiedBy>Rupinder Jagpal</cp:lastModifiedBy>
  <cp:revision>361</cp:revision>
  <cp:lastPrinted>2012-12-06T21:18:20Z</cp:lastPrinted>
  <dcterms:created xsi:type="dcterms:W3CDTF">2012-04-12T14:57:33Z</dcterms:created>
  <dcterms:modified xsi:type="dcterms:W3CDTF">2018-11-14T20:46:59Z</dcterms:modified>
</cp:coreProperties>
</file>