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9"/>
  </p:notesMasterIdLst>
  <p:sldIdLst>
    <p:sldId id="257" r:id="rId2"/>
    <p:sldId id="259" r:id="rId3"/>
    <p:sldId id="303" r:id="rId4"/>
    <p:sldId id="305" r:id="rId5"/>
    <p:sldId id="307" r:id="rId6"/>
    <p:sldId id="308" r:id="rId7"/>
    <p:sldId id="309" r:id="rId8"/>
  </p:sldIdLst>
  <p:sldSz cx="7772400" cy="100584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Handlee" panose="02000000000000000000" pitchFamily="2" charset="0"/>
      <p:regular r:id="rId19"/>
    </p:embeddedFont>
    <p:embeddedFont>
      <p:font typeface="Ink Free" panose="03080402000500000000" pitchFamily="66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24352-9871-4DF1-9D6F-6893C29B19BF}">
  <a:tblStyle styleId="{04724352-9871-4DF1-9D6F-6893C29B19BF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671EB37-AE91-4173-958E-47B1DFF4975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2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60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16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3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27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1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2425919" y="-2334194"/>
            <a:ext cx="245501" cy="5097338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9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188651" y="91724"/>
            <a:ext cx="5874581" cy="37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33557" rIns="33557" bIns="3355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133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learn how to write the probability of overlapping events.</a:t>
            </a:r>
            <a:endParaRPr sz="99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 userDrawn="1"/>
        </p:nvSpPr>
        <p:spPr>
          <a:xfrm>
            <a:off x="-2" y="9608793"/>
            <a:ext cx="1606925" cy="4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79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Jagpal</a:t>
            </a:r>
            <a:endParaRPr sz="7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26" Type="http://schemas.openxmlformats.org/officeDocument/2006/relationships/image" Target="../media/image53.png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5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5" Type="http://schemas.openxmlformats.org/officeDocument/2006/relationships/image" Target="../media/image34.png"/><Relationship Id="rId15" Type="http://schemas.openxmlformats.org/officeDocument/2006/relationships/image" Target="../media/image43.gif"/><Relationship Id="rId23" Type="http://schemas.openxmlformats.org/officeDocument/2006/relationships/image" Target="../media/image51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18.png"/><Relationship Id="rId22" Type="http://schemas.openxmlformats.org/officeDocument/2006/relationships/image" Target="../media/image50.png"/><Relationship Id="rId27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56.png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7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6E8C2C3-78E3-49C0-BC7C-1FA02343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3" y="6095201"/>
            <a:ext cx="5724525" cy="1019175"/>
          </a:xfrm>
          <a:prstGeom prst="rect">
            <a:avLst/>
          </a:prstGeom>
        </p:spPr>
      </p:pic>
      <p:sp>
        <p:nvSpPr>
          <p:cNvPr id="40" name="Google Shape;40;p5"/>
          <p:cNvSpPr/>
          <p:nvPr/>
        </p:nvSpPr>
        <p:spPr>
          <a:xfrm>
            <a:off x="633171" y="1146328"/>
            <a:ext cx="3647430" cy="465839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323837" indent="-296851">
              <a:buClr>
                <a:srgbClr val="0C72C3"/>
              </a:buClr>
              <a:buSzPts val="3000"/>
              <a:buAutoNum type="arabicPeriod"/>
            </a:pPr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  <a:p>
            <a:endParaRPr sz="1200">
              <a:solidFill>
                <a:srgbClr val="0C72C3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BF8772-41BA-48AF-98C9-331F3BE95177}"/>
              </a:ext>
            </a:extLst>
          </p:cNvPr>
          <p:cNvGrpSpPr/>
          <p:nvPr/>
        </p:nvGrpSpPr>
        <p:grpSpPr>
          <a:xfrm>
            <a:off x="4397633" y="4280720"/>
            <a:ext cx="2315766" cy="1524001"/>
            <a:chOff x="5128844" y="4630365"/>
            <a:chExt cx="1767580" cy="1524001"/>
          </a:xfrm>
        </p:grpSpPr>
        <p:graphicFrame>
          <p:nvGraphicFramePr>
            <p:cNvPr id="41" name="Google Shape;41;p5"/>
            <p:cNvGraphicFramePr/>
            <p:nvPr>
              <p:extLst>
                <p:ext uri="{D42A27DB-BD31-4B8C-83A1-F6EECF244321}">
                  <p14:modId xmlns:p14="http://schemas.microsoft.com/office/powerpoint/2010/main" val="3732176792"/>
                </p:ext>
              </p:extLst>
            </p:nvPr>
          </p:nvGraphicFramePr>
          <p:xfrm>
            <a:off x="5190609" y="4630365"/>
            <a:ext cx="1705815" cy="1524001"/>
          </p:xfrm>
          <a:graphic>
            <a:graphicData uri="http://schemas.openxmlformats.org/drawingml/2006/table">
              <a:tbl>
                <a:tblPr firstRow="1" bandRow="1">
                  <a:noFill/>
                  <a:tableStyleId>{04724352-9871-4DF1-9D6F-6893C29B19BF}</a:tableStyleId>
                </a:tblPr>
                <a:tblGrid>
                  <a:gridCol w="223484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13880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Make the Connection</a:t>
                        </a:r>
                        <a:endParaRPr sz="1200" u="none" strike="noStrike" cap="none" dirty="0"/>
                      </a:p>
                    </a:txBody>
                    <a:tcPr marL="64777" marR="64777" marT="32388" marB="32388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210121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Students, you already know how to determine if two events are mutually exclusive. Today</a:t>
                        </a:r>
                        <a:r>
                          <a:rPr lang="en-US" sz="1200" dirty="0"/>
                          <a:t>, we will learn how find probabilities of Overlapping Events. </a:t>
                        </a:r>
                        <a:endParaRPr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64777" marR="64777" marT="32388" marB="32388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17" name="Google Shape;34;p5" descr="C:\Users\Stephen\Downloads\Make Connection.png">
              <a:extLst>
                <a:ext uri="{FF2B5EF4-FFF2-40B4-BE49-F238E27FC236}">
                  <a16:creationId xmlns:a16="http://schemas.microsoft.com/office/drawing/2014/main" id="{93CA88F1-BC16-47F5-AA2C-3D5B4C6A12F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28844" y="4774792"/>
              <a:ext cx="231081" cy="17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35;p5" descr="C:\Users\Stephen\Downloads\Make Connection.png">
              <a:extLst>
                <a:ext uri="{FF2B5EF4-FFF2-40B4-BE49-F238E27FC236}">
                  <a16:creationId xmlns:a16="http://schemas.microsoft.com/office/drawing/2014/main" id="{3CDA5BF7-2C1E-4B4F-B01B-7DF145F1B35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44384" y="4689087"/>
              <a:ext cx="231081" cy="178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37;p5">
            <a:extLst>
              <a:ext uri="{FF2B5EF4-FFF2-40B4-BE49-F238E27FC236}">
                <a16:creationId xmlns:a16="http://schemas.microsoft.com/office/drawing/2014/main" id="{D98AC910-FF4E-45B6-9814-61235336A3C4}"/>
              </a:ext>
            </a:extLst>
          </p:cNvPr>
          <p:cNvSpPr txBox="1"/>
          <p:nvPr/>
        </p:nvSpPr>
        <p:spPr>
          <a:xfrm>
            <a:off x="1838563" y="838500"/>
            <a:ext cx="2152187" cy="30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t" anchorCtr="0">
            <a:noAutofit/>
          </a:bodyPr>
          <a:lstStyle/>
          <a:p>
            <a:pPr>
              <a:buSzPts val="2800"/>
            </a:pPr>
            <a:r>
              <a:rPr lang="en-US" sz="1200" b="1" dirty="0">
                <a:solidFill>
                  <a:schemeClr val="dk1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Determine if mutually exclusive:</a:t>
            </a:r>
            <a:endParaRPr sz="1200" b="1" dirty="0">
              <a:solidFill>
                <a:schemeClr val="dk1"/>
              </a:solidFill>
              <a:latin typeface="Handlee" panose="02000000000000000000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FD8FD-F7D8-4BE9-890F-B95D18B1BF6B}"/>
              </a:ext>
            </a:extLst>
          </p:cNvPr>
          <p:cNvSpPr/>
          <p:nvPr/>
        </p:nvSpPr>
        <p:spPr>
          <a:xfrm>
            <a:off x="675888" y="1190579"/>
            <a:ext cx="3886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You rolled a number cube. </a:t>
            </a:r>
          </a:p>
          <a:p>
            <a:pPr marL="242888" indent="-242888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Event A: Roll an</a:t>
            </a:r>
            <a:r>
              <a:rPr lang="en-US" sz="12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even</a:t>
            </a:r>
            <a:r>
              <a:rPr lang="en-US" sz="12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number. </a:t>
            </a:r>
          </a:p>
          <a:p>
            <a:pPr marL="242888" indent="-242888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Event B: Roll an </a:t>
            </a:r>
            <a:r>
              <a:rPr lang="en-US" sz="12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odd</a:t>
            </a:r>
            <a:r>
              <a:rPr lang="en-US" sz="1200" b="1" dirty="0">
                <a:solidFill>
                  <a:schemeClr val="accent3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number.</a:t>
            </a:r>
          </a:p>
        </p:txBody>
      </p:sp>
      <p:pic>
        <p:nvPicPr>
          <p:cNvPr id="1026" name="Picture 2" descr="Image result for number cube png">
            <a:extLst>
              <a:ext uri="{FF2B5EF4-FFF2-40B4-BE49-F238E27FC236}">
                <a16:creationId xmlns:a16="http://schemas.microsoft.com/office/drawing/2014/main" id="{02FD627A-E946-43E7-A747-08924EFD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60" y="1190068"/>
            <a:ext cx="649090" cy="62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0E8383-F8EE-4D9F-832B-FD4D27D2B7A4}"/>
              </a:ext>
            </a:extLst>
          </p:cNvPr>
          <p:cNvSpPr/>
          <p:nvPr/>
        </p:nvSpPr>
        <p:spPr>
          <a:xfrm>
            <a:off x="765183" y="1824524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94310" fontAlgn="t"/>
            <a:r>
              <a:rPr lang="en-US" sz="1200" b="1" i="1" dirty="0">
                <a:solidFill>
                  <a:srgbClr val="0070C0"/>
                </a:solidFill>
                <a:latin typeface="Handlee" panose="02000000000000000000" pitchFamily="2" charset="0"/>
              </a:rPr>
              <a:t>1. Write the events using set notation.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30A61-F05C-486D-BB30-20E8C1FDF70F}"/>
              </a:ext>
            </a:extLst>
          </p:cNvPr>
          <p:cNvSpPr/>
          <p:nvPr/>
        </p:nvSpPr>
        <p:spPr>
          <a:xfrm>
            <a:off x="727709" y="2591926"/>
            <a:ext cx="1715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94310" fontAlgn="t"/>
            <a:r>
              <a:rPr lang="en-US" sz="1200" b="1" i="1" dirty="0">
                <a:solidFill>
                  <a:srgbClr val="0070C0"/>
                </a:solidFill>
                <a:latin typeface="Handlee" panose="02000000000000000000" pitchFamily="2" charset="0"/>
              </a:rPr>
              <a:t>2. Draw a Venn Diagram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788CB-AD98-4615-B368-2760233AF139}"/>
              </a:ext>
            </a:extLst>
          </p:cNvPr>
          <p:cNvSpPr/>
          <p:nvPr/>
        </p:nvSpPr>
        <p:spPr>
          <a:xfrm>
            <a:off x="678397" y="4267523"/>
            <a:ext cx="3433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94310" fontAlgn="t">
              <a:defRPr/>
            </a:pPr>
            <a:r>
              <a:rPr lang="en-US" sz="1200" b="1" i="1" dirty="0">
                <a:solidFill>
                  <a:srgbClr val="0070C0"/>
                </a:solidFill>
                <a:latin typeface="Handlee" panose="02000000000000000000" pitchFamily="2" charset="0"/>
              </a:rPr>
              <a:t>3. Determine if the two events are mutually exclusive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1F9FA0-05B6-48C1-A0D0-2F116CAC50D4}"/>
                  </a:ext>
                </a:extLst>
              </p:cNvPr>
              <p:cNvSpPr/>
              <p:nvPr/>
            </p:nvSpPr>
            <p:spPr>
              <a:xfrm>
                <a:off x="1134721" y="2014512"/>
                <a:ext cx="24004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𝑼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={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𝟏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𝟐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𝟑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𝟒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𝟓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𝟔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}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𝟓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endParaRPr lang="en-US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1F9FA0-05B6-48C1-A0D0-2F116CAC5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21" y="2014512"/>
                <a:ext cx="2400492" cy="523220"/>
              </a:xfrm>
              <a:prstGeom prst="rect">
                <a:avLst/>
              </a:prstGeom>
              <a:blipFill>
                <a:blip r:embed="rId6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DCF12F9-E427-4B74-9D07-651BF7B89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018020" y="2063307"/>
            <a:ext cx="982640" cy="193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4F0F4C6-9E5A-4CC9-A8E3-4C535A6BC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631817" y="2277157"/>
            <a:ext cx="473801" cy="1687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2DA734E-343A-49DB-BF82-1DE9CE2C5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914656" y="2286939"/>
            <a:ext cx="448443" cy="1747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280A3-A6C7-4B46-A122-B223637F9045}"/>
              </a:ext>
            </a:extLst>
          </p:cNvPr>
          <p:cNvGrpSpPr/>
          <p:nvPr/>
        </p:nvGrpSpPr>
        <p:grpSpPr>
          <a:xfrm>
            <a:off x="1729840" y="2856539"/>
            <a:ext cx="2324192" cy="1402108"/>
            <a:chOff x="1461777" y="3221322"/>
            <a:chExt cx="2324192" cy="14021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1E6E50-037A-42C3-8060-0FC6C494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1777" y="3221322"/>
              <a:ext cx="2324192" cy="140210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13B8B6-969E-4A48-B22E-87FDC9BFC6BD}"/>
                </a:ext>
              </a:extLst>
            </p:cNvPr>
            <p:cNvSpPr/>
            <p:nvPr/>
          </p:nvSpPr>
          <p:spPr>
            <a:xfrm>
              <a:off x="2030364" y="3423643"/>
              <a:ext cx="295274" cy="275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D60EC5F-D8D3-4576-A728-93FC74648ACA}"/>
                </a:ext>
              </a:extLst>
            </p:cNvPr>
            <p:cNvSpPr/>
            <p:nvPr/>
          </p:nvSpPr>
          <p:spPr>
            <a:xfrm>
              <a:off x="2664653" y="3445917"/>
              <a:ext cx="295274" cy="275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aphicFrame>
        <p:nvGraphicFramePr>
          <p:cNvPr id="39" name="Google Shape;39;p5"/>
          <p:cNvGraphicFramePr/>
          <p:nvPr>
            <p:extLst>
              <p:ext uri="{D42A27DB-BD31-4B8C-83A1-F6EECF244321}">
                <p14:modId xmlns:p14="http://schemas.microsoft.com/office/powerpoint/2010/main" val="101882048"/>
              </p:ext>
            </p:extLst>
          </p:nvPr>
        </p:nvGraphicFramePr>
        <p:xfrm>
          <a:off x="4475585" y="1143277"/>
          <a:ext cx="2305531" cy="3070591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230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284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Handlee" panose="02000000000000000000" pitchFamily="2" charset="0"/>
                        </a:rPr>
                        <a:t>Remember the Concept</a:t>
                      </a:r>
                      <a:endParaRPr sz="1200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 anchor="ctr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5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dirty="0">
                          <a:latin typeface="Handlee" panose="02000000000000000000" pitchFamily="2" charset="0"/>
                        </a:rPr>
                        <a:t>Two events are </a:t>
                      </a:r>
                      <a:r>
                        <a:rPr lang="en-US" sz="1200" b="1" i="1" dirty="0">
                          <a:latin typeface="Handlee" panose="02000000000000000000" pitchFamily="2" charset="0"/>
                        </a:rPr>
                        <a:t>mutually exclusive </a:t>
                      </a:r>
                      <a:r>
                        <a:rPr lang="en-US" sz="1200" dirty="0">
                          <a:latin typeface="Handlee" panose="02000000000000000000" pitchFamily="2" charset="0"/>
                        </a:rPr>
                        <a:t>if they have “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Handlee" panose="02000000000000000000" pitchFamily="2" charset="0"/>
                        </a:rPr>
                        <a:t>nothing</a:t>
                      </a:r>
                      <a:r>
                        <a:rPr lang="en-US" sz="1200" dirty="0">
                          <a:latin typeface="Handlee" panose="02000000000000000000" pitchFamily="2" charset="0"/>
                        </a:rPr>
                        <a:t>” in common. </a:t>
                      </a:r>
                      <a:endParaRPr sz="1200" dirty="0">
                        <a:latin typeface="Handlee" panose="02000000000000000000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 dirty="0">
                        <a:latin typeface="Handlee" panose="02000000000000000000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 dirty="0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Google Shape;36;p5" descr="C:\Users\Stephen\Downloads\Light Bulb Icon.png">
            <a:extLst>
              <a:ext uri="{FF2B5EF4-FFF2-40B4-BE49-F238E27FC236}">
                <a16:creationId xmlns:a16="http://schemas.microsoft.com/office/drawing/2014/main" id="{87B33FDB-823E-4EF8-8D79-BB02D813D20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76439" y="1185734"/>
            <a:ext cx="245983" cy="1965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A31858-3BED-4E4E-91AB-0C6FDEFA9636}"/>
              </a:ext>
            </a:extLst>
          </p:cNvPr>
          <p:cNvGrpSpPr/>
          <p:nvPr/>
        </p:nvGrpSpPr>
        <p:grpSpPr>
          <a:xfrm>
            <a:off x="4679776" y="1827870"/>
            <a:ext cx="1842549" cy="1081493"/>
            <a:chOff x="5765043" y="3614055"/>
            <a:chExt cx="3265716" cy="25611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43F4E-18E8-4E3F-8450-3C0EF0ECE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65043" y="3614055"/>
              <a:ext cx="3265716" cy="256111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E6CD53-F950-4887-815B-1BC31B7C4F82}"/>
                </a:ext>
              </a:extLst>
            </p:cNvPr>
            <p:cNvSpPr/>
            <p:nvPr/>
          </p:nvSpPr>
          <p:spPr>
            <a:xfrm rot="16200000">
              <a:off x="6798534" y="5079364"/>
              <a:ext cx="679297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andlee" panose="02000000000000000000" pitchFamily="2" charset="0"/>
                </a:rPr>
                <a:t>Empty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39DA6-CB05-42F4-A73E-BD864550FD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6260" y="2927651"/>
            <a:ext cx="1869579" cy="1159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4DAD89-DF82-4ED3-AAE3-3485D521F04C}"/>
              </a:ext>
            </a:extLst>
          </p:cNvPr>
          <p:cNvSpPr/>
          <p:nvPr/>
        </p:nvSpPr>
        <p:spPr>
          <a:xfrm>
            <a:off x="398320" y="407066"/>
            <a:ext cx="5178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Ink Free" panose="03080402000500000000" pitchFamily="66" charset="0"/>
              </a:rPr>
              <a:t>Lesson 4: 22.4 Finding the Probability of Overlapping Events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284750-B3EB-4AF6-A72A-4A3D41670494}"/>
              </a:ext>
            </a:extLst>
          </p:cNvPr>
          <p:cNvSpPr/>
          <p:nvPr/>
        </p:nvSpPr>
        <p:spPr>
          <a:xfrm>
            <a:off x="4923856" y="381891"/>
            <a:ext cx="517849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Ink Free" panose="03080402000500000000" pitchFamily="66" charset="0"/>
              </a:rPr>
              <a:t>Name:__________________________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Ink Free" panose="03080402000500000000" pitchFamily="66" charset="0"/>
              </a:rPr>
              <a:t>Period:_______</a:t>
            </a:r>
          </a:p>
        </p:txBody>
      </p:sp>
      <p:sp>
        <p:nvSpPr>
          <p:cNvPr id="35" name="Google Shape;33;p5">
            <a:extLst>
              <a:ext uri="{FF2B5EF4-FFF2-40B4-BE49-F238E27FC236}">
                <a16:creationId xmlns:a16="http://schemas.microsoft.com/office/drawing/2014/main" id="{24BA3F4D-2F4E-4D39-AF45-32467AA5EDB9}"/>
              </a:ext>
            </a:extLst>
          </p:cNvPr>
          <p:cNvSpPr/>
          <p:nvPr/>
        </p:nvSpPr>
        <p:spPr>
          <a:xfrm rot="16200000">
            <a:off x="-86975" y="3109841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700" dirty="0"/>
          </a:p>
        </p:txBody>
      </p:sp>
      <p:sp>
        <p:nvSpPr>
          <p:cNvPr id="46" name="Google Shape;52;p6">
            <a:extLst>
              <a:ext uri="{FF2B5EF4-FFF2-40B4-BE49-F238E27FC236}">
                <a16:creationId xmlns:a16="http://schemas.microsoft.com/office/drawing/2014/main" id="{3EF75576-E285-4A8F-9FAE-68705547F32A}"/>
              </a:ext>
            </a:extLst>
          </p:cNvPr>
          <p:cNvSpPr/>
          <p:nvPr/>
        </p:nvSpPr>
        <p:spPr>
          <a:xfrm rot="-5400000">
            <a:off x="-468039" y="8387444"/>
            <a:ext cx="1438838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35BDC8-78BC-4436-B58F-337C39FB76C4}"/>
              </a:ext>
            </a:extLst>
          </p:cNvPr>
          <p:cNvSpPr/>
          <p:nvPr/>
        </p:nvSpPr>
        <p:spPr>
          <a:xfrm>
            <a:off x="147222" y="5850047"/>
            <a:ext cx="7119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andlee" panose="02000000000000000000" pitchFamily="2" charset="0"/>
              </a:rPr>
              <a:t>The process used in the </a:t>
            </a:r>
            <a:r>
              <a:rPr lang="en-US" sz="1200" b="1" i="1" dirty="0">
                <a:solidFill>
                  <a:schemeClr val="accent3"/>
                </a:solidFill>
                <a:latin typeface="Handlee" panose="02000000000000000000" pitchFamily="2" charset="0"/>
              </a:rPr>
              <a:t>mutually exclusive </a:t>
            </a:r>
            <a:r>
              <a:rPr lang="en-US" sz="1200" b="1" dirty="0">
                <a:latin typeface="Handlee" panose="02000000000000000000" pitchFamily="2" charset="0"/>
              </a:rPr>
              <a:t>events can be generalized to give the following formula: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6078C56-D0DE-4843-8EFA-97429C05B373}"/>
              </a:ext>
            </a:extLst>
          </p:cNvPr>
          <p:cNvSpPr/>
          <p:nvPr/>
        </p:nvSpPr>
        <p:spPr>
          <a:xfrm>
            <a:off x="419928" y="6811549"/>
            <a:ext cx="1970411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latin typeface="Handlee" panose="02000000000000000000" pitchFamily="2" charset="0"/>
              </a:rPr>
              <a:t>Recall Distributive Property: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0FB4201-7CAF-4956-B5A8-746610C252E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950" y="6824350"/>
            <a:ext cx="796646" cy="23299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8D2AE54-C2D8-4856-A951-6DE76924F842}"/>
              </a:ext>
            </a:extLst>
          </p:cNvPr>
          <p:cNvSpPr/>
          <p:nvPr/>
        </p:nvSpPr>
        <p:spPr>
          <a:xfrm>
            <a:off x="194772" y="7143821"/>
            <a:ext cx="573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andlee" panose="02000000000000000000" pitchFamily="2" charset="0"/>
              </a:rPr>
              <a:t>Two events are </a:t>
            </a:r>
            <a:r>
              <a:rPr lang="en-US" sz="1200" b="1" i="1" u="sng" dirty="0">
                <a:solidFill>
                  <a:schemeClr val="accent3"/>
                </a:solidFill>
                <a:latin typeface="Handlee" panose="02000000000000000000" pitchFamily="2" charset="0"/>
              </a:rPr>
              <a:t>______________ </a:t>
            </a:r>
            <a:r>
              <a:rPr lang="en-US" sz="1200" b="1" dirty="0">
                <a:latin typeface="Handlee" panose="02000000000000000000" pitchFamily="2" charset="0"/>
              </a:rPr>
              <a:t>(or </a:t>
            </a:r>
            <a:r>
              <a:rPr lang="en-US" sz="1200" b="1" i="1" dirty="0">
                <a:solidFill>
                  <a:srgbClr val="00B0F0"/>
                </a:solidFill>
                <a:latin typeface="Handlee" panose="02000000000000000000" pitchFamily="2" charset="0"/>
              </a:rPr>
              <a:t>inclusive events</a:t>
            </a:r>
            <a:r>
              <a:rPr lang="en-US" sz="1200" b="1" dirty="0">
                <a:latin typeface="Handlee" panose="02000000000000000000" pitchFamily="2" charset="0"/>
              </a:rPr>
              <a:t>) if they have one or more outcomes in common.</a:t>
            </a:r>
          </a:p>
        </p:txBody>
      </p:sp>
      <p:pic>
        <p:nvPicPr>
          <p:cNvPr id="62" name="Picture 2" descr="Related image">
            <a:extLst>
              <a:ext uri="{FF2B5EF4-FFF2-40B4-BE49-F238E27FC236}">
                <a16:creationId xmlns:a16="http://schemas.microsoft.com/office/drawing/2014/main" id="{DDFD9C73-08E7-4A5B-84F1-7E5B9BDF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0" y="7594206"/>
            <a:ext cx="1761178" cy="107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4" name="Google Shape;37;p5">
                <a:extLst>
                  <a:ext uri="{FF2B5EF4-FFF2-40B4-BE49-F238E27FC236}">
                    <a16:creationId xmlns:a16="http://schemas.microsoft.com/office/drawing/2014/main" id="{5F56AEFB-B8B9-4560-B77F-3EFD7236A0F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2150220"/>
                  </p:ext>
                </p:extLst>
              </p:nvPr>
            </p:nvGraphicFramePr>
            <p:xfrm>
              <a:off x="5736213" y="7197627"/>
              <a:ext cx="1694705" cy="262023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6947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5673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u="none" strike="noStrike" cap="none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000" u="none" strike="noStrike" cap="none"/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44558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Intersection (AND):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∩ B </a:t>
                          </a:r>
                          <a:r>
                            <a:rPr lang="en-US" sz="1000" dirty="0"/>
                            <a:t>Each element is in both set A and set B. Find where the sets overlap.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0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Union (OR): </a:t>
                          </a:r>
                          <a:r>
                            <a:rPr lang="en-US" sz="10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∪ B </a:t>
                          </a:r>
                          <a:r>
                            <a:rPr lang="en-US" sz="1000" dirty="0"/>
                            <a:t>All elements in set A or set B. Join together all of the elements in both sets.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0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Complement</a:t>
                          </a:r>
                          <a:r>
                            <a:rPr lang="en-US" sz="10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:</a:t>
                          </a:r>
                          <a:r>
                            <a:rPr lang="en-US" sz="1000" b="0" baseline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1" i="1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10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dirty="0">
                              <a:solidFill>
                                <a:srgbClr val="000000"/>
                              </a:solidFill>
                            </a:rPr>
                            <a:t>of a set A refers to all elements in the given universal set U that are </a:t>
                          </a:r>
                          <a:r>
                            <a:rPr lang="en-US" sz="1000" b="1" i="1" dirty="0">
                              <a:solidFill>
                                <a:schemeClr val="accent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not in </a:t>
                          </a:r>
                          <a:r>
                            <a:rPr lang="en-US" sz="1000" dirty="0">
                              <a:solidFill>
                                <a:srgbClr val="000000"/>
                              </a:solidFill>
                            </a:rPr>
                            <a:t>A.</a:t>
                          </a:r>
                          <a:endParaRPr sz="1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4" name="Google Shape;37;p5">
                <a:extLst>
                  <a:ext uri="{FF2B5EF4-FFF2-40B4-BE49-F238E27FC236}">
                    <a16:creationId xmlns:a16="http://schemas.microsoft.com/office/drawing/2014/main" id="{5F56AEFB-B8B9-4560-B77F-3EFD7236A0F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2150220"/>
                  </p:ext>
                </p:extLst>
              </p:nvPr>
            </p:nvGraphicFramePr>
            <p:xfrm>
              <a:off x="5736213" y="7197627"/>
              <a:ext cx="1694705" cy="262023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6947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5673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u="none" strike="noStrike" cap="none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000" u="none" strike="noStrike" cap="none"/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445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14"/>
                          <a:stretch>
                            <a:fillRect l="-358" t="-17073" r="-1075" b="-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5" name="Google Shape;38;p5" descr="C:\Users\Stephen\Downloads\Light Bulb Icon.png">
            <a:extLst>
              <a:ext uri="{FF2B5EF4-FFF2-40B4-BE49-F238E27FC236}">
                <a16:creationId xmlns:a16="http://schemas.microsoft.com/office/drawing/2014/main" id="{28CF9957-0DF2-4D6B-B630-DA3C3742D5E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4080" y="7252786"/>
            <a:ext cx="322612" cy="2564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" name="Google Shape;76;p7">
            <a:extLst>
              <a:ext uri="{FF2B5EF4-FFF2-40B4-BE49-F238E27FC236}">
                <a16:creationId xmlns:a16="http://schemas.microsoft.com/office/drawing/2014/main" id="{3DB8E0F3-3A03-4851-8561-F87B9DF2D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761793"/>
              </p:ext>
            </p:extLst>
          </p:nvPr>
        </p:nvGraphicFramePr>
        <p:xfrm>
          <a:off x="493384" y="8852798"/>
          <a:ext cx="4842544" cy="651528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4842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17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000" u="none" strike="noStrike" cap="none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</a:t>
                      </a:r>
                      <a:r>
                        <a:rPr lang="en-US" sz="1000" b="1" i="1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_________</a:t>
                      </a: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the events are </a:t>
                      </a:r>
                      <a:r>
                        <a:rPr lang="en-US" sz="10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</a:t>
                      </a:r>
                      <a:r>
                        <a:rPr lang="en-US" sz="10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___________</a:t>
                      </a: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the events are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 </a:t>
                      </a:r>
                      <a:r>
                        <a:rPr lang="en-US" sz="10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Overlapping (</a:t>
                      </a:r>
                      <a:r>
                        <a:rPr lang="en-US" sz="1000" b="1" i="1" dirty="0">
                          <a:solidFill>
                            <a:srgbClr val="00B0F0"/>
                          </a:solidFill>
                          <a:latin typeface="Handlee" panose="02000000000000000000" pitchFamily="2" charset="0"/>
                        </a:rPr>
                        <a:t>inclusive events)</a:t>
                      </a: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" name="Google Shape;72;p7" descr="C:\Users\Stephen\Downloads\Light Bulb Icon.png">
            <a:extLst>
              <a:ext uri="{FF2B5EF4-FFF2-40B4-BE49-F238E27FC236}">
                <a16:creationId xmlns:a16="http://schemas.microsoft.com/office/drawing/2014/main" id="{E49933A0-FB09-48CA-BF97-EE208FA907F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3384" y="8831942"/>
            <a:ext cx="244336" cy="225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0A3C3A8D-CD7F-4CA1-9638-2E78C52F1556}"/>
              </a:ext>
            </a:extLst>
          </p:cNvPr>
          <p:cNvGrpSpPr/>
          <p:nvPr/>
        </p:nvGrpSpPr>
        <p:grpSpPr>
          <a:xfrm>
            <a:off x="3135849" y="7589095"/>
            <a:ext cx="1836365" cy="1121651"/>
            <a:chOff x="3812096" y="3006570"/>
            <a:chExt cx="2876222" cy="175674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46ED674-6BEA-41B3-90C6-15D5C5912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12096" y="3012071"/>
              <a:ext cx="2876222" cy="175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27A3A2C-DD68-456B-9EA0-CFDCBD065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71153" y="3046712"/>
              <a:ext cx="2318071" cy="249003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A19B6F3-E23E-404F-9699-C1A3F9D55FA4}"/>
                </a:ext>
              </a:extLst>
            </p:cNvPr>
            <p:cNvSpPr/>
            <p:nvPr/>
          </p:nvSpPr>
          <p:spPr>
            <a:xfrm>
              <a:off x="3970608" y="3006570"/>
              <a:ext cx="1690132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Overlapping Events</a:t>
              </a:r>
              <a:r>
                <a:rPr lang="en-US" sz="1190" b="1" dirty="0">
                  <a:solidFill>
                    <a:schemeClr val="tx1"/>
                  </a:solidFill>
                  <a:latin typeface="Handlee" panose="02000000000000000000" pitchFamily="2" charset="0"/>
                </a:rPr>
                <a:t> </a:t>
              </a:r>
              <a:endParaRPr lang="en-US" sz="119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57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4951" y="3516527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4951" y="3516527"/>
            <a:ext cx="129527" cy="1295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" name="Google Shape;77;p7"/>
          <p:cNvGraphicFramePr/>
          <p:nvPr>
            <p:extLst>
              <p:ext uri="{D42A27DB-BD31-4B8C-83A1-F6EECF244321}">
                <p14:modId xmlns:p14="http://schemas.microsoft.com/office/powerpoint/2010/main" val="1509210195"/>
              </p:ext>
            </p:extLst>
          </p:nvPr>
        </p:nvGraphicFramePr>
        <p:xfrm>
          <a:off x="303760" y="578350"/>
          <a:ext cx="2411993" cy="2586283"/>
        </p:xfrm>
        <a:graphic>
          <a:graphicData uri="http://schemas.openxmlformats.org/drawingml/2006/table">
            <a:tbl>
              <a:tblPr>
                <a:noFill/>
                <a:tableStyleId>{0671EB37-AE91-4173-958E-47B1DFF4975B}</a:tableStyleId>
              </a:tblPr>
              <a:tblGrid>
                <a:gridCol w="241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9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Steps</a:t>
                      </a:r>
                      <a:endParaRPr sz="1000" b="1" u="none" strike="noStrike" cap="none" dirty="0">
                        <a:solidFill>
                          <a:schemeClr val="bg1"/>
                        </a:solidFill>
                        <a:latin typeface="Handlee" panose="02000000000000000000" pitchFamily="2" charset="0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1. </a:t>
                      </a:r>
                      <a:r>
                        <a:rPr lang="en-US" sz="12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Define the events.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         “</a:t>
                      </a:r>
                      <a:r>
                        <a:rPr lang="en-US" sz="10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Write them in Set Notation</a:t>
                      </a:r>
                      <a:r>
                        <a:rPr lang="en-US" sz="12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.”</a:t>
                      </a:r>
                      <a:endParaRPr sz="12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you/I determi</a:t>
                      </a:r>
                      <a:r>
                        <a:rPr lang="en-US" sz="900" b="1" dirty="0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ne the event</a:t>
                      </a:r>
                      <a:r>
                        <a:rPr lang="en-US" sz="900" b="1" i="0" u="none" strike="noStrike" cap="none" dirty="0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0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2. </a:t>
                      </a:r>
                      <a:r>
                        <a:rPr lang="en-US" sz="12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Draw a Venn Diagram.</a:t>
                      </a:r>
                      <a:endParaRPr sz="12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900" b="1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draw a Venn Diagram</a:t>
                      </a:r>
                      <a:r>
                        <a:rPr lang="en-US" sz="9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000" b="1" u="none" strike="noStrike" cap="none">
                        <a:latin typeface="Handlee" panose="02000000000000000000" pitchFamily="2" charset="0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4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3. </a:t>
                      </a:r>
                      <a:r>
                        <a:rPr lang="en-US" sz="12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Find P(A), P(B), P(A and B), and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    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P(A or B).</a:t>
                      </a:r>
                      <a:endParaRPr sz="12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1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900" b="1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find each probability</a:t>
                      </a:r>
                      <a:r>
                        <a:rPr lang="en-US" sz="9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900" b="1">
                        <a:solidFill>
                          <a:srgbClr val="F34336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13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4.  Addition Rule.</a:t>
                      </a:r>
                      <a:endParaRPr sz="1200" b="1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317">
                <a:tc>
                  <a:txBody>
                    <a:bodyPr/>
                    <a:lstStyle/>
                    <a:p>
                      <a:pPr marL="2286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3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I/you I calculate the  P(A or B)?</a:t>
                      </a:r>
                      <a:endParaRPr sz="1400" b="1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9" name="Google Shape;79;p7"/>
          <p:cNvSpPr/>
          <p:nvPr/>
        </p:nvSpPr>
        <p:spPr>
          <a:xfrm>
            <a:off x="2775911" y="442434"/>
            <a:ext cx="4776681" cy="504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endParaRPr sz="992"/>
          </a:p>
        </p:txBody>
      </p:sp>
      <p:sp>
        <p:nvSpPr>
          <p:cNvPr id="80" name="Google Shape;80;p7"/>
          <p:cNvSpPr txBox="1"/>
          <p:nvPr/>
        </p:nvSpPr>
        <p:spPr>
          <a:xfrm>
            <a:off x="134014" y="289762"/>
            <a:ext cx="5536834" cy="28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64760" rIns="64760" bIns="64760" anchor="t" anchorCtr="0">
            <a:no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Find the Probability of Overlapping Events. </a:t>
            </a:r>
            <a:endParaRPr sz="1200" b="1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E2107A-3DBD-4B3E-8A25-15B9B5E9BC52}"/>
              </a:ext>
            </a:extLst>
          </p:cNvPr>
          <p:cNvSpPr/>
          <p:nvPr/>
        </p:nvSpPr>
        <p:spPr>
          <a:xfrm>
            <a:off x="2772559" y="617496"/>
            <a:ext cx="4811361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dirty="0">
                <a:latin typeface="Handlee" panose="02000000000000000000" pitchFamily="2" charset="0"/>
              </a:rPr>
              <a:t>What is the probability that you roll a number </a:t>
            </a:r>
            <a:r>
              <a:rPr lang="en-US" sz="1190" b="1" i="1" dirty="0">
                <a:latin typeface="Handlee" panose="02000000000000000000" pitchFamily="2" charset="0"/>
              </a:rPr>
              <a:t>dodecahedron</a:t>
            </a:r>
            <a:r>
              <a:rPr lang="en-US" sz="1190" b="1" dirty="0">
                <a:latin typeface="Handlee" panose="02000000000000000000" pitchFamily="2" charset="0"/>
              </a:rPr>
              <a:t> cube and the result is an </a:t>
            </a:r>
            <a:r>
              <a:rPr lang="en-US" sz="1190" b="1" dirty="0">
                <a:solidFill>
                  <a:srgbClr val="00B050"/>
                </a:solidFill>
                <a:latin typeface="Handlee" panose="02000000000000000000" pitchFamily="2" charset="0"/>
              </a:rPr>
              <a:t>even</a:t>
            </a:r>
            <a:r>
              <a:rPr lang="en-US" sz="1190" b="1" dirty="0">
                <a:latin typeface="Handlee" panose="02000000000000000000" pitchFamily="2" charset="0"/>
              </a:rPr>
              <a:t> number or a number </a:t>
            </a:r>
            <a:r>
              <a:rPr lang="en-US" sz="1190" b="1" dirty="0">
                <a:solidFill>
                  <a:srgbClr val="FF0000"/>
                </a:solidFill>
                <a:latin typeface="Handlee" panose="02000000000000000000" pitchFamily="2" charset="0"/>
              </a:rPr>
              <a:t>greater than </a:t>
            </a:r>
            <a:r>
              <a:rPr lang="en-US" sz="1190" b="1" dirty="0">
                <a:latin typeface="Handlee" panose="02000000000000000000" pitchFamily="2" charset="0"/>
              </a:rPr>
              <a:t>7?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8B79A-3E6B-441C-B016-B294C554BA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853" y="90832"/>
            <a:ext cx="462653" cy="4916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4ABE61A-61E6-41A1-8334-2410758E4094}"/>
              </a:ext>
            </a:extLst>
          </p:cNvPr>
          <p:cNvSpPr/>
          <p:nvPr/>
        </p:nvSpPr>
        <p:spPr>
          <a:xfrm>
            <a:off x="2768553" y="1011848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94310" fontAlgn="t"/>
            <a:r>
              <a:rPr lang="en-US" sz="1200" b="1" i="1" dirty="0">
                <a:solidFill>
                  <a:srgbClr val="0070C0"/>
                </a:solidFill>
                <a:latin typeface="Handlee" panose="02000000000000000000" pitchFamily="2" charset="0"/>
              </a:rPr>
              <a:t>1. Write the events using set notation.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02A647-764D-42D3-AD7B-F0E505B56FBF}"/>
                  </a:ext>
                </a:extLst>
              </p:cNvPr>
              <p:cNvSpPr/>
              <p:nvPr/>
            </p:nvSpPr>
            <p:spPr>
              <a:xfrm>
                <a:off x="3199816" y="1185920"/>
                <a:ext cx="41104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𝑼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={                                                        }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   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                    }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   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                             }</m:t>
                    </m:r>
                  </m:oMath>
                </a14:m>
                <a:endParaRPr lang="en-US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02A647-764D-42D3-AD7B-F0E505B56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16" y="1185920"/>
                <a:ext cx="4110404" cy="523220"/>
              </a:xfrm>
              <a:prstGeom prst="rect">
                <a:avLst/>
              </a:prstGeom>
              <a:blipFill>
                <a:blip r:embed="rId5"/>
                <a:stretch>
                  <a:fillRect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98FE0EE-3824-45BC-BFE4-945A6A9F0D61}"/>
              </a:ext>
            </a:extLst>
          </p:cNvPr>
          <p:cNvSpPr/>
          <p:nvPr/>
        </p:nvSpPr>
        <p:spPr>
          <a:xfrm>
            <a:off x="2768553" y="1663315"/>
            <a:ext cx="1715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94310" fontAlgn="t"/>
            <a:r>
              <a:rPr lang="en-US" sz="1200" b="1" i="1" dirty="0">
                <a:solidFill>
                  <a:srgbClr val="0070C0"/>
                </a:solidFill>
                <a:latin typeface="Handlee" panose="02000000000000000000" pitchFamily="2" charset="0"/>
              </a:rPr>
              <a:t>2. Draw a Venn Diagram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F66CBB-FADF-47D4-B7C9-CAE0A811B311}"/>
              </a:ext>
            </a:extLst>
          </p:cNvPr>
          <p:cNvSpPr/>
          <p:nvPr/>
        </p:nvSpPr>
        <p:spPr>
          <a:xfrm>
            <a:off x="2723448" y="3321744"/>
            <a:ext cx="3025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94310" fontAlgn="t">
              <a:defRPr/>
            </a:pPr>
            <a:r>
              <a:rPr lang="en-US" sz="1200" b="1" i="1" dirty="0">
                <a:solidFill>
                  <a:srgbClr val="0070C0"/>
                </a:solidFill>
                <a:latin typeface="Handlee" panose="02000000000000000000" pitchFamily="2" charset="0"/>
              </a:rPr>
              <a:t>3. Find P(A), P(B),  P(A and B), and P(A or B).</a:t>
            </a:r>
          </a:p>
        </p:txBody>
      </p:sp>
      <p:pic>
        <p:nvPicPr>
          <p:cNvPr id="6146" name="Picture 2" descr="Image result for favorable outcome divide by total">
            <a:extLst>
              <a:ext uri="{FF2B5EF4-FFF2-40B4-BE49-F238E27FC236}">
                <a16:creationId xmlns:a16="http://schemas.microsoft.com/office/drawing/2014/main" id="{D913F76C-9486-4929-8AEF-98FBC308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1" y="3203084"/>
            <a:ext cx="2411993" cy="8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3C7DD7-D14A-489A-B135-186CBFC7BE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3697" y="4392291"/>
            <a:ext cx="2382304" cy="5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68D4B-591A-4B59-90DC-6FE70A02FA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737" y="3579127"/>
            <a:ext cx="1015356" cy="47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F657E-ADA2-4B9A-8A83-336EFE059B8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2529" y="3571017"/>
            <a:ext cx="745168" cy="520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47DD9-3885-4D70-8DD1-DC36CEC13E3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3945" y="3586595"/>
            <a:ext cx="1334088" cy="512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3C4A3-7EBB-4B1E-A515-5B964F8EA2E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454" y="3605837"/>
            <a:ext cx="1403082" cy="4937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BB0717E-A640-4005-9D3E-2B5DA8A44ECA}"/>
              </a:ext>
            </a:extLst>
          </p:cNvPr>
          <p:cNvSpPr/>
          <p:nvPr/>
        </p:nvSpPr>
        <p:spPr>
          <a:xfrm>
            <a:off x="2736192" y="4148807"/>
            <a:ext cx="1181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94310" fontAlgn="t">
              <a:defRPr/>
            </a:pPr>
            <a:r>
              <a:rPr lang="en-US" sz="1200" b="1" i="1" dirty="0">
                <a:solidFill>
                  <a:srgbClr val="0070C0"/>
                </a:solidFill>
                <a:latin typeface="Handlee" panose="02000000000000000000" pitchFamily="2" charset="0"/>
              </a:rPr>
              <a:t>4. Addition Rule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C390C-6E3D-4351-8C86-812EEC3FA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602" y="4962802"/>
            <a:ext cx="1598687" cy="413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6D522-838D-4EC3-AA58-5FDF4482B7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8976" y="3639975"/>
            <a:ext cx="152007" cy="1262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5DAAD3-A1CA-44C2-A481-CD9DBFAC8F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4412" y="3862784"/>
            <a:ext cx="152007" cy="1309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9BD05D-74E5-4B7D-93AE-E84737C8D8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5919" y="3663744"/>
            <a:ext cx="152007" cy="1262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FDA002-8B8D-430D-B9AA-C202BBCD22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7689" y="3883459"/>
            <a:ext cx="152007" cy="1262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4B9FA0A-D3CB-42BE-A18C-950F219D75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3844" y="3628544"/>
            <a:ext cx="152007" cy="126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1536D4-8BD0-43AC-AC06-7A721473A2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8709" y="3873118"/>
            <a:ext cx="152007" cy="1262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2586FE-7069-4B2A-9731-5160E44C4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3000" y="3646054"/>
            <a:ext cx="152007" cy="1262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1C0F142-5A54-4A7D-BF5A-54511FB48D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1739" y="3918422"/>
            <a:ext cx="152007" cy="1262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486989-5FF6-4CA0-A1BC-943C751FC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1301" y="3663744"/>
            <a:ext cx="152007" cy="1262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65BECB-B6B8-4F05-A27A-2B6303805C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3119" y="3906734"/>
            <a:ext cx="152007" cy="1262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6AB2F5-4DA1-4D8C-BD24-71C147AD0D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5251" y="3646786"/>
            <a:ext cx="152007" cy="1262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CAC5E-C005-41DB-8E13-D972C09CA6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9411" y="3865139"/>
            <a:ext cx="152007" cy="1262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C88133-BD7F-47E0-9E63-00F46EB4C8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2932" y="3646054"/>
            <a:ext cx="152007" cy="1262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AECC3A4-10AD-4646-9825-69DC93C53E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0220" y="3865139"/>
            <a:ext cx="152007" cy="12628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2128A64-0553-4D24-8BE6-CD28EE496D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2705" y="5033984"/>
            <a:ext cx="152007" cy="2178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E67B1CC-4DCD-490F-B61B-8F037E74C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7877" y="5033984"/>
            <a:ext cx="163859" cy="2178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C98B109-FD90-4B6E-847F-44CF95FD24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7717" y="5033984"/>
            <a:ext cx="152007" cy="2178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AEDDE15-8A1A-48C1-AEB7-B9DFC0F87C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7339" y="5036355"/>
            <a:ext cx="152007" cy="218906"/>
          </a:xfrm>
          <a:prstGeom prst="rect">
            <a:avLst/>
          </a:prstGeom>
        </p:spPr>
      </p:pic>
      <p:sp>
        <p:nvSpPr>
          <p:cNvPr id="55" name="Google Shape;69;p7">
            <a:extLst>
              <a:ext uri="{FF2B5EF4-FFF2-40B4-BE49-F238E27FC236}">
                <a16:creationId xmlns:a16="http://schemas.microsoft.com/office/drawing/2014/main" id="{D9F3C6A1-1CEE-4774-A8F8-1190781E31AA}"/>
              </a:ext>
            </a:extLst>
          </p:cNvPr>
          <p:cNvSpPr/>
          <p:nvPr/>
        </p:nvSpPr>
        <p:spPr>
          <a:xfrm rot="-5400000">
            <a:off x="-543263" y="1859573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992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90D84-E485-4D9F-9C78-7EE3AEA90A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3409" y="1910036"/>
            <a:ext cx="2000250" cy="13430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CF56328-A32C-4141-B41B-610ADF1B05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048" y="5510718"/>
            <a:ext cx="1064078" cy="17861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1C349E7-C2D8-495F-A3C7-61DE2153468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21" y="5752001"/>
            <a:ext cx="364331" cy="36838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B0CCBF93-7ECF-4E3F-866B-A9E41B65B246}"/>
              </a:ext>
            </a:extLst>
          </p:cNvPr>
          <p:cNvSpPr/>
          <p:nvPr/>
        </p:nvSpPr>
        <p:spPr>
          <a:xfrm>
            <a:off x="1478520" y="5542465"/>
            <a:ext cx="5536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andlee" panose="02000000000000000000" pitchFamily="2" charset="0"/>
              </a:rPr>
              <a:t>How do you find the probability of </a:t>
            </a:r>
            <a:r>
              <a:rPr lang="en-US" sz="1200" b="1" dirty="0">
                <a:solidFill>
                  <a:srgbClr val="C00000"/>
                </a:solidFill>
                <a:latin typeface="Handlee" panose="02000000000000000000" pitchFamily="2" charset="0"/>
              </a:rPr>
              <a:t>mutually exclusive </a:t>
            </a:r>
            <a:r>
              <a:rPr lang="en-US" sz="1200" b="1" dirty="0">
                <a:latin typeface="Handlee" panose="02000000000000000000" pitchFamily="2" charset="0"/>
              </a:rPr>
              <a:t>events and </a:t>
            </a:r>
            <a:r>
              <a:rPr lang="en-US" sz="1200" b="1" dirty="0">
                <a:solidFill>
                  <a:srgbClr val="00B050"/>
                </a:solidFill>
                <a:latin typeface="Handlee" panose="02000000000000000000" pitchFamily="2" charset="0"/>
              </a:rPr>
              <a:t>overlapping</a:t>
            </a:r>
            <a:r>
              <a:rPr lang="en-US" sz="1200" b="1" dirty="0">
                <a:latin typeface="Handlee" panose="02000000000000000000" pitchFamily="2" charset="0"/>
              </a:rPr>
              <a:t> events?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83ACA8F-78CA-4650-B0CA-D038FFC1D5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8118" y="5816709"/>
            <a:ext cx="1881931" cy="117176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C22AC56-537E-49FC-98DE-2DC4A55D59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59594" y="5743350"/>
            <a:ext cx="1897592" cy="1155389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435E94E0-15F7-4029-BABD-9B80275310FC}"/>
              </a:ext>
            </a:extLst>
          </p:cNvPr>
          <p:cNvSpPr/>
          <p:nvPr/>
        </p:nvSpPr>
        <p:spPr>
          <a:xfrm>
            <a:off x="4727757" y="6703339"/>
            <a:ext cx="811441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solidFill>
                  <a:srgbClr val="C00000"/>
                </a:solidFill>
                <a:latin typeface="Handlee" panose="02000000000000000000" pitchFamily="2" charset="0"/>
              </a:rPr>
              <a:t>“Inclusive”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3053554-74DD-48A2-9B90-1D86F25DFB59}"/>
              </a:ext>
            </a:extLst>
          </p:cNvPr>
          <p:cNvSpPr/>
          <p:nvPr/>
        </p:nvSpPr>
        <p:spPr>
          <a:xfrm>
            <a:off x="1601205" y="7015904"/>
            <a:ext cx="1843774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u="sng" dirty="0">
                <a:solidFill>
                  <a:srgbClr val="0070C0"/>
                </a:solidFill>
                <a:latin typeface="Handlee" panose="02000000000000000000" pitchFamily="2" charset="0"/>
              </a:rPr>
              <a:t>_______________</a:t>
            </a:r>
            <a:endParaRPr lang="en-US" sz="1190" u="sng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E64E9-A099-47D9-8C6F-3BC073D7D4F2}"/>
              </a:ext>
            </a:extLst>
          </p:cNvPr>
          <p:cNvSpPr/>
          <p:nvPr/>
        </p:nvSpPr>
        <p:spPr>
          <a:xfrm>
            <a:off x="4074533" y="6967803"/>
            <a:ext cx="2286203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u="sng" dirty="0">
                <a:solidFill>
                  <a:srgbClr val="0070C0"/>
                </a:solidFill>
                <a:latin typeface="Handlee" panose="02000000000000000000" pitchFamily="2" charset="0"/>
              </a:rPr>
              <a:t>___________________</a:t>
            </a:r>
            <a:endParaRPr lang="en-US" sz="1190" u="sng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994AAAF-B3FE-4E3E-ADDB-4A8B519CCB5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9084" y="7364634"/>
            <a:ext cx="3140612" cy="17861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1EB6A00-0274-4C9B-B5F5-D0E3974D55B8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702" y="7616211"/>
            <a:ext cx="3563962" cy="17861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913E740-268E-49AB-BD02-D60508379008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831" y="7918586"/>
            <a:ext cx="6702392" cy="160755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D666BC3-E79D-4EC1-9162-AC21A95F75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5804" y="7587781"/>
            <a:ext cx="2101296" cy="522780"/>
          </a:xfrm>
          <a:prstGeom prst="rect">
            <a:avLst/>
          </a:prstGeom>
        </p:spPr>
      </p:pic>
      <p:sp>
        <p:nvSpPr>
          <p:cNvPr id="100" name="Google Shape;69;p7">
            <a:extLst>
              <a:ext uri="{FF2B5EF4-FFF2-40B4-BE49-F238E27FC236}">
                <a16:creationId xmlns:a16="http://schemas.microsoft.com/office/drawing/2014/main" id="{95E883D8-FBAC-4D1D-91F9-BBBDC9492140}"/>
              </a:ext>
            </a:extLst>
          </p:cNvPr>
          <p:cNvSpPr/>
          <p:nvPr/>
        </p:nvSpPr>
        <p:spPr>
          <a:xfrm rot="-5400000">
            <a:off x="-415694" y="8721075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992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69C5E7B-DD7E-44F3-92D3-E3C12C80D7D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07246" y="5728034"/>
            <a:ext cx="2420779" cy="224664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4EBDB130-56C3-4D22-A00E-F752A281ED47}"/>
              </a:ext>
            </a:extLst>
          </p:cNvPr>
          <p:cNvSpPr/>
          <p:nvPr/>
        </p:nvSpPr>
        <p:spPr>
          <a:xfrm>
            <a:off x="4446175" y="5752001"/>
            <a:ext cx="1436612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solidFill>
                  <a:schemeClr val="tx1"/>
                </a:solidFill>
                <a:latin typeface="Handlee" panose="02000000000000000000" pitchFamily="2" charset="0"/>
              </a:rPr>
              <a:t>Overlapping Events </a:t>
            </a:r>
            <a:endParaRPr lang="en-US" sz="119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7" grpId="0"/>
      <p:bldP spid="68" grpId="0"/>
      <p:bldP spid="72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4099C67-2157-4D07-AE1F-EB510B4A10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175" y="406587"/>
            <a:ext cx="5986317" cy="26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0477477-966B-48EF-9E77-6B7E5F0574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600" y="777287"/>
            <a:ext cx="1641519" cy="420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5461533-A5E1-4106-A856-50FABC743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102" y="760482"/>
            <a:ext cx="1515093" cy="3944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E21E12-5586-4B7A-9B56-323CACF561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7987" y="712945"/>
            <a:ext cx="2617822" cy="44512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D300AEF-2870-4348-BF3F-7E1B4CBA463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47" y="1270310"/>
            <a:ext cx="2965635" cy="1733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A5463A-E285-4E96-92D3-CCC767C9C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102" y="704236"/>
            <a:ext cx="738018" cy="4538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2CE620-E6E5-4305-8037-2E258E415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7564" y="721724"/>
            <a:ext cx="994116" cy="45383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F3AFF06-F617-4FFB-ACA9-68CC1136C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528" y="705982"/>
            <a:ext cx="1043663" cy="453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D4086-6329-485A-8FE5-A37E89A2C3A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626" y="1485578"/>
            <a:ext cx="4513889" cy="3432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2C66BB-196E-48E8-BBD9-9A137FB30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572" y="2048339"/>
            <a:ext cx="1763248" cy="311706"/>
          </a:xfrm>
          <a:prstGeom prst="rect">
            <a:avLst/>
          </a:prstGeom>
        </p:spPr>
      </p:pic>
      <p:sp>
        <p:nvSpPr>
          <p:cNvPr id="58" name="Google Shape;69;p7">
            <a:extLst>
              <a:ext uri="{FF2B5EF4-FFF2-40B4-BE49-F238E27FC236}">
                <a16:creationId xmlns:a16="http://schemas.microsoft.com/office/drawing/2014/main" id="{5D52A5D0-80E2-4789-B0E9-1BCC1A023EC3}"/>
              </a:ext>
            </a:extLst>
          </p:cNvPr>
          <p:cNvSpPr/>
          <p:nvPr/>
        </p:nvSpPr>
        <p:spPr>
          <a:xfrm rot="-5400000">
            <a:off x="-367966" y="4546449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992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1C0A53-10CA-43F4-903A-FD20AB641DAA}"/>
              </a:ext>
            </a:extLst>
          </p:cNvPr>
          <p:cNvSpPr/>
          <p:nvPr/>
        </p:nvSpPr>
        <p:spPr>
          <a:xfrm>
            <a:off x="2465003" y="1988665"/>
            <a:ext cx="1513556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</a:t>
            </a:r>
            <a:r>
              <a:rPr lang="en-US" sz="1190" dirty="0"/>
              <a:t>: 1 - P</a:t>
            </a:r>
          </a:p>
        </p:txBody>
      </p: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C965D008-C6FB-415D-8187-552420C87B3A}"/>
              </a:ext>
            </a:extLst>
          </p:cNvPr>
          <p:cNvCxnSpPr>
            <a:stCxn id="59" idx="2"/>
          </p:cNvCxnSpPr>
          <p:nvPr/>
        </p:nvCxnSpPr>
        <p:spPr>
          <a:xfrm rot="5400000" flipH="1">
            <a:off x="2606345" y="1648690"/>
            <a:ext cx="140015" cy="1090857"/>
          </a:xfrm>
          <a:prstGeom prst="curvedConnector4">
            <a:avLst>
              <a:gd name="adj1" fmla="val -163268"/>
              <a:gd name="adj2" fmla="val 846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91C4962E-D89D-4563-A99F-80D98C2F940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3595" y="2119470"/>
            <a:ext cx="3876948" cy="1464022"/>
          </a:xfrm>
          <a:prstGeom prst="rect">
            <a:avLst/>
          </a:prstGeom>
        </p:spPr>
      </p:pic>
      <p:pic>
        <p:nvPicPr>
          <p:cNvPr id="62" name="Picture 4" descr="Image result for Airplane png">
            <a:extLst>
              <a:ext uri="{FF2B5EF4-FFF2-40B4-BE49-F238E27FC236}">
                <a16:creationId xmlns:a16="http://schemas.microsoft.com/office/drawing/2014/main" id="{2AE79C3F-4FC8-455F-9DE8-FE7F80C1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7" y="2326033"/>
            <a:ext cx="2230430" cy="14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2CACB07-D67B-4B50-BA0A-E6E1C4EE48F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01" y="3790880"/>
            <a:ext cx="4149907" cy="2451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0434FCA-7957-417A-89CD-DE7408633A1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5194" y="3625879"/>
            <a:ext cx="2382304" cy="592691"/>
          </a:xfrm>
          <a:prstGeom prst="rect">
            <a:avLst/>
          </a:prstGeom>
        </p:spPr>
      </p:pic>
      <p:pic>
        <p:nvPicPr>
          <p:cNvPr id="65" name="Picture 4" descr="Image result for WB">
            <a:extLst>
              <a:ext uri="{FF2B5EF4-FFF2-40B4-BE49-F238E27FC236}">
                <a16:creationId xmlns:a16="http://schemas.microsoft.com/office/drawing/2014/main" id="{852FEAC6-083C-4E98-832F-BFBB0A0D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92" y="4316806"/>
            <a:ext cx="227277" cy="2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7695E11-1587-4587-9E1E-6868093408A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874" y="4607938"/>
            <a:ext cx="1834250" cy="66602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A1094D7-3F07-4D62-95A7-AB19FB460A3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3386" y="4565561"/>
            <a:ext cx="1800664" cy="79557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A6B435B-BB08-47E5-A5D8-8F4C5B36630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6312" y="4647461"/>
            <a:ext cx="2469497" cy="65561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A301AA6-2781-4C75-9A23-89FB6D0A456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332" y="5405883"/>
            <a:ext cx="2579234" cy="71612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00A7DD-7C2C-4C61-AA7E-A4E908572C5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174" y="6159034"/>
            <a:ext cx="3788201" cy="3048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A9AB29C-D491-4782-9C7F-D3A6E5D196CB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4458" y="6510521"/>
            <a:ext cx="1030849" cy="80948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E7A26EA-9D6C-4A18-B82D-85014AA7643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251" y="6545637"/>
            <a:ext cx="654259" cy="77436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2220500-F5F4-4548-92E8-196D2EE10E64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9176" y="4287451"/>
            <a:ext cx="1692116" cy="26717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3FE1FAE-2076-4351-A20E-EA79F52F90E5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1291" y="4263321"/>
            <a:ext cx="3481388" cy="2995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73FDEDC-B758-40D9-86F2-329BA5C53A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69129" y="5046268"/>
            <a:ext cx="259234" cy="17903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01FD3B7-A746-4BBE-A6D4-FCFC6255182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70140" y="4663337"/>
            <a:ext cx="259234" cy="17903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BCA3BE-8665-4440-844F-DE46B83AD94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21224" y="5054091"/>
            <a:ext cx="227296" cy="17903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670DC66-175E-4124-B3D5-81E275C62D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27362" y="4700680"/>
            <a:ext cx="227296" cy="17903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EB15F74-32F5-4FB4-9927-D76B29C9E9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61294" y="5054094"/>
            <a:ext cx="340124" cy="1901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E35989D-9ED3-4DDF-88B5-E51A3BEEDD5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90463" y="4652541"/>
            <a:ext cx="259234" cy="17903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E744B48-925A-4A3F-BB22-029D08B6390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62331" y="5043303"/>
            <a:ext cx="259234" cy="17903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6DBA3E8-FB20-487F-9936-3AA43B5B97F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84395" y="4668330"/>
            <a:ext cx="259234" cy="17903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8CC063B-85E3-42F5-9DB4-826CAABE411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92362" y="5043303"/>
            <a:ext cx="259234" cy="17903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2BCD0DA-ED20-417D-BA9A-23951C6670A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92362" y="4700680"/>
            <a:ext cx="259234" cy="17903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3B90B55-194D-4D2C-B16A-5859AF7A523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71968" y="5038317"/>
            <a:ext cx="259234" cy="17903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3B38CBF-6A9A-4052-B0A4-95686C5E34C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24407" y="4735444"/>
            <a:ext cx="206795" cy="14281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8ECD4C-278C-4015-8FEA-B9B3A01CA090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0505" y="5604774"/>
            <a:ext cx="1692116" cy="26717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35C446B-4162-4CC4-8911-3A0AF2C3C07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19702" y="5838176"/>
            <a:ext cx="185605" cy="17731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B4735D7-3C50-4C4B-A62F-F479A4C3E56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26967" y="5484289"/>
            <a:ext cx="185605" cy="17731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B43CC16-DEA2-456C-AA71-C621CFF70B9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39183" y="5848728"/>
            <a:ext cx="244272" cy="23336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85781F6-4469-4BA4-8C59-36030982487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60450" y="5484289"/>
            <a:ext cx="185605" cy="17731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EA02019-6AC0-4398-B2B5-DA9719D7661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8843" y="5871950"/>
            <a:ext cx="185605" cy="17731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BA0A45CB-16CC-4EEF-ACDD-6731EA6A78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5534" y="5520290"/>
            <a:ext cx="185605" cy="17731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ABDAA3E-A5EB-4EFC-912F-32E0BB18790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24719" y="5826422"/>
            <a:ext cx="208954" cy="19962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7F92309-0231-4EAC-9B19-CA455531845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00786" y="5483852"/>
            <a:ext cx="185605" cy="17731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B3E717-5E7E-4656-A3E1-A0CE45B4947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25468" y="6603685"/>
            <a:ext cx="208954" cy="19962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72235F2-96EA-4891-9A55-BFF96330F32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31095" y="7007754"/>
            <a:ext cx="208954" cy="19962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259A6F2-FDF7-4BCC-9EDA-06B4429EA4F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55972" y="6645590"/>
            <a:ext cx="208954" cy="19962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EBEDF48-AD4B-42F6-9132-5EA4C4D21FB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52852" y="6997425"/>
            <a:ext cx="269522" cy="199622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E5B83FAC-3FCD-4FFF-91A4-5CB08269F17A}"/>
              </a:ext>
            </a:extLst>
          </p:cNvPr>
          <p:cNvSpPr/>
          <p:nvPr/>
        </p:nvSpPr>
        <p:spPr>
          <a:xfrm>
            <a:off x="282385" y="7496875"/>
            <a:ext cx="7363794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Essential Question Check-In: </a:t>
            </a:r>
            <a:r>
              <a:rPr lang="en-US" sz="1190" dirty="0">
                <a:latin typeface="Handlee" panose="02000000000000000000" pitchFamily="2" charset="0"/>
              </a:rPr>
              <a:t>How do you determine the probability of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Mutually Exclusiv</a:t>
            </a:r>
            <a:r>
              <a:rPr lang="en-US" sz="1190" dirty="0">
                <a:latin typeface="Handlee" panose="02000000000000000000" pitchFamily="2" charset="0"/>
              </a:rPr>
              <a:t>e events and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Overlapping </a:t>
            </a:r>
            <a:r>
              <a:rPr lang="en-US" sz="1190" dirty="0">
                <a:latin typeface="Handlee" panose="02000000000000000000" pitchFamily="2" charset="0"/>
              </a:rPr>
              <a:t>events?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27834E59-A70C-4D10-926B-4694EFBE05FA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718" y="7923923"/>
            <a:ext cx="6342278" cy="92485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0A23022-2CD1-4DE0-9509-2CD312F97EE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6718" y="7923923"/>
            <a:ext cx="6342278" cy="2277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B988EC-28F8-4548-8815-765B223B630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6718" y="8185162"/>
            <a:ext cx="6342278" cy="27741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AF7C4A1-2B70-4C8F-B4C9-2EB7BF6BF3A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3155" y="8532391"/>
            <a:ext cx="6342278" cy="2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C7D8EB-2611-4760-9B8E-39F9A631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98" y="399245"/>
            <a:ext cx="7386001" cy="3423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66EC1-879A-4E0B-B9BC-E35F84B94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332" y="2481687"/>
            <a:ext cx="302600" cy="360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5CFDC-1DE1-42D0-B087-FC7E011AF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089" y="2481686"/>
            <a:ext cx="640693" cy="360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DEA2E-503D-4525-BDEB-511750854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28" y="2481686"/>
            <a:ext cx="751726" cy="360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5B5E8-E93F-4192-8FAA-167D1A324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904" y="3135130"/>
            <a:ext cx="1667042" cy="377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EEFCC-5D8F-41FB-A9B3-54EDD1A38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999" y="2841922"/>
            <a:ext cx="967332" cy="248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73BB73-6BA0-4848-BCE2-D469A8BF2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09" y="2833039"/>
            <a:ext cx="2102669" cy="248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3835C2-B0FD-47B3-8992-434DA3B88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227" y="2868190"/>
            <a:ext cx="751725" cy="248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DDE73-7426-4D46-95B8-1AA6C5B84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934" y="3512417"/>
            <a:ext cx="640693" cy="360238"/>
          </a:xfrm>
          <a:prstGeom prst="rect">
            <a:avLst/>
          </a:prstGeom>
        </p:spPr>
      </p:pic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531660" y="1566400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89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360" dirty="0"/>
          </a:p>
        </p:txBody>
      </p:sp>
      <p:sp>
        <p:nvSpPr>
          <p:cNvPr id="20" name="Google Shape;69;p7">
            <a:extLst>
              <a:ext uri="{FF2B5EF4-FFF2-40B4-BE49-F238E27FC236}">
                <a16:creationId xmlns:a16="http://schemas.microsoft.com/office/drawing/2014/main" id="{A801AAA5-F4B0-48C4-8406-41D5E8E35E39}"/>
              </a:ext>
            </a:extLst>
          </p:cNvPr>
          <p:cNvSpPr/>
          <p:nvPr/>
        </p:nvSpPr>
        <p:spPr>
          <a:xfrm rot="-5400000">
            <a:off x="-497871" y="6755406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89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36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A1847F-61AA-413C-82F9-68B9048F88A8}"/>
              </a:ext>
            </a:extLst>
          </p:cNvPr>
          <p:cNvSpPr/>
          <p:nvPr/>
        </p:nvSpPr>
        <p:spPr>
          <a:xfrm>
            <a:off x="221583" y="3987166"/>
            <a:ext cx="6868842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dirty="0">
                <a:latin typeface="Handlee" panose="02000000000000000000" pitchFamily="2" charset="0"/>
              </a:rPr>
              <a:t>The table shows the data for car insurance quotes for 125 drivers made by an insurance company in one week.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70303D-F045-4636-87D2-ACF6F6BE5F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526" y="4248777"/>
            <a:ext cx="5893700" cy="1588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6DFB0F-4F28-4582-846D-2D0D2639A5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334" y="5908566"/>
            <a:ext cx="6000293" cy="33362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44FD60-2805-4EB4-B358-437091007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350" y="6223177"/>
            <a:ext cx="1693691" cy="4929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DFC0E5-7FF0-4A17-8E7D-1FDC928C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258" y="6223177"/>
            <a:ext cx="2496838" cy="4929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F666E1-4721-4692-B785-83E8AADA3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350" y="7083796"/>
            <a:ext cx="1693691" cy="4929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A55B0D-2185-4267-AF32-9A3B6555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258" y="7077172"/>
            <a:ext cx="2674493" cy="4929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FB7A5D-140C-45EE-9944-977E3450D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04" y="7882967"/>
            <a:ext cx="2674492" cy="4929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BC6128-6D79-4413-866D-5ED9F408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349" y="8812555"/>
            <a:ext cx="5348939" cy="4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512930" y="3166600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89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36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B90320-017C-47C4-9F40-9EB93C65C358}"/>
              </a:ext>
            </a:extLst>
          </p:cNvPr>
          <p:cNvSpPr/>
          <p:nvPr/>
        </p:nvSpPr>
        <p:spPr>
          <a:xfrm>
            <a:off x="206523" y="423136"/>
            <a:ext cx="7359354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>
                <a:latin typeface="Handlee" panose="02000000000000000000" pitchFamily="2" charset="0"/>
              </a:rPr>
              <a:t>Use the following information for Exercises 11–16. The table shown shows the results of a customer satisfaction survey for a cellular service provider, by location of the customer. In the survey, customers were asked whether they would recommend a plan with the provider to a friend.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34B4D-A9DD-4F59-B8C2-9B5D08783F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459" y="993262"/>
            <a:ext cx="5436240" cy="1249340"/>
          </a:xfrm>
          <a:prstGeom prst="rect">
            <a:avLst/>
          </a:prstGeom>
        </p:spPr>
      </p:pic>
      <p:pic>
        <p:nvPicPr>
          <p:cNvPr id="9218" name="Picture 2" descr="Image result for cellular service provider,">
            <a:extLst>
              <a:ext uri="{FF2B5EF4-FFF2-40B4-BE49-F238E27FC236}">
                <a16:creationId xmlns:a16="http://schemas.microsoft.com/office/drawing/2014/main" id="{B4F6DA16-1C62-409C-AB7B-3BCD28F1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1" y="972150"/>
            <a:ext cx="1798758" cy="13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3D7FA0-10DC-41F6-8B82-C13BB3BB0C7B}"/>
              </a:ext>
            </a:extLst>
          </p:cNvPr>
          <p:cNvSpPr/>
          <p:nvPr/>
        </p:nvSpPr>
        <p:spPr>
          <a:xfrm>
            <a:off x="357531" y="2342565"/>
            <a:ext cx="6226803" cy="27546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90" b="1" dirty="0">
                <a:latin typeface="Handlee" panose="02000000000000000000" pitchFamily="2" charset="0"/>
              </a:rPr>
              <a:t>One of the customers that was surveyed was chosen at random. Find the probability of each event.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85358-9388-430F-8CEA-51E42C3705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54" y="2625288"/>
            <a:ext cx="6588776" cy="3234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2E37B2-4017-443D-838C-1121E0E84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3" y="2870467"/>
            <a:ext cx="2278817" cy="419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DF2FE0-66AD-42FF-8CAB-1145C5ECB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127" y="2870467"/>
            <a:ext cx="2278817" cy="4199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74FA09-D811-4369-ACEC-F2CAC9440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2" y="3501882"/>
            <a:ext cx="2278817" cy="4199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88B79-B740-4809-84C5-9E4CF1E30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127" y="3561291"/>
            <a:ext cx="2278817" cy="4199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BC3F60-2BDA-4BD7-BC52-0BDC3B558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2" y="4290515"/>
            <a:ext cx="3837763" cy="419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1E7B75-2C8D-455B-9001-3B6B0E1A6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2" y="4921929"/>
            <a:ext cx="5196059" cy="3080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81FFC5-15A0-4A73-B1E0-9D766819C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2" y="5219902"/>
            <a:ext cx="5196059" cy="3080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503332-5CAE-46BC-B5A0-F85A5DEE9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37" y="5522934"/>
            <a:ext cx="5196059" cy="308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CBD66-F758-41FA-8356-0A85CFFDA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507" y="6556839"/>
            <a:ext cx="4895386" cy="23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9;p7">
            <a:extLst>
              <a:ext uri="{FF2B5EF4-FFF2-40B4-BE49-F238E27FC236}">
                <a16:creationId xmlns:a16="http://schemas.microsoft.com/office/drawing/2014/main" id="{2C437AA9-3D9F-4B76-8313-97D16AE07A2E}"/>
              </a:ext>
            </a:extLst>
          </p:cNvPr>
          <p:cNvSpPr/>
          <p:nvPr/>
        </p:nvSpPr>
        <p:spPr>
          <a:xfrm rot="-5400000">
            <a:off x="-439649" y="3184230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89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36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D0B5B-08A9-49E0-AD84-F4702A1D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593" y="426989"/>
            <a:ext cx="6366180" cy="5416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CFDD7C-1CC7-4197-994E-66823EB6A8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46163" y="1840622"/>
            <a:ext cx="1926237" cy="1185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FF09DA-3710-434F-895D-EFB71B64D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272" y="3998913"/>
            <a:ext cx="581475" cy="20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E7E46-DB31-4783-951E-DC826B6FC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74" y="3998913"/>
            <a:ext cx="581475" cy="2099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0335EF-FB67-490B-A863-937F7A46E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787" y="4208909"/>
            <a:ext cx="629589" cy="2273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399D5A5-E763-4E44-9E96-10D7ED8C2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270" y="4594797"/>
            <a:ext cx="581475" cy="2099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7C5BAD-C797-43F0-8B8B-7F12B217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451" y="4853713"/>
            <a:ext cx="346081" cy="282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D926B3-D081-4CA1-A5FA-074B556F5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091" y="4830167"/>
            <a:ext cx="887488" cy="320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7694CD-E1E1-4AEC-A178-317E3670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353" y="5150677"/>
            <a:ext cx="1083738" cy="391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C41F55-34CE-4863-9427-AD9C314A3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279" y="5451609"/>
            <a:ext cx="581475" cy="3913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FC537B-03EE-4863-BD13-65692DB9B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717" y="426989"/>
            <a:ext cx="309000" cy="186537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C295074-E8E9-4689-B9B2-456D940C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72" y="6464252"/>
            <a:ext cx="4267956" cy="29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344771" y="3225656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89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36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B466D8-BB74-488D-BE15-6D1EA153E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086" y="539553"/>
            <a:ext cx="6779507" cy="166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515BE-79E5-4629-AAB5-FC947539A9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82" y="2210192"/>
            <a:ext cx="6779507" cy="3731537"/>
          </a:xfrm>
          <a:prstGeom prst="rect">
            <a:avLst/>
          </a:prstGeom>
        </p:spPr>
      </p:pic>
      <p:sp>
        <p:nvSpPr>
          <p:cNvPr id="5" name="Google Shape;137;p11">
            <a:extLst>
              <a:ext uri="{FF2B5EF4-FFF2-40B4-BE49-F238E27FC236}">
                <a16:creationId xmlns:a16="http://schemas.microsoft.com/office/drawing/2014/main" id="{2B81C2F7-CB38-4085-892F-7BAC9DA494C7}"/>
              </a:ext>
            </a:extLst>
          </p:cNvPr>
          <p:cNvSpPr/>
          <p:nvPr/>
        </p:nvSpPr>
        <p:spPr>
          <a:xfrm rot="-5400000">
            <a:off x="-378786" y="7361740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85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Closer</a:t>
            </a:r>
            <a:endParaRPr sz="1190" dirty="0"/>
          </a:p>
        </p:txBody>
      </p:sp>
      <p:graphicFrame>
        <p:nvGraphicFramePr>
          <p:cNvPr id="6" name="Google Shape;140;p11">
            <a:extLst>
              <a:ext uri="{FF2B5EF4-FFF2-40B4-BE49-F238E27FC236}">
                <a16:creationId xmlns:a16="http://schemas.microsoft.com/office/drawing/2014/main" id="{A393AFCA-9ADC-4572-8B81-2F2FFD9E0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344744"/>
              </p:ext>
            </p:extLst>
          </p:nvPr>
        </p:nvGraphicFramePr>
        <p:xfrm>
          <a:off x="5386134" y="6498714"/>
          <a:ext cx="2056355" cy="1879336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205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716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Bank</a:t>
                      </a:r>
                      <a:endParaRPr sz="1700" u="none" strike="noStrike" cap="none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2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  <a:endParaRPr sz="9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 sz="9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Intersection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Diagram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probability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/>
                        <a:t>Overlapping </a:t>
                      </a:r>
                      <a:endParaRPr sz="14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/>
                        <a:t>union</a:t>
                      </a:r>
                      <a:endParaRPr sz="1400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Google Shape;141;p11" descr="C:\Users\Stephen\Downloads\Light Bulb Icon.png">
            <a:extLst>
              <a:ext uri="{FF2B5EF4-FFF2-40B4-BE49-F238E27FC236}">
                <a16:creationId xmlns:a16="http://schemas.microsoft.com/office/drawing/2014/main" id="{9092F7B5-B193-40B6-A9B2-21FB401460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1318" y="6542181"/>
            <a:ext cx="230180" cy="210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145;p11">
            <a:extLst>
              <a:ext uri="{FF2B5EF4-FFF2-40B4-BE49-F238E27FC236}">
                <a16:creationId xmlns:a16="http://schemas.microsoft.com/office/drawing/2014/main" id="{8DC44701-657D-483D-94A3-ED020713DCF9}"/>
              </a:ext>
            </a:extLst>
          </p:cNvPr>
          <p:cNvGrpSpPr/>
          <p:nvPr/>
        </p:nvGrpSpPr>
        <p:grpSpPr>
          <a:xfrm>
            <a:off x="469913" y="7050353"/>
            <a:ext cx="4739078" cy="995198"/>
            <a:chOff x="0" y="39709"/>
            <a:chExt cx="8359419" cy="2716855"/>
          </a:xfrm>
        </p:grpSpPr>
        <p:sp>
          <p:nvSpPr>
            <p:cNvPr id="9" name="Google Shape;146;p11">
              <a:extLst>
                <a:ext uri="{FF2B5EF4-FFF2-40B4-BE49-F238E27FC236}">
                  <a16:creationId xmlns:a16="http://schemas.microsoft.com/office/drawing/2014/main" id="{3B76F8A6-1FDF-4ED0-AE41-F759F4A8E2E6}"/>
                </a:ext>
              </a:extLst>
            </p:cNvPr>
            <p:cNvSpPr/>
            <p:nvPr/>
          </p:nvSpPr>
          <p:spPr>
            <a:xfrm>
              <a:off x="0" y="39709"/>
              <a:ext cx="8359419" cy="2716855"/>
            </a:xfrm>
            <a:prstGeom prst="roundRect">
              <a:avLst>
                <a:gd name="adj" fmla="val 16667"/>
              </a:avLst>
            </a:prstGeom>
            <a:solidFill>
              <a:srgbClr val="0C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760" tIns="64760" rIns="64760" bIns="64760" anchor="ctr" anchorCtr="0">
              <a:noAutofit/>
            </a:bodyPr>
            <a:lstStyle/>
            <a:p>
              <a:endParaRPr sz="992"/>
            </a:p>
          </p:txBody>
        </p:sp>
        <p:sp>
          <p:nvSpPr>
            <p:cNvPr id="10" name="Google Shape;147;p11">
              <a:extLst>
                <a:ext uri="{FF2B5EF4-FFF2-40B4-BE49-F238E27FC236}">
                  <a16:creationId xmlns:a16="http://schemas.microsoft.com/office/drawing/2014/main" id="{54C60B0B-6FBB-4099-9801-E1E853480226}"/>
                </a:ext>
              </a:extLst>
            </p:cNvPr>
            <p:cNvSpPr txBox="1"/>
            <p:nvPr/>
          </p:nvSpPr>
          <p:spPr>
            <a:xfrm>
              <a:off x="132626" y="172335"/>
              <a:ext cx="8094167" cy="245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642" tIns="110642" rIns="110642" bIns="110642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chemeClr val="lt1"/>
                  </a:solidFill>
                  <a:latin typeface="Handlee" panose="02000000000000000000" pitchFamily="2" charset="0"/>
                </a:rPr>
                <a:t>What did you learn about the probability of events that are </a:t>
              </a:r>
              <a:r>
                <a:rPr lang="en-US" b="1" i="1" dirty="0">
                  <a:solidFill>
                    <a:schemeClr val="lt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rPr>
                <a:t>overlapping and</a:t>
              </a:r>
              <a:r>
                <a:rPr lang="en-US" b="1" dirty="0">
                  <a:solidFill>
                    <a:schemeClr val="lt1"/>
                  </a:solidFill>
                  <a:latin typeface="Handlee" panose="02000000000000000000" pitchFamily="2" charset="0"/>
                </a:rPr>
                <a:t> mutually exclusive?</a:t>
              </a:r>
              <a:endParaRPr dirty="0">
                <a:solidFill>
                  <a:schemeClr val="lt1"/>
                </a:solidFill>
                <a:latin typeface="Handlee" panose="020000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3842A9-9CFB-453F-87E8-3E2B1D50621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1073" y="5854427"/>
            <a:ext cx="683607" cy="608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423040-651A-4C43-94E4-6C859858B3A9}"/>
              </a:ext>
            </a:extLst>
          </p:cNvPr>
          <p:cNvSpPr/>
          <p:nvPr/>
        </p:nvSpPr>
        <p:spPr>
          <a:xfrm>
            <a:off x="435898" y="8343146"/>
            <a:ext cx="6779507" cy="132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60" b="1" dirty="0">
                <a:solidFill>
                  <a:srgbClr val="FF0000"/>
                </a:solidFill>
                <a:latin typeface="Handlee" panose="02000000000000000000" pitchFamily="2" charset="0"/>
              </a:rPr>
              <a:t>Today, I learned how to </a:t>
            </a:r>
            <a:r>
              <a:rPr lang="en-US" sz="1360" b="1" u="sng" dirty="0">
                <a:solidFill>
                  <a:srgbClr val="FF0000"/>
                </a:solidFill>
                <a:latin typeface="Handlee" panose="02000000000000000000" pitchFamily="2" charset="0"/>
              </a:rPr>
              <a:t>_______________________________________ 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360" b="1" u="sng" dirty="0">
                <a:solidFill>
                  <a:srgbClr val="FF0000"/>
                </a:solidFill>
                <a:latin typeface="Handlee" panose="02000000000000000000" pitchFamily="2" charset="0"/>
              </a:rPr>
              <a:t>_______________________________________________________________________________________________________.</a:t>
            </a:r>
            <a:endParaRPr lang="en-US" sz="136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7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670</Words>
  <Application>Microsoft Office PowerPoint</Application>
  <PresentationFormat>Custom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Wingdings</vt:lpstr>
      <vt:lpstr>Arial</vt:lpstr>
      <vt:lpstr>Ink Free</vt:lpstr>
      <vt:lpstr>Century Gothic</vt:lpstr>
      <vt:lpstr>Cambria Math</vt:lpstr>
      <vt:lpstr>Calibri</vt:lpstr>
      <vt:lpstr>Handlee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Rupinder Jagpal</cp:lastModifiedBy>
  <cp:revision>41</cp:revision>
  <dcterms:modified xsi:type="dcterms:W3CDTF">2018-09-02T04:40:22Z</dcterms:modified>
</cp:coreProperties>
</file>