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15"/>
  </p:notesMasterIdLst>
  <p:sldIdLst>
    <p:sldId id="302" r:id="rId2"/>
    <p:sldId id="256" r:id="rId3"/>
    <p:sldId id="257" r:id="rId4"/>
    <p:sldId id="258" r:id="rId5"/>
    <p:sldId id="259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263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Handlee" panose="02000000000000000000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724352-9871-4DF1-9D6F-6893C29B19BF}">
  <a:tblStyle styleId="{04724352-9871-4DF1-9D6F-6893C29B19BF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671EB37-AE91-4173-958E-47B1DFF4975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50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3279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715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060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775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169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781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83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Page">
  <p:cSld name="First Pag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rot="-5400000">
            <a:off x="2856590" y="-2794050"/>
            <a:ext cx="283689" cy="5996868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221942" y="62539"/>
            <a:ext cx="6911272" cy="25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479" tIns="39479" rIns="39479" bIns="39479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333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will learn how to write the probability of overlapping events.</a:t>
            </a:r>
            <a:endParaRPr sz="11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hidden="1">
            <a:extLst>
              <a:ext uri="{FF2B5EF4-FFF2-40B4-BE49-F238E27FC236}">
                <a16:creationId xmlns:a16="http://schemas.microsoft.com/office/drawing/2014/main" id="{6C9EC7D4-1619-4F78-9891-13508A00BE0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6364288"/>
            <a:ext cx="2444750" cy="500062"/>
            <a:chOff x="0" y="6364288"/>
            <a:chExt cx="2444750" cy="5000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79644ED-0AB1-4DFE-A33B-AE9A099383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6648450"/>
              <a:ext cx="24447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800">
                  <a:solidFill>
                    <a:srgbClr val="7F7F7F"/>
                  </a:solidFill>
                  <a:latin typeface="Century Gothic" pitchFamily="34" charset="0"/>
                </a:rPr>
                <a:t>©2013 All rights reserved. </a:t>
              </a:r>
            </a:p>
          </p:txBody>
        </p:sp>
        <p:pic>
          <p:nvPicPr>
            <p:cNvPr id="4" name="Picture 74" descr="C:\Users\Stephen\Downloads\264180_196031527114669_196031310448024_613424_7989946_n.jpg">
              <a:extLst>
                <a:ext uri="{FF2B5EF4-FFF2-40B4-BE49-F238E27FC236}">
                  <a16:creationId xmlns:a16="http://schemas.microsoft.com/office/drawing/2014/main" id="{705384D5-22F5-43BE-900F-CEF662146C7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38" y="6364288"/>
              <a:ext cx="1392237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Google Shape;13;p3">
            <a:extLst>
              <a:ext uri="{FF2B5EF4-FFF2-40B4-BE49-F238E27FC236}">
                <a16:creationId xmlns:a16="http://schemas.microsoft.com/office/drawing/2014/main" id="{05114E88-604D-400E-B4B9-EEBA50A19FC0}"/>
              </a:ext>
            </a:extLst>
          </p:cNvPr>
          <p:cNvSpPr/>
          <p:nvPr userDrawn="1"/>
        </p:nvSpPr>
        <p:spPr>
          <a:xfrm rot="-5400000">
            <a:off x="2856590" y="-2794050"/>
            <a:ext cx="283689" cy="5996868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4;p3">
            <a:extLst>
              <a:ext uri="{FF2B5EF4-FFF2-40B4-BE49-F238E27FC236}">
                <a16:creationId xmlns:a16="http://schemas.microsoft.com/office/drawing/2014/main" id="{922023E1-C03F-4654-A11B-F00163ECCA57}"/>
              </a:ext>
            </a:extLst>
          </p:cNvPr>
          <p:cNvSpPr txBox="1"/>
          <p:nvPr userDrawn="1"/>
        </p:nvSpPr>
        <p:spPr>
          <a:xfrm>
            <a:off x="221942" y="62539"/>
            <a:ext cx="6911272" cy="252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479" tIns="39479" rIns="39479" bIns="39479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333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will learn how to write the probability of overlapping events.</a:t>
            </a:r>
            <a:endParaRPr sz="116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236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 userDrawn="1"/>
        </p:nvSpPr>
        <p:spPr>
          <a:xfrm>
            <a:off x="-2" y="6551450"/>
            <a:ext cx="1890500" cy="3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917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Mr. Jagpal</a:t>
            </a:r>
            <a:endParaRPr sz="917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67.png"/><Relationship Id="rId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16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0.png"/><Relationship Id="rId18" Type="http://schemas.openxmlformats.org/officeDocument/2006/relationships/image" Target="../media/image16.png"/><Relationship Id="rId3" Type="http://schemas.openxmlformats.org/officeDocument/2006/relationships/image" Target="../media/image37.png"/><Relationship Id="rId21" Type="http://schemas.openxmlformats.org/officeDocument/2006/relationships/image" Target="../media/image5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7.png"/><Relationship Id="rId20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3.png"/><Relationship Id="rId5" Type="http://schemas.openxmlformats.org/officeDocument/2006/relationships/image" Target="../media/image18.pn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19" Type="http://schemas.openxmlformats.org/officeDocument/2006/relationships/image" Target="../media/image49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59.png"/><Relationship Id="rId18" Type="http://schemas.openxmlformats.org/officeDocument/2006/relationships/image" Target="../media/image25.png"/><Relationship Id="rId3" Type="http://schemas.openxmlformats.org/officeDocument/2006/relationships/image" Target="../media/image51.png"/><Relationship Id="rId7" Type="http://schemas.openxmlformats.org/officeDocument/2006/relationships/image" Target="../media/image30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7.png"/><Relationship Id="rId5" Type="http://schemas.openxmlformats.org/officeDocument/2006/relationships/image" Target="../media/image53.jpe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14830E-46F8-4F81-B906-8B52D47FDC2C}"/>
              </a:ext>
            </a:extLst>
          </p:cNvPr>
          <p:cNvSpPr/>
          <p:nvPr/>
        </p:nvSpPr>
        <p:spPr>
          <a:xfrm>
            <a:off x="1356364" y="1137027"/>
            <a:ext cx="6948487" cy="1816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Be on Time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Wear ID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Chromebook Ready</a:t>
            </a:r>
          </a:p>
          <a:p>
            <a:pPr marL="457200" indent="-457200" algn="ctr">
              <a:buFont typeface="Wingdings" panose="05000000000000000000" pitchFamily="2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SEE SOMETHING, SAY SOMETHING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110C2-49D9-4887-99E8-3F73B0BB3C89}"/>
              </a:ext>
            </a:extLst>
          </p:cNvPr>
          <p:cNvSpPr/>
          <p:nvPr/>
        </p:nvSpPr>
        <p:spPr>
          <a:xfrm>
            <a:off x="853126" y="497264"/>
            <a:ext cx="7954963" cy="4619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ACT RESPONSIBLY &amp; SUPPORT the COMMUNITY.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083817E6-24BB-4476-B06B-D9A98E16D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39" y="3180139"/>
            <a:ext cx="59372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Image result for No cell phone or games">
            <a:extLst>
              <a:ext uri="{FF2B5EF4-FFF2-40B4-BE49-F238E27FC236}">
                <a16:creationId xmlns:a16="http://schemas.microsoft.com/office/drawing/2014/main" id="{5B721E0D-9138-4145-ADB4-5F81F4F3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9" y="2865814"/>
            <a:ext cx="12604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Image result for no profanity">
            <a:extLst>
              <a:ext uri="{FF2B5EF4-FFF2-40B4-BE49-F238E27FC236}">
                <a16:creationId xmlns:a16="http://schemas.microsoft.com/office/drawing/2014/main" id="{A5899749-E188-40AA-83A8-3F4722E4A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4" y="4337427"/>
            <a:ext cx="1462087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waste time">
            <a:extLst>
              <a:ext uri="{FF2B5EF4-FFF2-40B4-BE49-F238E27FC236}">
                <a16:creationId xmlns:a16="http://schemas.microsoft.com/office/drawing/2014/main" id="{54CA39DE-0806-47FB-8CCB-C23110D2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79" y="2808588"/>
            <a:ext cx="1680622" cy="175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7">
            <a:extLst>
              <a:ext uri="{FF2B5EF4-FFF2-40B4-BE49-F238E27FC236}">
                <a16:creationId xmlns:a16="http://schemas.microsoft.com/office/drawing/2014/main" id="{1EDB7871-4A24-49DA-B53A-258C54A89DE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11" y="4396691"/>
            <a:ext cx="2009775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69;p7">
            <a:extLst>
              <a:ext uri="{FF2B5EF4-FFF2-40B4-BE49-F238E27FC236}">
                <a16:creationId xmlns:a16="http://schemas.microsoft.com/office/drawing/2014/main" id="{504FA9B3-ED47-448B-BE49-0DE249F4355B}"/>
              </a:ext>
            </a:extLst>
          </p:cNvPr>
          <p:cNvSpPr/>
          <p:nvPr/>
        </p:nvSpPr>
        <p:spPr>
          <a:xfrm rot="-5400000">
            <a:off x="-694889" y="3614799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1050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Homework</a:t>
            </a:r>
            <a:endParaRPr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B90320-017C-47C4-9F40-9EB93C65C358}"/>
              </a:ext>
            </a:extLst>
          </p:cNvPr>
          <p:cNvSpPr/>
          <p:nvPr/>
        </p:nvSpPr>
        <p:spPr>
          <a:xfrm>
            <a:off x="151527" y="387194"/>
            <a:ext cx="86580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andlee" panose="02000000000000000000" pitchFamily="2" charset="0"/>
              </a:rPr>
              <a:t>Use the following information for Exercises 11–16. The table shown shows the results of a customer satisfaction survey for a cellular service provider, by location of the customer. In the survey, customers were asked whether they would recommend a plan with the provider to a friend.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34B4D-A9DD-4F59-B8C2-9B5D08783F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0864" y="1057931"/>
            <a:ext cx="6395576" cy="1469812"/>
          </a:xfrm>
          <a:prstGeom prst="rect">
            <a:avLst/>
          </a:prstGeom>
        </p:spPr>
      </p:pic>
      <p:pic>
        <p:nvPicPr>
          <p:cNvPr id="9218" name="Picture 2" descr="Image result for cellular service provider,">
            <a:extLst>
              <a:ext uri="{FF2B5EF4-FFF2-40B4-BE49-F238E27FC236}">
                <a16:creationId xmlns:a16="http://schemas.microsoft.com/office/drawing/2014/main" id="{B4F6DA16-1C62-409C-AB7B-3BCD28F1A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8" y="1033093"/>
            <a:ext cx="2116186" cy="158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3D7FA0-10DC-41F6-8B82-C13BB3BB0C7B}"/>
              </a:ext>
            </a:extLst>
          </p:cNvPr>
          <p:cNvSpPr/>
          <p:nvPr/>
        </p:nvSpPr>
        <p:spPr>
          <a:xfrm>
            <a:off x="329184" y="2645346"/>
            <a:ext cx="7325650" cy="307777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latin typeface="Handlee" panose="02000000000000000000" pitchFamily="2" charset="0"/>
              </a:rPr>
              <a:t>One of the customers that was surveyed was chosen at random. Find the probability of each event.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85358-9388-430F-8CEA-51E42C37056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622" y="2977961"/>
            <a:ext cx="7751501" cy="38052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92E37B2-4017-443D-838C-1121E0E84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09" y="3266407"/>
            <a:ext cx="2680961" cy="4941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DF2FE0-66AD-42FF-8CAB-1145C5ECB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884" y="3266407"/>
            <a:ext cx="2680961" cy="4941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A74FA09-D811-4369-ACEC-F2CAC94402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08" y="4009248"/>
            <a:ext cx="2680961" cy="4941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188B79-B740-4809-84C5-9E4CF1E30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9884" y="4079141"/>
            <a:ext cx="2680961" cy="4941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BC3F60-2BDA-4BD7-BC52-0BDC3B558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08" y="4937051"/>
            <a:ext cx="4515015" cy="4941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E1E7B75-2C8D-455B-9001-3B6B0E1A6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08" y="5679892"/>
            <a:ext cx="6113010" cy="3624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81FFC5-15A0-4A73-B1E0-9D766819C3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208" y="6030448"/>
            <a:ext cx="6113010" cy="3624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2503332-5CAE-46BC-B5A0-F85A5DEE9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250" y="6386957"/>
            <a:ext cx="6113010" cy="3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7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69;p7">
            <a:extLst>
              <a:ext uri="{FF2B5EF4-FFF2-40B4-BE49-F238E27FC236}">
                <a16:creationId xmlns:a16="http://schemas.microsoft.com/office/drawing/2014/main" id="{504FA9B3-ED47-448B-BE49-0DE249F4355B}"/>
              </a:ext>
            </a:extLst>
          </p:cNvPr>
          <p:cNvSpPr/>
          <p:nvPr/>
        </p:nvSpPr>
        <p:spPr>
          <a:xfrm rot="-5400000">
            <a:off x="-694889" y="3614799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1050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Homework</a:t>
            </a:r>
            <a:endParaRPr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198780-7E6E-4588-8008-829B5ADAC9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043" y="370986"/>
            <a:ext cx="7489624" cy="6371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24E75C-BAE9-42FE-88FC-F56ABA47DD1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00184" y="2034083"/>
            <a:ext cx="2266161" cy="13949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15E962-50BC-4D09-A5F5-6F77549A8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78" y="4573250"/>
            <a:ext cx="684088" cy="2470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54E1B3-7AAF-4F15-B40D-0F06BBA35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3962" y="4573250"/>
            <a:ext cx="684088" cy="24705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DA18B3-658E-45CB-B051-F92B37568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095" y="4820303"/>
            <a:ext cx="740693" cy="2674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5686C5-CD05-4DD5-9722-0B298CA12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722" y="5274290"/>
            <a:ext cx="684088" cy="2470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7DF8DB-9A77-4E5A-8AB0-086B15D57A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230" y="5578897"/>
            <a:ext cx="407154" cy="3321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75A4804-75DE-434A-90A7-3623BEC58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865" y="5551194"/>
            <a:ext cx="1044103" cy="3770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79D063-DDCA-45C1-A2FF-02807111B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820" y="5928265"/>
            <a:ext cx="1274986" cy="4604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E504D95-9123-4253-8758-FD581E29A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204" y="6282303"/>
            <a:ext cx="684088" cy="460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EFAFC9-6650-4F7B-AF32-F8C6E583D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4954" y="370986"/>
            <a:ext cx="363529" cy="2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7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69;p7">
            <a:extLst>
              <a:ext uri="{FF2B5EF4-FFF2-40B4-BE49-F238E27FC236}">
                <a16:creationId xmlns:a16="http://schemas.microsoft.com/office/drawing/2014/main" id="{504FA9B3-ED47-448B-BE49-0DE249F4355B}"/>
              </a:ext>
            </a:extLst>
          </p:cNvPr>
          <p:cNvSpPr/>
          <p:nvPr/>
        </p:nvSpPr>
        <p:spPr>
          <a:xfrm rot="-5400000">
            <a:off x="-694889" y="3614799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1050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Homework</a:t>
            </a:r>
            <a:endParaRPr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B466D8-BB74-488D-BE15-6D1EA153EC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353" y="412771"/>
            <a:ext cx="7975891" cy="1964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7515BE-79E5-4629-AAB5-FC947539A9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054" y="2378228"/>
            <a:ext cx="7975891" cy="43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78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/>
          <p:nvPr/>
        </p:nvSpPr>
        <p:spPr>
          <a:xfrm rot="-5400000">
            <a:off x="-734382" y="1881855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1000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Summary Closer</a:t>
            </a:r>
            <a:endParaRPr dirty="0"/>
          </a:p>
        </p:txBody>
      </p:sp>
      <p:graphicFrame>
        <p:nvGraphicFramePr>
          <p:cNvPr id="140" name="Google Shape;140;p11"/>
          <p:cNvGraphicFramePr/>
          <p:nvPr>
            <p:extLst>
              <p:ext uri="{D42A27DB-BD31-4B8C-83A1-F6EECF244321}">
                <p14:modId xmlns:p14="http://schemas.microsoft.com/office/powerpoint/2010/main" val="3103741890"/>
              </p:ext>
            </p:extLst>
          </p:nvPr>
        </p:nvGraphicFramePr>
        <p:xfrm>
          <a:off x="6006405" y="909563"/>
          <a:ext cx="2419241" cy="2454112"/>
        </p:xfrm>
        <a:graphic>
          <a:graphicData uri="http://schemas.openxmlformats.org/drawingml/2006/table">
            <a:tbl>
              <a:tblPr firstRow="1" bandRow="1">
                <a:noFill/>
                <a:tableStyleId>{04724352-9871-4DF1-9D6F-6893C29B19BF}</a:tableStyleId>
              </a:tblPr>
              <a:tblGrid>
                <a:gridCol w="2419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904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7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Word Bank</a:t>
                      </a:r>
                      <a:endParaRPr sz="2000" u="none" strike="noStrike" cap="none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8208"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Wingdings" panose="05000000000000000000" pitchFamily="2" charset="2"/>
                        <a:buChar char="Ø"/>
                      </a:pPr>
                      <a:r>
                        <a:rPr lang="en-US" sz="17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Mutually exclusive</a:t>
                      </a:r>
                      <a:endParaRPr sz="1000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Wingdings" panose="05000000000000000000" pitchFamily="2" charset="2"/>
                        <a:buChar char="Ø"/>
                      </a:pPr>
                      <a:r>
                        <a:rPr lang="en-US" sz="17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</a:t>
                      </a:r>
                      <a:endParaRPr sz="1000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Wingdings" panose="05000000000000000000" pitchFamily="2" charset="2"/>
                        <a:buChar char="Ø"/>
                      </a:pPr>
                      <a:r>
                        <a:rPr lang="en-US" sz="17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Intersection</a:t>
                      </a:r>
                      <a:endParaRPr sz="17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Wingdings" panose="05000000000000000000" pitchFamily="2" charset="2"/>
                        <a:buChar char="Ø"/>
                      </a:pPr>
                      <a:r>
                        <a:rPr lang="en-US" sz="17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Diagram </a:t>
                      </a:r>
                      <a:endParaRPr sz="17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Wingdings" panose="05000000000000000000" pitchFamily="2" charset="2"/>
                        <a:buChar char="Ø"/>
                      </a:pPr>
                      <a:r>
                        <a:rPr lang="en-US" sz="17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probability</a:t>
                      </a:r>
                      <a:endParaRPr sz="17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Wingdings" panose="05000000000000000000" pitchFamily="2" charset="2"/>
                        <a:buChar char="Ø"/>
                      </a:pPr>
                      <a:r>
                        <a:rPr lang="en-US" sz="1700" dirty="0"/>
                        <a:t>Overlapping </a:t>
                      </a:r>
                      <a:endParaRPr sz="1700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Wingdings" panose="05000000000000000000" pitchFamily="2" charset="2"/>
                        <a:buChar char="Ø"/>
                      </a:pPr>
                      <a:r>
                        <a:rPr lang="en-US" sz="1700" dirty="0"/>
                        <a:t>union</a:t>
                      </a:r>
                      <a:endParaRPr sz="1700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1" name="Google Shape;141;p11" descr="C:\Users\Stephen\Downloads\Light Bulb Ic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9564" y="960702"/>
            <a:ext cx="270800" cy="2477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11"/>
          <p:cNvGrpSpPr/>
          <p:nvPr/>
        </p:nvGrpSpPr>
        <p:grpSpPr>
          <a:xfrm>
            <a:off x="279490" y="812442"/>
            <a:ext cx="5575386" cy="2616558"/>
            <a:chOff x="0" y="39709"/>
            <a:chExt cx="8359419" cy="2716855"/>
          </a:xfrm>
        </p:grpSpPr>
        <p:sp>
          <p:nvSpPr>
            <p:cNvPr id="146" name="Google Shape;146;p11"/>
            <p:cNvSpPr/>
            <p:nvPr/>
          </p:nvSpPr>
          <p:spPr>
            <a:xfrm>
              <a:off x="0" y="39709"/>
              <a:ext cx="8359419" cy="2716855"/>
            </a:xfrm>
            <a:prstGeom prst="roundRect">
              <a:avLst>
                <a:gd name="adj" fmla="val 16667"/>
              </a:avLst>
            </a:prstGeom>
            <a:solidFill>
              <a:srgbClr val="0C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endParaRPr sz="1167"/>
            </a:p>
          </p:txBody>
        </p:sp>
        <p:sp>
          <p:nvSpPr>
            <p:cNvPr id="147" name="Google Shape;147;p11"/>
            <p:cNvSpPr txBox="1"/>
            <p:nvPr/>
          </p:nvSpPr>
          <p:spPr>
            <a:xfrm>
              <a:off x="132626" y="172335"/>
              <a:ext cx="8094167" cy="2451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0167" tIns="130167" rIns="130167" bIns="130167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3417" b="1" dirty="0">
                  <a:solidFill>
                    <a:schemeClr val="lt1"/>
                  </a:solidFill>
                  <a:latin typeface="Handlee" panose="02000000000000000000" pitchFamily="2" charset="0"/>
                </a:rPr>
                <a:t>What did you learn about the probability of events that are </a:t>
              </a:r>
              <a:r>
                <a:rPr lang="en-US" sz="3600" b="1" i="1" dirty="0">
                  <a:solidFill>
                    <a:schemeClr val="lt1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rPr>
                <a:t>overlapping and</a:t>
              </a:r>
              <a:r>
                <a:rPr lang="en-US" sz="3417" b="1" dirty="0">
                  <a:solidFill>
                    <a:schemeClr val="lt1"/>
                  </a:solidFill>
                  <a:latin typeface="Handlee" panose="02000000000000000000" pitchFamily="2" charset="0"/>
                </a:rPr>
                <a:t> mutually exclusive?</a:t>
              </a:r>
              <a:endParaRPr sz="3417" dirty="0">
                <a:solidFill>
                  <a:schemeClr val="lt1"/>
                </a:solidFill>
                <a:latin typeface="Handlee" panose="02000000000000000000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6E0CCC8-D0B6-4ACB-829E-895BB6A2B97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6334" y="151580"/>
            <a:ext cx="804243" cy="715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66D298-74F8-457B-990E-08541BC4A766}"/>
              </a:ext>
            </a:extLst>
          </p:cNvPr>
          <p:cNvSpPr/>
          <p:nvPr/>
        </p:nvSpPr>
        <p:spPr>
          <a:xfrm>
            <a:off x="442789" y="3737176"/>
            <a:ext cx="789131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FF0000"/>
                </a:solidFill>
                <a:latin typeface="Handlee" panose="02000000000000000000" pitchFamily="2" charset="0"/>
              </a:rPr>
              <a:t>Today, I learned how to </a:t>
            </a:r>
            <a:r>
              <a:rPr lang="en-US" sz="1600" b="1" u="sng" dirty="0">
                <a:solidFill>
                  <a:srgbClr val="FF0000"/>
                </a:solidFill>
                <a:latin typeface="Handlee" panose="02000000000000000000" pitchFamily="2" charset="0"/>
              </a:rPr>
              <a:t>_______________________________________ 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1600" b="1" u="sng" dirty="0">
                <a:solidFill>
                  <a:srgbClr val="FF0000"/>
                </a:solidFill>
                <a:latin typeface="Handlee" panose="02000000000000000000" pitchFamily="2" charset="0"/>
              </a:rPr>
              <a:t>_______________________________________________________________________________________________________.</a:t>
            </a:r>
            <a:endParaRPr lang="en-US" sz="16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-5400000">
            <a:off x="2646868" y="-930444"/>
            <a:ext cx="3120285" cy="8456355"/>
          </a:xfrm>
          <a:prstGeom prst="round2SameRect">
            <a:avLst>
              <a:gd name="adj1" fmla="val 0"/>
              <a:gd name="adj2" fmla="val 5466"/>
            </a:avLst>
          </a:prstGeom>
          <a:solidFill>
            <a:srgbClr val="0171AB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>
              <a:buSzPts val="1400"/>
            </a:pPr>
            <a:endParaRPr sz="1167"/>
          </a:p>
        </p:txBody>
      </p:sp>
      <p:sp>
        <p:nvSpPr>
          <p:cNvPr id="21" name="Google Shape;21;p4"/>
          <p:cNvSpPr txBox="1"/>
          <p:nvPr/>
        </p:nvSpPr>
        <p:spPr>
          <a:xfrm>
            <a:off x="344938" y="1737591"/>
            <a:ext cx="8090250" cy="273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479" tIns="533396" rIns="0" bIns="39479" anchor="ctr" anchorCtr="0">
            <a:noAutofit/>
          </a:bodyPr>
          <a:lstStyle/>
          <a:p>
            <a:pPr>
              <a:buSzPts val="4800"/>
            </a:pPr>
            <a:r>
              <a:rPr lang="en-US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will learn how to write the probability of </a:t>
            </a:r>
            <a:r>
              <a:rPr lang="en-US" sz="4000" b="1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overlapping</a:t>
            </a:r>
            <a:r>
              <a:rPr lang="en-US" sz="4000" b="1" i="1" baseline="-250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US" sz="40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events. </a:t>
            </a:r>
            <a:endParaRPr sz="4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" name="Google Shape;22;p4"/>
          <p:cNvSpPr/>
          <p:nvPr/>
        </p:nvSpPr>
        <p:spPr>
          <a:xfrm rot="-5400000">
            <a:off x="-550985" y="3282447"/>
            <a:ext cx="1307052" cy="247411"/>
          </a:xfrm>
          <a:prstGeom prst="round2SameRect">
            <a:avLst>
              <a:gd name="adj1" fmla="val 0"/>
              <a:gd name="adj2" fmla="val 15814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t" anchorCtr="0">
            <a:noAutofit/>
          </a:bodyPr>
          <a:lstStyle/>
          <a:p>
            <a:pPr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167"/>
          </a:p>
        </p:txBody>
      </p:sp>
      <p:pic>
        <p:nvPicPr>
          <p:cNvPr id="23" name="Google Shape;23;p4" descr="C:\Users\Stephen\Downloads\Voca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5004" y="4922440"/>
            <a:ext cx="182868" cy="1243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" name="Google Shape;24;p4"/>
          <p:cNvGraphicFramePr/>
          <p:nvPr/>
        </p:nvGraphicFramePr>
        <p:xfrm>
          <a:off x="6631021" y="5097867"/>
          <a:ext cx="2290729" cy="762016"/>
        </p:xfrm>
        <a:graphic>
          <a:graphicData uri="http://schemas.openxmlformats.org/drawingml/2006/table">
            <a:tbl>
              <a:tblPr firstRow="1" bandRow="1">
                <a:noFill/>
                <a:tableStyleId>{04724352-9871-4DF1-9D6F-6893C29B19BF}</a:tableStyleId>
              </a:tblPr>
              <a:tblGrid>
                <a:gridCol w="2290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940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Declare the Objective</a:t>
                      </a:r>
                      <a:endParaRPr sz="1500" u="none" strike="noStrike" cap="none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lang="en-US" sz="1300" u="none" strike="noStrike" cap="none"/>
                        <a:t>Read the objective together with me. </a:t>
                      </a:r>
                      <a:endParaRPr sz="1300" u="none" strike="noStrike" cap="none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" name="Google Shape;25;p4" descr="C:\Users\Stephen\Downloads\CFU Ico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4156" y="5161382"/>
            <a:ext cx="153152" cy="1523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B226465-2F74-4C43-8A77-B06F13356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541225"/>
              </p:ext>
            </p:extLst>
          </p:nvPr>
        </p:nvGraphicFramePr>
        <p:xfrm>
          <a:off x="482911" y="5161382"/>
          <a:ext cx="3693164" cy="641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93164">
                  <a:extLst>
                    <a:ext uri="{9D8B030D-6E8A-4147-A177-3AD203B41FA5}">
                      <a16:colId xmlns:a16="http://schemas.microsoft.com/office/drawing/2014/main" val="3417194902"/>
                    </a:ext>
                  </a:extLst>
                </a:gridCol>
              </a:tblGrid>
              <a:tr h="320675">
                <a:tc>
                  <a:txBody>
                    <a:bodyPr/>
                    <a:lstStyle/>
                    <a:p>
                      <a:pPr marL="228600" marR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Century Gothic" panose="020B0502020202020204" pitchFamily="34" charset="0"/>
                        </a:rPr>
                        <a:t>Definition</a:t>
                      </a:r>
                    </a:p>
                  </a:txBody>
                  <a:tcPr marL="76200" marR="76200" marT="38176" marB="38176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18402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defTabSz="914400">
                        <a:defRPr/>
                      </a:pP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Times New Roman" pitchFamily="18" charset="0"/>
                        </a:rPr>
                        <a:t> Have an element in common. </a:t>
                      </a:r>
                    </a:p>
                  </a:txBody>
                  <a:tcPr marL="76200" marR="76200" marT="38176" marB="38176">
                    <a:lnL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7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647847"/>
                  </a:ext>
                </a:extLst>
              </a:tr>
            </a:tbl>
          </a:graphicData>
        </a:graphic>
      </p:graphicFrame>
      <p:pic>
        <p:nvPicPr>
          <p:cNvPr id="13" name="Picture 6" descr="C:\Users\Stephen\Downloads\Vocab.png">
            <a:extLst>
              <a:ext uri="{FF2B5EF4-FFF2-40B4-BE49-F238E27FC236}">
                <a16:creationId xmlns:a16="http://schemas.microsoft.com/office/drawing/2014/main" id="{D50535E2-9EDE-4839-A5CF-C9A54A12C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1" y="5226469"/>
            <a:ext cx="2952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 rot="-5400000">
            <a:off x="-683388" y="2690083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1167"/>
          </a:p>
        </p:txBody>
      </p:sp>
      <p:sp>
        <p:nvSpPr>
          <p:cNvPr id="40" name="Google Shape;40;p5"/>
          <p:cNvSpPr/>
          <p:nvPr/>
        </p:nvSpPr>
        <p:spPr>
          <a:xfrm>
            <a:off x="474185" y="697692"/>
            <a:ext cx="5591963" cy="54804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pPr marL="380985" indent="-349236">
              <a:buClr>
                <a:srgbClr val="0C72C3"/>
              </a:buClr>
              <a:buSzPts val="3000"/>
              <a:buAutoNum type="arabicPeriod"/>
            </a:pPr>
            <a:endParaRPr sz="2500">
              <a:solidFill>
                <a:srgbClr val="0C72C3"/>
              </a:solidFill>
            </a:endParaRPr>
          </a:p>
          <a:p>
            <a:endParaRPr sz="2500">
              <a:solidFill>
                <a:srgbClr val="0C72C3"/>
              </a:solidFill>
            </a:endParaRPr>
          </a:p>
          <a:p>
            <a:endParaRPr sz="2500">
              <a:solidFill>
                <a:srgbClr val="0C72C3"/>
              </a:solidFill>
            </a:endParaRPr>
          </a:p>
          <a:p>
            <a:endParaRPr sz="2500">
              <a:solidFill>
                <a:srgbClr val="0C72C3"/>
              </a:solidFill>
            </a:endParaRPr>
          </a:p>
          <a:p>
            <a:endParaRPr sz="2500">
              <a:solidFill>
                <a:srgbClr val="0C72C3"/>
              </a:solidFill>
            </a:endParaRPr>
          </a:p>
          <a:p>
            <a:endParaRPr sz="2500">
              <a:solidFill>
                <a:srgbClr val="0C72C3"/>
              </a:solidFill>
            </a:endParaRPr>
          </a:p>
          <a:p>
            <a:endParaRPr sz="2500">
              <a:solidFill>
                <a:srgbClr val="0C72C3"/>
              </a:solidFill>
            </a:endParaRPr>
          </a:p>
          <a:p>
            <a:endParaRPr sz="2500">
              <a:solidFill>
                <a:srgbClr val="0C72C3"/>
              </a:solidFill>
            </a:endParaRPr>
          </a:p>
          <a:p>
            <a:endParaRPr sz="2500">
              <a:solidFill>
                <a:srgbClr val="0C72C3"/>
              </a:solidFill>
            </a:endParaRPr>
          </a:p>
          <a:p>
            <a:endParaRPr sz="2500">
              <a:solidFill>
                <a:srgbClr val="0C72C3"/>
              </a:solidFill>
            </a:endParaRPr>
          </a:p>
          <a:p>
            <a:endParaRPr sz="2500">
              <a:solidFill>
                <a:srgbClr val="0C72C3"/>
              </a:solidFill>
            </a:endParaRPr>
          </a:p>
          <a:p>
            <a:endParaRPr sz="2500">
              <a:solidFill>
                <a:srgbClr val="0C72C3"/>
              </a:solidFill>
            </a:endParaRPr>
          </a:p>
        </p:txBody>
      </p:sp>
      <p:graphicFrame>
        <p:nvGraphicFramePr>
          <p:cNvPr id="41" name="Google Shape;41;p5"/>
          <p:cNvGraphicFramePr/>
          <p:nvPr>
            <p:extLst>
              <p:ext uri="{D42A27DB-BD31-4B8C-83A1-F6EECF244321}">
                <p14:modId xmlns:p14="http://schemas.microsoft.com/office/powerpoint/2010/main" val="954441812"/>
              </p:ext>
            </p:extLst>
          </p:nvPr>
        </p:nvGraphicFramePr>
        <p:xfrm>
          <a:off x="6361828" y="4369685"/>
          <a:ext cx="2629229" cy="2152359"/>
        </p:xfrm>
        <a:graphic>
          <a:graphicData uri="http://schemas.openxmlformats.org/drawingml/2006/table">
            <a:tbl>
              <a:tblPr firstRow="1" bandRow="1">
                <a:noFill/>
                <a:tableStyleId>{04724352-9871-4DF1-9D6F-6893C29B19BF}</a:tableStyleId>
              </a:tblPr>
              <a:tblGrid>
                <a:gridCol w="2629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271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Make the Connection</a:t>
                      </a:r>
                      <a:endParaRPr sz="1800" u="none" strike="noStrike" cap="none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Students, you already know how to determine if two events are mutually exclusive. Today</a:t>
                      </a:r>
                      <a:r>
                        <a:rPr lang="en-US" sz="1600" dirty="0"/>
                        <a:t>, we will learn how find probabilities of Overlapping Events. 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" name="Google Shape;34;p5" descr="C:\Users\Stephen\Downloads\Make Connection.png">
            <a:extLst>
              <a:ext uri="{FF2B5EF4-FFF2-40B4-BE49-F238E27FC236}">
                <a16:creationId xmlns:a16="http://schemas.microsoft.com/office/drawing/2014/main" id="{93CA88F1-BC16-47F5-AA2C-3D5B4C6A12F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7572" y="4496108"/>
            <a:ext cx="271860" cy="210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5;p5" descr="C:\Users\Stephen\Downloads\Make Connection.png">
            <a:extLst>
              <a:ext uri="{FF2B5EF4-FFF2-40B4-BE49-F238E27FC236}">
                <a16:creationId xmlns:a16="http://schemas.microsoft.com/office/drawing/2014/main" id="{3CDA5BF7-2C1E-4B4F-B01B-7DF145F1B3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0860" y="4369685"/>
            <a:ext cx="271860" cy="21023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37;p5">
            <a:extLst>
              <a:ext uri="{FF2B5EF4-FFF2-40B4-BE49-F238E27FC236}">
                <a16:creationId xmlns:a16="http://schemas.microsoft.com/office/drawing/2014/main" id="{D98AC910-FF4E-45B6-9814-61235336A3C4}"/>
              </a:ext>
            </a:extLst>
          </p:cNvPr>
          <p:cNvSpPr txBox="1"/>
          <p:nvPr/>
        </p:nvSpPr>
        <p:spPr>
          <a:xfrm>
            <a:off x="1489427" y="418546"/>
            <a:ext cx="5066017" cy="4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>
              <a:buSzPts val="2800"/>
            </a:pPr>
            <a:r>
              <a:rPr lang="en-US" sz="2000" b="1" dirty="0">
                <a:solidFill>
                  <a:schemeClr val="dk1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Determine if mutually exclusive:</a:t>
            </a:r>
            <a:endParaRPr sz="1800" b="1" dirty="0">
              <a:solidFill>
                <a:schemeClr val="dk1"/>
              </a:solidFill>
              <a:latin typeface="Handlee" panose="02000000000000000000" pitchFamily="2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6FD8FD-F7D8-4BE9-890F-B95D18B1BF6B}"/>
              </a:ext>
            </a:extLst>
          </p:cNvPr>
          <p:cNvSpPr/>
          <p:nvPr/>
        </p:nvSpPr>
        <p:spPr>
          <a:xfrm>
            <a:off x="1394777" y="7985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5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You rolled a number cube.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accent5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Event A: Roll an</a:t>
            </a:r>
            <a:r>
              <a:rPr lang="en-US" sz="1800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even</a:t>
            </a:r>
            <a:r>
              <a:rPr lang="en-US" sz="18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>
                <a:solidFill>
                  <a:schemeClr val="accent5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number.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accent5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Event B: Roll an </a:t>
            </a:r>
            <a:r>
              <a:rPr lang="en-US" sz="1800" b="1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odd</a:t>
            </a:r>
            <a:r>
              <a:rPr lang="en-US" sz="1800" b="1" dirty="0">
                <a:solidFill>
                  <a:schemeClr val="accent3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800" b="1" dirty="0">
                <a:solidFill>
                  <a:schemeClr val="accent5"/>
                </a:solidFill>
                <a:latin typeface="Handlee" panose="02000000000000000000" pitchFamily="2" charset="0"/>
                <a:ea typeface="Century Gothic"/>
                <a:cs typeface="Century Gothic"/>
                <a:sym typeface="Century Gothic"/>
              </a:rPr>
              <a:t>number.</a:t>
            </a:r>
          </a:p>
        </p:txBody>
      </p:sp>
      <p:pic>
        <p:nvPicPr>
          <p:cNvPr id="1026" name="Picture 2" descr="Image result for number cube png">
            <a:extLst>
              <a:ext uri="{FF2B5EF4-FFF2-40B4-BE49-F238E27FC236}">
                <a16:creationId xmlns:a16="http://schemas.microsoft.com/office/drawing/2014/main" id="{02FD627A-E946-43E7-A747-08924EFD9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40" y="871230"/>
            <a:ext cx="763635" cy="73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B">
            <a:extLst>
              <a:ext uri="{FF2B5EF4-FFF2-40B4-BE49-F238E27FC236}">
                <a16:creationId xmlns:a16="http://schemas.microsoft.com/office/drawing/2014/main" id="{11F926C9-8061-4B1B-B294-F7CB12102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31" y="2129540"/>
            <a:ext cx="497941" cy="4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0E8383-F8EE-4D9F-832B-FD4D27D2B7A4}"/>
              </a:ext>
            </a:extLst>
          </p:cNvPr>
          <p:cNvSpPr/>
          <p:nvPr/>
        </p:nvSpPr>
        <p:spPr>
          <a:xfrm>
            <a:off x="537133" y="1722439"/>
            <a:ext cx="376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8600" fontAlgn="t"/>
            <a:r>
              <a:rPr lang="en-US" sz="1800" b="1" i="1" dirty="0">
                <a:solidFill>
                  <a:srgbClr val="0070C0"/>
                </a:solidFill>
                <a:latin typeface="Handlee" panose="02000000000000000000" pitchFamily="2" charset="0"/>
              </a:rPr>
              <a:t>1. Write the events using set notation.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30A61-F05C-486D-BB30-20E8C1FDF70F}"/>
              </a:ext>
            </a:extLst>
          </p:cNvPr>
          <p:cNvSpPr/>
          <p:nvPr/>
        </p:nvSpPr>
        <p:spPr>
          <a:xfrm>
            <a:off x="537133" y="2793860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8600" fontAlgn="t"/>
            <a:r>
              <a:rPr lang="en-US" sz="1800" b="1" i="1" dirty="0">
                <a:solidFill>
                  <a:srgbClr val="0070C0"/>
                </a:solidFill>
                <a:latin typeface="Handlee" panose="02000000000000000000" pitchFamily="2" charset="0"/>
              </a:rPr>
              <a:t>2. Draw a Venn Diagram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1788CB-AD98-4615-B368-2760233AF139}"/>
              </a:ext>
            </a:extLst>
          </p:cNvPr>
          <p:cNvSpPr/>
          <p:nvPr/>
        </p:nvSpPr>
        <p:spPr>
          <a:xfrm>
            <a:off x="488401" y="4959518"/>
            <a:ext cx="5054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8600" fontAlgn="t">
              <a:defRPr/>
            </a:pPr>
            <a:r>
              <a:rPr lang="en-US" sz="1800" b="1" i="1" dirty="0">
                <a:solidFill>
                  <a:srgbClr val="0070C0"/>
                </a:solidFill>
                <a:latin typeface="Handlee" panose="02000000000000000000" pitchFamily="2" charset="0"/>
              </a:rPr>
              <a:t>3. Determine if the two events are mutually exclusive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51F9FA0-05B6-48C1-A0D0-2F116CAC50D4}"/>
                  </a:ext>
                </a:extLst>
              </p:cNvPr>
              <p:cNvSpPr/>
              <p:nvPr/>
            </p:nvSpPr>
            <p:spPr>
              <a:xfrm>
                <a:off x="1329224" y="2018752"/>
                <a:ext cx="337294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𝑼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={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𝟒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𝟔</m:t>
                      </m:r>
                      <m:r>
                        <a:rPr lang="en-US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}</m:t>
                      </m:r>
                    </m:oMath>
                  </m:oMathPara>
                </a14:m>
                <a:endParaRPr lang="en-US" sz="2000" b="1" dirty="0">
                  <a:solidFill>
                    <a:srgbClr val="C00000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𝑨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𝟔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𝑩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𝟑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𝟓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51F9FA0-05B6-48C1-A0D0-2F116CAC50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224" y="2018752"/>
                <a:ext cx="3372945" cy="707886"/>
              </a:xfrm>
              <a:prstGeom prst="rect">
                <a:avLst/>
              </a:prstGeom>
              <a:blipFill>
                <a:blip r:embed="rId6"/>
                <a:stretch>
                  <a:fillRect r="-362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41E6E50-037A-42C3-8060-0FC6C4948B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7825" y="3230415"/>
            <a:ext cx="2734344" cy="164953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A712CEF-C0FE-4DE8-8CEA-0B8EA13FCA96}"/>
              </a:ext>
            </a:extLst>
          </p:cNvPr>
          <p:cNvSpPr txBox="1"/>
          <p:nvPr/>
        </p:nvSpPr>
        <p:spPr>
          <a:xfrm>
            <a:off x="2437852" y="3648534"/>
            <a:ext cx="1003344" cy="86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b="1" dirty="0">
                <a:solidFill>
                  <a:schemeClr val="bg1"/>
                </a:solidFill>
              </a:rPr>
              <a:t>2, </a:t>
            </a:r>
          </a:p>
          <a:p>
            <a:r>
              <a:rPr lang="en-US" sz="1667" b="1" dirty="0">
                <a:solidFill>
                  <a:schemeClr val="bg1"/>
                </a:solidFill>
              </a:rPr>
              <a:t>4, </a:t>
            </a:r>
          </a:p>
          <a:p>
            <a:r>
              <a:rPr lang="en-US" sz="1667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120B724-3612-4879-A99D-FF8B017BB0E0}"/>
              </a:ext>
            </a:extLst>
          </p:cNvPr>
          <p:cNvSpPr txBox="1"/>
          <p:nvPr/>
        </p:nvSpPr>
        <p:spPr>
          <a:xfrm>
            <a:off x="3520764" y="3648534"/>
            <a:ext cx="1003344" cy="861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7" b="1" dirty="0">
                <a:solidFill>
                  <a:schemeClr val="bg1"/>
                </a:solidFill>
              </a:rPr>
              <a:t>1, </a:t>
            </a:r>
          </a:p>
          <a:p>
            <a:r>
              <a:rPr lang="en-US" sz="1667" b="1" dirty="0">
                <a:solidFill>
                  <a:schemeClr val="bg1"/>
                </a:solidFill>
              </a:rPr>
              <a:t>3, </a:t>
            </a:r>
          </a:p>
          <a:p>
            <a:r>
              <a:rPr lang="en-US" sz="1667" b="1" dirty="0">
                <a:solidFill>
                  <a:schemeClr val="bg1"/>
                </a:solidFill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57C5C8-70AC-42DA-A1EB-834FEDB100E8}"/>
                  </a:ext>
                </a:extLst>
              </p:cNvPr>
              <p:cNvSpPr/>
              <p:nvPr/>
            </p:nvSpPr>
            <p:spPr>
              <a:xfrm>
                <a:off x="900760" y="5317876"/>
                <a:ext cx="489201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Since, event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𝑨</m:t>
                    </m:r>
                    <m:r>
                      <a:rPr lang="en-US" sz="16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entury Gothic"/>
                        <a:sym typeface="Century Gothic"/>
                      </a:rPr>
                      <m:t>∩</m:t>
                    </m:r>
                    <m:r>
                      <a:rPr lang="en-US" sz="16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entury Gothic"/>
                        <a:sym typeface="Century Gothic"/>
                      </a:rPr>
                      <m:t>𝑩</m:t>
                    </m:r>
                    <m:r>
                      <a:rPr lang="en-US" sz="16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entury Gothic"/>
                        <a:sym typeface="Century Gothic"/>
                      </a:rPr>
                      <m:t>=∅</m:t>
                    </m:r>
                  </m:oMath>
                </a14:m>
                <a:r>
                  <a:rPr lang="en-US" sz="1600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. It’s not possible to roll a number that is both </a:t>
                </a:r>
                <a:r>
                  <a:rPr lang="en-US" sz="1600" dirty="0">
                    <a:solidFill>
                      <a:srgbClr val="00B050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even</a:t>
                </a:r>
                <a:r>
                  <a:rPr lang="en-US" sz="1600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 AND </a:t>
                </a:r>
                <a:r>
                  <a:rPr lang="en-US" sz="1600" dirty="0">
                    <a:solidFill>
                      <a:schemeClr val="accent3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odd</a:t>
                </a:r>
                <a:r>
                  <a:rPr lang="en-US" sz="1600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 at the same time, therefore the events are </a:t>
                </a:r>
                <a:r>
                  <a:rPr lang="en-US" sz="1600" b="1" i="1" dirty="0"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mutually exclusive</a:t>
                </a:r>
                <a:r>
                  <a:rPr lang="en-US" sz="1600" dirty="0">
                    <a:solidFill>
                      <a:schemeClr val="accent5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. </a:t>
                </a:r>
                <a:endParaRPr lang="en-US" sz="1600" dirty="0">
                  <a:solidFill>
                    <a:schemeClr val="tx1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657C5C8-70AC-42DA-A1EB-834FEDB10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60" y="5317876"/>
                <a:ext cx="4892011" cy="830997"/>
              </a:xfrm>
              <a:prstGeom prst="rect">
                <a:avLst/>
              </a:prstGeom>
              <a:blipFill>
                <a:blip r:embed="rId8"/>
                <a:stretch>
                  <a:fillRect l="-748" t="-1460" b="-10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DCF12F9-E427-4B74-9D07-651BF7B89A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2585841" y="2091767"/>
            <a:ext cx="1373418" cy="27870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4F0F4C6-9E5A-4CC9-A8E3-4C535A6BCA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2004415" y="2415844"/>
            <a:ext cx="644517" cy="27870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2DA734E-343A-49DB-BF82-1DE9CE2C51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3872083" y="2388324"/>
            <a:ext cx="644517" cy="278703"/>
          </a:xfrm>
          <a:prstGeom prst="rect">
            <a:avLst/>
          </a:prstGeom>
        </p:spPr>
      </p:pic>
      <p:pic>
        <p:nvPicPr>
          <p:cNvPr id="53" name="Picture 4" descr="Image result for WB">
            <a:extLst>
              <a:ext uri="{FF2B5EF4-FFF2-40B4-BE49-F238E27FC236}">
                <a16:creationId xmlns:a16="http://schemas.microsoft.com/office/drawing/2014/main" id="{7ACDC975-9505-4101-AA8C-47EB61A7D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53" y="3760702"/>
            <a:ext cx="497941" cy="4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13B8B6-969E-4A48-B22E-87FDC9BFC6BD}"/>
              </a:ext>
            </a:extLst>
          </p:cNvPr>
          <p:cNvSpPr/>
          <p:nvPr/>
        </p:nvSpPr>
        <p:spPr>
          <a:xfrm>
            <a:off x="2636751" y="3468440"/>
            <a:ext cx="314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D60EC5F-D8D3-4576-A728-93FC74648ACA}"/>
              </a:ext>
            </a:extLst>
          </p:cNvPr>
          <p:cNvSpPr/>
          <p:nvPr/>
        </p:nvSpPr>
        <p:spPr>
          <a:xfrm>
            <a:off x="3382973" y="3494645"/>
            <a:ext cx="3145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B4A4B6-E94E-4ACC-8240-13971280AB0E}"/>
              </a:ext>
            </a:extLst>
          </p:cNvPr>
          <p:cNvGrpSpPr/>
          <p:nvPr/>
        </p:nvGrpSpPr>
        <p:grpSpPr>
          <a:xfrm>
            <a:off x="6265270" y="192464"/>
            <a:ext cx="2629229" cy="3897959"/>
            <a:chOff x="6265270" y="192464"/>
            <a:chExt cx="2629229" cy="3897959"/>
          </a:xfrm>
        </p:grpSpPr>
        <p:graphicFrame>
          <p:nvGraphicFramePr>
            <p:cNvPr id="39" name="Google Shape;39;p5"/>
            <p:cNvGraphicFramePr/>
            <p:nvPr>
              <p:extLst>
                <p:ext uri="{D42A27DB-BD31-4B8C-83A1-F6EECF244321}">
                  <p14:modId xmlns:p14="http://schemas.microsoft.com/office/powerpoint/2010/main" val="3074500860"/>
                </p:ext>
              </p:extLst>
            </p:nvPr>
          </p:nvGraphicFramePr>
          <p:xfrm>
            <a:off x="6265270" y="192464"/>
            <a:ext cx="2629229" cy="3897959"/>
          </p:xfrm>
          <a:graphic>
            <a:graphicData uri="http://schemas.openxmlformats.org/drawingml/2006/table">
              <a:tbl>
                <a:tblPr firstRow="1" bandRow="1">
                  <a:noFill/>
                  <a:tableStyleId>{04724352-9871-4DF1-9D6F-6893C29B19BF}</a:tableStyleId>
                </a:tblPr>
                <a:tblGrid>
                  <a:gridCol w="2629229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349577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2000"/>
                          <a:buFont typeface="Century Gothic"/>
                          <a:buNone/>
                        </a:pPr>
                        <a:r>
                          <a:rPr lang="en-US" sz="1500" b="1" dirty="0">
                            <a:solidFill>
                              <a:srgbClr val="FFFFFF"/>
                            </a:solidFill>
                            <a:latin typeface="Handlee" panose="02000000000000000000" pitchFamily="2" charset="0"/>
                          </a:rPr>
                          <a:t>Remember the Concept</a:t>
                        </a:r>
                        <a:endParaRPr sz="1500" u="none" strike="noStrike" cap="none" dirty="0">
                          <a:latin typeface="Handlee" panose="02000000000000000000" pitchFamily="2" charset="0"/>
                        </a:endParaRPr>
                      </a:p>
                    </a:txBody>
                    <a:tcPr marL="76208" marR="76208" marT="38104" marB="38104" anchor="ctr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0171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548382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000"/>
                          <a:buFont typeface="Century Gothic"/>
                          <a:buNone/>
                        </a:pPr>
                        <a:r>
                          <a:rPr lang="en-US" sz="1500" dirty="0">
                            <a:latin typeface="Handlee" panose="02000000000000000000" pitchFamily="2" charset="0"/>
                          </a:rPr>
                          <a:t>Two events are </a:t>
                        </a:r>
                        <a:r>
                          <a:rPr lang="en-US" sz="1500" b="1" i="1" dirty="0">
                            <a:latin typeface="Handlee" panose="02000000000000000000" pitchFamily="2" charset="0"/>
                          </a:rPr>
                          <a:t>mutually exclusive </a:t>
                        </a:r>
                        <a:r>
                          <a:rPr lang="en-US" sz="1500" dirty="0">
                            <a:latin typeface="Handlee" panose="02000000000000000000" pitchFamily="2" charset="0"/>
                          </a:rPr>
                          <a:t>if they have “</a:t>
                        </a:r>
                        <a:r>
                          <a:rPr lang="en-US" sz="1500" b="1" dirty="0">
                            <a:solidFill>
                              <a:srgbClr val="FF0000"/>
                            </a:solidFill>
                            <a:latin typeface="Handlee" panose="02000000000000000000" pitchFamily="2" charset="0"/>
                          </a:rPr>
                          <a:t>nothing</a:t>
                        </a:r>
                        <a:r>
                          <a:rPr lang="en-US" sz="1500" dirty="0">
                            <a:latin typeface="Handlee" panose="02000000000000000000" pitchFamily="2" charset="0"/>
                          </a:rPr>
                          <a:t>” in common. </a:t>
                        </a:r>
                        <a:endParaRPr sz="1500" dirty="0">
                          <a:latin typeface="Handlee" panose="02000000000000000000" pitchFamily="2" charset="0"/>
                        </a:endParaRPr>
                      </a:p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000"/>
                          <a:buFont typeface="Century Gothic"/>
                          <a:buNone/>
                        </a:pPr>
                        <a:endParaRPr sz="1500" dirty="0">
                          <a:latin typeface="Handlee" panose="02000000000000000000" pitchFamily="2" charset="0"/>
                        </a:endParaRPr>
                      </a:p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000"/>
                          <a:buFont typeface="Century Gothic"/>
                          <a:buNone/>
                        </a:pPr>
                        <a:endParaRPr sz="1500" dirty="0">
                          <a:latin typeface="Handlee" panose="02000000000000000000" pitchFamily="2" charset="0"/>
                        </a:endParaRPr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FFFFF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</a:tbl>
            </a:graphicData>
          </a:graphic>
        </p:graphicFrame>
        <p:pic>
          <p:nvPicPr>
            <p:cNvPr id="19" name="Google Shape;36;p5" descr="C:\Users\Stephen\Downloads\Light Bulb Icon.png">
              <a:extLst>
                <a:ext uri="{FF2B5EF4-FFF2-40B4-BE49-F238E27FC236}">
                  <a16:creationId xmlns:a16="http://schemas.microsoft.com/office/drawing/2014/main" id="{87B33FDB-823E-4EF8-8D79-BB02D813D201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265270" y="231324"/>
              <a:ext cx="332203" cy="26951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31858-3BED-4E4E-91AB-0C6FDEFA9636}"/>
                </a:ext>
              </a:extLst>
            </p:cNvPr>
            <p:cNvGrpSpPr/>
            <p:nvPr/>
          </p:nvGrpSpPr>
          <p:grpSpPr>
            <a:xfrm>
              <a:off x="6455283" y="1257084"/>
              <a:ext cx="2127788" cy="1397234"/>
              <a:chOff x="6704784" y="2361945"/>
              <a:chExt cx="2127788" cy="1397234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12243F4E-18E8-4E3F-8450-3C0EF0ECE4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04784" y="2361945"/>
                <a:ext cx="2127788" cy="1397234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CE6CD53-F950-4887-815B-1BC31B7C4F82}"/>
                  </a:ext>
                </a:extLst>
              </p:cNvPr>
              <p:cNvSpPr/>
              <p:nvPr/>
            </p:nvSpPr>
            <p:spPr>
              <a:xfrm rot="16200000">
                <a:off x="7290822" y="2926876"/>
                <a:ext cx="64793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Handlee" panose="02000000000000000000" pitchFamily="2" charset="0"/>
                  </a:rPr>
                  <a:t>Empty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7D39DA6-CB05-42F4-A73E-BD864550F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31371" y="2690221"/>
              <a:ext cx="2214036" cy="137855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49" grpId="0"/>
      <p:bldP spid="50" grpId="0"/>
      <p:bldP spid="11" grpId="0"/>
      <p:bldP spid="1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 rot="-5400000">
            <a:off x="-755541" y="3317042"/>
            <a:ext cx="1692750" cy="224000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167"/>
          </a:p>
        </p:txBody>
      </p:sp>
      <p:graphicFrame>
        <p:nvGraphicFramePr>
          <p:cNvPr id="55" name="Google Shape;55;p6"/>
          <p:cNvGraphicFramePr/>
          <p:nvPr>
            <p:extLst>
              <p:ext uri="{D42A27DB-BD31-4B8C-83A1-F6EECF244321}">
                <p14:modId xmlns:p14="http://schemas.microsoft.com/office/powerpoint/2010/main" val="3835417623"/>
              </p:ext>
            </p:extLst>
          </p:nvPr>
        </p:nvGraphicFramePr>
        <p:xfrm>
          <a:off x="1024270" y="5026194"/>
          <a:ext cx="5187477" cy="960144"/>
        </p:xfrm>
        <a:graphic>
          <a:graphicData uri="http://schemas.openxmlformats.org/drawingml/2006/table">
            <a:tbl>
              <a:tblPr firstRow="1" bandRow="1">
                <a:noFill/>
                <a:tableStyleId>{04724352-9871-4DF1-9D6F-6893C29B19BF}</a:tableStyleId>
              </a:tblPr>
              <a:tblGrid>
                <a:gridCol w="5187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92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Check For Understanding</a:t>
                      </a:r>
                      <a:endParaRPr sz="1200" u="none" strike="noStrike" cap="none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i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Give </a:t>
                      </a:r>
                      <a:r>
                        <a:rPr lang="en-US" sz="1200" b="1" i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example of overlapping </a:t>
                      </a:r>
                      <a:r>
                        <a:rPr lang="en-US" sz="1200" i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events using outcomes from different probability experiments, </a:t>
                      </a:r>
                      <a:r>
                        <a:rPr lang="en-US" sz="1200" b="1" i="1" u="none" strike="noStrike" cap="none" dirty="0">
                          <a:solidFill>
                            <a:schemeClr val="tx1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such as: a spinner, a number cube, or a deck of cards</a:t>
                      </a:r>
                      <a:r>
                        <a:rPr lang="en-US" sz="1200" i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</a:t>
                      </a: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5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i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Give an example of </a:t>
                      </a:r>
                      <a:r>
                        <a:rPr lang="en-US" sz="1200" b="1" i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Mutually Exclusive events</a:t>
                      </a:r>
                      <a:r>
                        <a:rPr lang="en-US" sz="1200" i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?</a:t>
                      </a:r>
                      <a:endParaRPr sz="1200" i="1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6" name="Google Shape;56;p6" descr="C:\Users\Stephen\Downloads\Light Bulb Ic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339" y="5046981"/>
            <a:ext cx="191739" cy="1751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B174CF-0107-4159-A6D8-C5423D19304E}"/>
              </a:ext>
            </a:extLst>
          </p:cNvPr>
          <p:cNvSpPr/>
          <p:nvPr/>
        </p:nvSpPr>
        <p:spPr>
          <a:xfrm>
            <a:off x="90834" y="399526"/>
            <a:ext cx="83757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Handlee" panose="02000000000000000000" pitchFamily="2" charset="0"/>
              </a:rPr>
              <a:t>The process used in the </a:t>
            </a:r>
            <a:r>
              <a:rPr lang="en-US" sz="1600" b="1" i="1" dirty="0">
                <a:solidFill>
                  <a:schemeClr val="accent3"/>
                </a:solidFill>
                <a:latin typeface="Handlee" panose="02000000000000000000" pitchFamily="2" charset="0"/>
              </a:rPr>
              <a:t>mutually exclusive </a:t>
            </a:r>
            <a:r>
              <a:rPr lang="en-US" sz="1600" b="1" dirty="0">
                <a:latin typeface="Handlee" panose="02000000000000000000" pitchFamily="2" charset="0"/>
              </a:rPr>
              <a:t>events can be generalized to give the following formula: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A84C6-CEDF-4408-BC20-8D0176E19E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2230" y="738080"/>
            <a:ext cx="6749592" cy="16606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1028A6-22D8-4320-A41F-F3F3121CF160}"/>
              </a:ext>
            </a:extLst>
          </p:cNvPr>
          <p:cNvSpPr/>
          <p:nvPr/>
        </p:nvSpPr>
        <p:spPr>
          <a:xfrm>
            <a:off x="448653" y="1568404"/>
            <a:ext cx="22813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andlee" panose="02000000000000000000" pitchFamily="2" charset="0"/>
              </a:rPr>
              <a:t>Recall Distributive Property: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E22911-DAD2-4538-AD9F-45FD634F088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62150" y="1876181"/>
            <a:ext cx="937231" cy="274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2AA60A-6402-4426-893C-071842C14BC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43481" y="1900480"/>
            <a:ext cx="937231" cy="351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E74832-991E-4338-8877-C7653CFE384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4180" y="1612063"/>
            <a:ext cx="541754" cy="6395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16FB2F-3030-4AAE-B29D-7F6220F40943}"/>
              </a:ext>
            </a:extLst>
          </p:cNvPr>
          <p:cNvSpPr/>
          <p:nvPr/>
        </p:nvSpPr>
        <p:spPr>
          <a:xfrm>
            <a:off x="292230" y="2458073"/>
            <a:ext cx="67495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andlee" panose="02000000000000000000" pitchFamily="2" charset="0"/>
              </a:rPr>
              <a:t>Two events are </a:t>
            </a:r>
            <a:r>
              <a:rPr lang="en-US" b="1" i="1" u="sng" dirty="0">
                <a:solidFill>
                  <a:schemeClr val="accent3"/>
                </a:solidFill>
                <a:latin typeface="Handlee" panose="02000000000000000000" pitchFamily="2" charset="0"/>
              </a:rPr>
              <a:t>overlapping events</a:t>
            </a:r>
            <a:r>
              <a:rPr lang="en-US" b="1" dirty="0">
                <a:latin typeface="Handlee" panose="02000000000000000000" pitchFamily="2" charset="0"/>
              </a:rPr>
              <a:t> (or </a:t>
            </a:r>
            <a:r>
              <a:rPr lang="en-US" b="1" i="1" dirty="0">
                <a:solidFill>
                  <a:srgbClr val="00B0F0"/>
                </a:solidFill>
                <a:latin typeface="Handlee" panose="02000000000000000000" pitchFamily="2" charset="0"/>
              </a:rPr>
              <a:t>inclusive events</a:t>
            </a:r>
            <a:r>
              <a:rPr lang="en-US" b="1" dirty="0">
                <a:latin typeface="Handlee" panose="02000000000000000000" pitchFamily="2" charset="0"/>
              </a:rPr>
              <a:t>) if </a:t>
            </a:r>
            <a:r>
              <a:rPr lang="en-US" sz="1600" b="1" dirty="0">
                <a:latin typeface="Handlee" panose="02000000000000000000" pitchFamily="2" charset="0"/>
              </a:rPr>
              <a:t>they</a:t>
            </a:r>
            <a:r>
              <a:rPr lang="en-US" b="1" dirty="0">
                <a:latin typeface="Handlee" panose="02000000000000000000" pitchFamily="2" charset="0"/>
              </a:rPr>
              <a:t> have one or more outcomes in common.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3B7792A5-8F61-49A8-B02D-6BB481FBE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74" y="3012492"/>
            <a:ext cx="2733675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WB">
            <a:extLst>
              <a:ext uri="{FF2B5EF4-FFF2-40B4-BE49-F238E27FC236}">
                <a16:creationId xmlns:a16="http://schemas.microsoft.com/office/drawing/2014/main" id="{AC03E107-CD76-4F05-BD35-7FDEBB738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4" y="5211646"/>
            <a:ext cx="386060" cy="38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Google Shape;37;p5">
                <a:extLst>
                  <a:ext uri="{FF2B5EF4-FFF2-40B4-BE49-F238E27FC236}">
                    <a16:creationId xmlns:a16="http://schemas.microsoft.com/office/drawing/2014/main" id="{CE44476C-37B7-4DBA-8930-280EA0EDE08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9319571"/>
                  </p:ext>
                </p:extLst>
              </p:nvPr>
            </p:nvGraphicFramePr>
            <p:xfrm>
              <a:off x="7067862" y="816514"/>
              <a:ext cx="1993770" cy="3082624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19937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09834">
                    <a:tc>
                      <a:txBody>
                        <a:bodyPr/>
                        <a:lstStyle/>
                        <a:p>
                          <a:pPr marL="22860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FFFFFF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200" b="1" u="none" strike="noStrike" cap="none">
                              <a:solidFill>
                                <a:srgbClr val="FFFFFF"/>
                              </a:solidFill>
                              <a:latin typeface="Century Gothic"/>
                              <a:ea typeface="Century Gothic"/>
                              <a:cs typeface="Century Gothic"/>
                              <a:sym typeface="Century Gothic"/>
                            </a:rPr>
                            <a:t>Remember the Concept</a:t>
                          </a:r>
                          <a:endParaRPr sz="1200" u="none" strike="noStrike" cap="none"/>
                        </a:p>
                      </a:txBody>
                      <a:tcPr marL="76208" marR="76208" marT="38104" marB="38104">
                        <a:lnL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0171A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5843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2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Intersection (AND): </a:t>
                          </a: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2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A ∩ B </a:t>
                          </a:r>
                          <a:r>
                            <a:rPr lang="en-US" sz="1200" dirty="0"/>
                            <a:t>Each element is in both set A and set B. Find where the sets overlap. </a:t>
                          </a: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2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Union (OR): </a:t>
                          </a:r>
                          <a:r>
                            <a:rPr lang="en-US" sz="1200" b="1" i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A ∪ B </a:t>
                          </a:r>
                          <a:r>
                            <a:rPr lang="en-US" sz="1200" dirty="0"/>
                            <a:t>All elements in set A or set B. Join together all of the elements in both sets. </a:t>
                          </a: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2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Complement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:</a:t>
                          </a:r>
                          <a:r>
                            <a:rPr lang="en-US" sz="1200" b="0" baseline="0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b="1" i="1" baseline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1" i="0" baseline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1200" b="1" i="0" baseline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dirty="0">
                              <a:solidFill>
                                <a:srgbClr val="000000"/>
                              </a:solidFill>
                            </a:rPr>
                            <a:t>of a set A refers to all elements in the given universal set U that are </a:t>
                          </a:r>
                          <a:r>
                            <a:rPr lang="en-US" sz="1200" b="1" i="1" dirty="0">
                              <a:solidFill>
                                <a:schemeClr val="accent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not in 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</a:rPr>
                            <a:t>A.</a:t>
                          </a:r>
                          <a:endParaRPr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6208" marR="76208" marT="38104" marB="38104">
                        <a:lnL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Google Shape;37;p5">
                <a:extLst>
                  <a:ext uri="{FF2B5EF4-FFF2-40B4-BE49-F238E27FC236}">
                    <a16:creationId xmlns:a16="http://schemas.microsoft.com/office/drawing/2014/main" id="{CE44476C-37B7-4DBA-8930-280EA0EDE08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89319571"/>
                  </p:ext>
                </p:extLst>
              </p:nvPr>
            </p:nvGraphicFramePr>
            <p:xfrm>
              <a:off x="7067862" y="816514"/>
              <a:ext cx="1993770" cy="3082624"/>
            </p:xfrm>
            <a:graphic>
              <a:graphicData uri="http://schemas.openxmlformats.org/drawingml/2006/table">
                <a:tbl>
                  <a:tblPr firstRow="1" bandRow="1">
                    <a:noFill/>
                  </a:tblPr>
                  <a:tblGrid>
                    <a:gridCol w="19937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09834">
                    <a:tc>
                      <a:txBody>
                        <a:bodyPr/>
                        <a:lstStyle/>
                        <a:p>
                          <a:pPr marL="22860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FFFFFF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200" b="1" u="none" strike="noStrike" cap="none">
                              <a:solidFill>
                                <a:srgbClr val="FFFFFF"/>
                              </a:solidFill>
                              <a:latin typeface="Century Gothic"/>
                              <a:ea typeface="Century Gothic"/>
                              <a:cs typeface="Century Gothic"/>
                              <a:sym typeface="Century Gothic"/>
                            </a:rPr>
                            <a:t>Remember the Concept</a:t>
                          </a:r>
                          <a:endParaRPr sz="1200" u="none" strike="noStrike" cap="none"/>
                        </a:p>
                      </a:txBody>
                      <a:tcPr marL="76208" marR="76208" marT="38104" marB="38104">
                        <a:lnL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0171A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75843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2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Intersection (AND): </a:t>
                          </a: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2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A ∩ B </a:t>
                          </a:r>
                          <a:r>
                            <a:rPr lang="en-US" sz="1200" dirty="0"/>
                            <a:t>Each element is in both set A and set B. Find where the sets overlap. </a:t>
                          </a: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200" b="1" i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Union (OR): </a:t>
                          </a:r>
                          <a:r>
                            <a:rPr lang="en-US" sz="1200" b="1" i="0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A ∪ B </a:t>
                          </a:r>
                          <a:r>
                            <a:rPr lang="en-US" sz="1200" dirty="0"/>
                            <a:t>All elements in set A or set B. Join together all of the elements in both sets. </a:t>
                          </a: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endParaRPr lang="en-US" sz="12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200"/>
                            <a:buFont typeface="Century Gothic"/>
                            <a:buNone/>
                          </a:pPr>
                          <a:r>
                            <a:rPr lang="en-US" sz="1200" b="1" dirty="0">
                              <a:solidFill>
                                <a:srgbClr val="00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Complement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</a:rPr>
                            <a:t>:</a:t>
                          </a:r>
                          <a:r>
                            <a:rPr lang="en-US" sz="1200" b="0" baseline="0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  <a14:m xmlns:a14="http://schemas.microsoft.com/office/drawing/2010/main"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200" b="1" i="1" baseline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1" i="0" baseline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p>
                                  <m:r>
                                    <a:rPr lang="en-US" sz="1200" b="1" i="0" baseline="0" smtClean="0">
                                      <a:solidFill>
                                        <a:srgbClr val="00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𝐂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200" dirty="0">
                              <a:solidFill>
                                <a:srgbClr val="000000"/>
                              </a:solidFill>
                            </a:rPr>
                            <a:t>of a set A refers to all elements in the given universal set U that are </a:t>
                          </a:r>
                          <a:r>
                            <a:rPr lang="en-US" sz="1200" b="1" i="1" dirty="0">
                              <a:solidFill>
                                <a:schemeClr val="accent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not in </a:t>
                          </a:r>
                          <a:r>
                            <a:rPr lang="en-US" sz="1200" dirty="0">
                              <a:solidFill>
                                <a:srgbClr val="000000"/>
                              </a:solidFill>
                            </a:rPr>
                            <a:t>A.</a:t>
                          </a:r>
                          <a:endParaRPr sz="12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marL="76208" marR="76208" marT="38104" marB="38104">
                        <a:lnL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rgbClr val="0171AB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Google Shape;38;p5" descr="C:\Users\Stephen\Downloads\Light Bulb Icon.png">
            <a:extLst>
              <a:ext uri="{FF2B5EF4-FFF2-40B4-BE49-F238E27FC236}">
                <a16:creationId xmlns:a16="http://schemas.microsoft.com/office/drawing/2014/main" id="{362AF794-0EA2-4FF0-AB63-C6B40BEC84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1822" y="881406"/>
            <a:ext cx="379544" cy="3016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" name="Google Shape;76;p7">
            <a:extLst>
              <a:ext uri="{FF2B5EF4-FFF2-40B4-BE49-F238E27FC236}">
                <a16:creationId xmlns:a16="http://schemas.microsoft.com/office/drawing/2014/main" id="{AB7D79D0-766A-4452-83AE-7ABD87A6E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673258"/>
              </p:ext>
            </p:extLst>
          </p:nvPr>
        </p:nvGraphicFramePr>
        <p:xfrm>
          <a:off x="6933464" y="4431002"/>
          <a:ext cx="2050279" cy="1874544"/>
        </p:xfrm>
        <a:graphic>
          <a:graphicData uri="http://schemas.openxmlformats.org/drawingml/2006/table">
            <a:tbl>
              <a:tblPr firstRow="1" bandRow="1">
                <a:noFill/>
                <a:tableStyleId>{04724352-9871-4DF1-9D6F-6893C29B19BF}</a:tableStyleId>
              </a:tblPr>
              <a:tblGrid>
                <a:gridCol w="2050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8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Remember the Concept</a:t>
                      </a:r>
                      <a:endParaRPr sz="1200" u="none" strike="noStrike" cap="none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71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29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the intersection is </a:t>
                      </a:r>
                      <a:r>
                        <a:rPr lang="en-US" sz="1200" b="1" i="1" u="none" strike="noStrike" cap="none" dirty="0">
                          <a:solidFill>
                            <a:srgbClr val="C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empty</a:t>
                      </a: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the events are </a:t>
                      </a: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mutually exclusive</a:t>
                      </a: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200" dirty="0"/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  <a:tabLst/>
                        <a:defRPr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the intersection is </a:t>
                      </a:r>
                      <a:r>
                        <a:rPr lang="en-US" sz="1200" b="1" i="1" u="none" strike="noStrike" cap="none" dirty="0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 empty</a:t>
                      </a: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the events are</a:t>
                      </a:r>
                      <a:endParaRPr lang="en-US" sz="12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Overlapping (</a:t>
                      </a:r>
                      <a:r>
                        <a:rPr lang="en-US" sz="1200" b="1" i="1" dirty="0">
                          <a:solidFill>
                            <a:srgbClr val="00B0F0"/>
                          </a:solidFill>
                          <a:latin typeface="Handlee" panose="02000000000000000000" pitchFamily="2" charset="0"/>
                        </a:rPr>
                        <a:t>inclusive events)</a:t>
                      </a: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200" u="none" strike="noStrike" cap="none" dirty="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171A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9" name="Google Shape;72;p7" descr="C:\Users\Stephen\Downloads\Light Bulb Icon.png">
            <a:extLst>
              <a:ext uri="{FF2B5EF4-FFF2-40B4-BE49-F238E27FC236}">
                <a16:creationId xmlns:a16="http://schemas.microsoft.com/office/drawing/2014/main" id="{EBEB3995-F8EF-47E7-A960-E0CA0D3C99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4138" y="4462394"/>
            <a:ext cx="345354" cy="3123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E4C75D7-8A2B-42BE-8A26-5F9EF9F2ED49}"/>
              </a:ext>
            </a:extLst>
          </p:cNvPr>
          <p:cNvGrpSpPr/>
          <p:nvPr/>
        </p:nvGrpSpPr>
        <p:grpSpPr>
          <a:xfrm>
            <a:off x="3812096" y="3012071"/>
            <a:ext cx="2876222" cy="1751248"/>
            <a:chOff x="3812096" y="3012071"/>
            <a:chExt cx="2876222" cy="175124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2EDEA51-B0B9-4C28-911E-40CBFDCF9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812096" y="3012071"/>
              <a:ext cx="2876222" cy="1751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7205940-E5A5-408E-BFF8-0A300B1F6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71153" y="3046712"/>
              <a:ext cx="2318071" cy="249003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56B3292-992F-4E03-8B68-63170FCA4132}"/>
                </a:ext>
              </a:extLst>
            </p:cNvPr>
            <p:cNvSpPr/>
            <p:nvPr/>
          </p:nvSpPr>
          <p:spPr>
            <a:xfrm>
              <a:off x="4321703" y="3071416"/>
              <a:ext cx="16530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chemeClr val="tx1"/>
                  </a:solidFill>
                  <a:latin typeface="Handlee" panose="02000000000000000000" pitchFamily="2" charset="0"/>
                </a:rPr>
                <a:t>Overlapping Events</a:t>
              </a:r>
              <a:r>
                <a:rPr lang="en-US" b="1" dirty="0">
                  <a:solidFill>
                    <a:schemeClr val="tx1"/>
                  </a:solidFill>
                  <a:latin typeface="Handlee" panose="02000000000000000000" pitchFamily="2" charset="0"/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/>
          <p:nvPr/>
        </p:nvSpPr>
        <p:spPr>
          <a:xfrm rot="-5400000">
            <a:off x="-755547" y="3316966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1167"/>
          </a:p>
        </p:txBody>
      </p:sp>
      <p:pic>
        <p:nvPicPr>
          <p:cNvPr id="70" name="Google Shape;70;p7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552" y="4404184"/>
            <a:ext cx="152385" cy="152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7" descr="C:\Users\Stephen\Downloads\Make Connecti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552" y="4404184"/>
            <a:ext cx="152385" cy="15238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7" name="Google Shape;77;p7"/>
          <p:cNvGraphicFramePr/>
          <p:nvPr>
            <p:extLst>
              <p:ext uri="{D42A27DB-BD31-4B8C-83A1-F6EECF244321}">
                <p14:modId xmlns:p14="http://schemas.microsoft.com/office/powerpoint/2010/main" val="2015745392"/>
              </p:ext>
            </p:extLst>
          </p:nvPr>
        </p:nvGraphicFramePr>
        <p:xfrm>
          <a:off x="348620" y="1433577"/>
          <a:ext cx="2837639" cy="2834712"/>
        </p:xfrm>
        <a:graphic>
          <a:graphicData uri="http://schemas.openxmlformats.org/drawingml/2006/table">
            <a:tbl>
              <a:tblPr>
                <a:noFill/>
                <a:tableStyleId>{0671EB37-AE91-4173-958E-47B1DFF4975B}</a:tableStyleId>
              </a:tblPr>
              <a:tblGrid>
                <a:gridCol w="2837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51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 i="0" u="none" strike="noStrike" cap="none" dirty="0">
                          <a:solidFill>
                            <a:schemeClr val="bg1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Steps</a:t>
                      </a:r>
                      <a:endParaRPr sz="1200" b="1" u="none" strike="noStrike" cap="none" dirty="0">
                        <a:solidFill>
                          <a:schemeClr val="bg1"/>
                        </a:solidFill>
                        <a:latin typeface="Handlee" panose="02000000000000000000" pitchFamily="2" charset="0"/>
                      </a:endParaRPr>
                    </a:p>
                  </a:txBody>
                  <a:tcPr marL="76208" marR="76208" marT="38104" marB="38104">
                    <a:lnL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1. </a:t>
                      </a:r>
                      <a:r>
                        <a:rPr lang="en-US" sz="1400" b="1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Define the events.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         “</a:t>
                      </a:r>
                      <a:r>
                        <a:rPr lang="en-US" sz="1200" b="1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Write them in Set Notation</a:t>
                      </a:r>
                      <a:r>
                        <a:rPr lang="en-US" sz="1400" b="1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.”</a:t>
                      </a:r>
                      <a:endParaRPr sz="1400" b="1" u="none" strike="noStrike" cap="none" dirty="0">
                        <a:latin typeface="Handlee" panose="02000000000000000000" pitchFamily="2" charset="0"/>
                      </a:endParaRPr>
                    </a:p>
                  </a:txBody>
                  <a:tcPr marL="76208" marR="76208" marT="38104" marB="38104">
                    <a:lnL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337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rgbClr val="F34336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CFU How did you/I determi</a:t>
                      </a:r>
                      <a:r>
                        <a:rPr lang="en-US" sz="1000" b="1" dirty="0">
                          <a:solidFill>
                            <a:srgbClr val="F34336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ne the event</a:t>
                      </a:r>
                      <a:r>
                        <a:rPr lang="en-US" sz="1000" b="1" i="0" u="none" strike="noStrike" cap="none" dirty="0">
                          <a:solidFill>
                            <a:srgbClr val="F34336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?</a:t>
                      </a:r>
                      <a:endParaRPr sz="1200" b="1" u="none" strike="noStrike" cap="none" dirty="0">
                        <a:latin typeface="Handlee" panose="02000000000000000000" pitchFamily="2" charset="0"/>
                      </a:endParaRPr>
                    </a:p>
                  </a:txBody>
                  <a:tcPr marL="76208" marR="76208" marT="38104" marB="38104">
                    <a:lnL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1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2. </a:t>
                      </a:r>
                      <a:r>
                        <a:rPr lang="en-US" sz="1400" b="1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Draw a Venn Diagram.</a:t>
                      </a:r>
                      <a:endParaRPr sz="1400" b="1" u="none" strike="noStrike" cap="none" dirty="0">
                        <a:latin typeface="Handlee" panose="02000000000000000000" pitchFamily="2" charset="0"/>
                      </a:endParaRPr>
                    </a:p>
                  </a:txBody>
                  <a:tcPr marL="76208" marR="76208" marT="38104" marB="38104">
                    <a:lnL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337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F34336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CFU How did I/you </a:t>
                      </a:r>
                      <a:r>
                        <a:rPr lang="en-US" sz="1000" b="1">
                          <a:solidFill>
                            <a:srgbClr val="F34336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draw a Venn Diagram</a:t>
                      </a:r>
                      <a:r>
                        <a:rPr lang="en-US" sz="1000" b="1" i="0" u="none" strike="noStrike" cap="none">
                          <a:solidFill>
                            <a:srgbClr val="F34336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?</a:t>
                      </a:r>
                      <a:endParaRPr sz="1200" b="1" u="none" strike="noStrike" cap="none">
                        <a:latin typeface="Handlee" panose="02000000000000000000" pitchFamily="2" charset="0"/>
                      </a:endParaRPr>
                    </a:p>
                  </a:txBody>
                  <a:tcPr marL="76208" marR="76208" marT="38104" marB="38104">
                    <a:lnL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7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400" b="1" i="0" u="none" strike="noStrike" cap="none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3. </a:t>
                      </a:r>
                      <a:r>
                        <a:rPr lang="en-US" sz="1400" b="1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Find P(A), P(B), P(A and B), and 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400" b="1" dirty="0">
                          <a:solidFill>
                            <a:srgbClr val="202020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     </a:t>
                      </a: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P(A or B).</a:t>
                      </a:r>
                      <a:endParaRPr sz="1400" b="1" u="none" strike="noStrike" cap="none" dirty="0">
                        <a:latin typeface="Handlee" panose="02000000000000000000" pitchFamily="2" charset="0"/>
                      </a:endParaRPr>
                    </a:p>
                  </a:txBody>
                  <a:tcPr marL="76208" marR="76208" marT="38104" marB="38104">
                    <a:lnL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337">
                <a:tc>
                  <a:txBody>
                    <a:bodyPr/>
                    <a:lstStyle/>
                    <a:p>
                      <a:pPr marL="228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i="0" u="none" strike="noStrike" cap="none">
                          <a:solidFill>
                            <a:srgbClr val="F34336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CFU How did I/you </a:t>
                      </a:r>
                      <a:r>
                        <a:rPr lang="en-US" sz="1000" b="1">
                          <a:solidFill>
                            <a:srgbClr val="F34336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find each probability</a:t>
                      </a:r>
                      <a:r>
                        <a:rPr lang="en-US" sz="1000" b="1" i="0" u="none" strike="noStrike" cap="none">
                          <a:solidFill>
                            <a:srgbClr val="F34336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?</a:t>
                      </a:r>
                      <a:endParaRPr sz="1000" b="1">
                        <a:solidFill>
                          <a:srgbClr val="F34336"/>
                        </a:solidFill>
                        <a:latin typeface="Handlee" panose="02000000000000000000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177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4.  Addition Rule.</a:t>
                      </a:r>
                      <a:endParaRPr sz="1400" b="1" dirty="0">
                        <a:solidFill>
                          <a:schemeClr val="dk1"/>
                        </a:solidFill>
                        <a:latin typeface="Handlee" panose="02000000000000000000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337">
                <a:tc>
                  <a:txBody>
                    <a:bodyPr/>
                    <a:lstStyle/>
                    <a:p>
                      <a:pPr marL="22860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chemeClr val="accent3"/>
                          </a:solidFill>
                          <a:latin typeface="Handlee" panose="02000000000000000000" pitchFamily="2" charset="0"/>
                          <a:ea typeface="Century Gothic"/>
                          <a:cs typeface="Century Gothic"/>
                          <a:sym typeface="Century Gothic"/>
                        </a:rPr>
                        <a:t>CFU How did I/you I calculate the  P(A or B)?</a:t>
                      </a:r>
                      <a:endParaRPr sz="1700" b="1" dirty="0">
                        <a:solidFill>
                          <a:schemeClr val="dk1"/>
                        </a:solidFill>
                        <a:latin typeface="Handlee" panose="02000000000000000000" pitchFamily="2" charset="0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76208" marR="76208" marT="38104" marB="38104">
                    <a:lnL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675" cap="flat" cmpd="sng">
                      <a:solidFill>
                        <a:srgbClr val="E0E0E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9" name="Google Shape;79;p7"/>
          <p:cNvSpPr/>
          <p:nvPr/>
        </p:nvSpPr>
        <p:spPr>
          <a:xfrm>
            <a:off x="3256561" y="704402"/>
            <a:ext cx="5782974" cy="59367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76188" tIns="76188" rIns="76188" bIns="76188" anchor="ctr" anchorCtr="0">
            <a:noAutofit/>
          </a:bodyPr>
          <a:lstStyle/>
          <a:p>
            <a:endParaRPr sz="1167"/>
          </a:p>
        </p:txBody>
      </p:sp>
      <p:sp>
        <p:nvSpPr>
          <p:cNvPr id="80" name="Google Shape;80;p7"/>
          <p:cNvSpPr txBox="1"/>
          <p:nvPr/>
        </p:nvSpPr>
        <p:spPr>
          <a:xfrm>
            <a:off x="103719" y="272379"/>
            <a:ext cx="6513922" cy="33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76188" rIns="76188" bIns="76188" anchor="t" anchorCtr="0">
            <a:noAutofit/>
          </a:bodyPr>
          <a:lstStyle/>
          <a:p>
            <a:r>
              <a:rPr lang="en-US" sz="1800" b="1" dirty="0">
                <a:solidFill>
                  <a:srgbClr val="00B0F0"/>
                </a:solidFill>
              </a:rPr>
              <a:t>Find the Probability of Overlapping Events. </a:t>
            </a:r>
            <a:endParaRPr sz="1800" b="1" dirty="0">
              <a:solidFill>
                <a:srgbClr val="00B0F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E2107A-3DBD-4B3E-8A25-15B9B5E9BC52}"/>
              </a:ext>
            </a:extLst>
          </p:cNvPr>
          <p:cNvSpPr/>
          <p:nvPr/>
        </p:nvSpPr>
        <p:spPr>
          <a:xfrm>
            <a:off x="3252617" y="910357"/>
            <a:ext cx="5660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andlee" panose="02000000000000000000" pitchFamily="2" charset="0"/>
              </a:rPr>
              <a:t>What is the probability that you roll a number </a:t>
            </a:r>
            <a:r>
              <a:rPr lang="en-US" b="1" i="1" dirty="0">
                <a:latin typeface="Handlee" panose="02000000000000000000" pitchFamily="2" charset="0"/>
              </a:rPr>
              <a:t>dodecahedron</a:t>
            </a:r>
            <a:r>
              <a:rPr lang="en-US" b="1" dirty="0">
                <a:latin typeface="Handlee" panose="02000000000000000000" pitchFamily="2" charset="0"/>
              </a:rPr>
              <a:t> cube and the result is an </a:t>
            </a:r>
            <a:r>
              <a:rPr lang="en-US" b="1" dirty="0">
                <a:solidFill>
                  <a:srgbClr val="00B050"/>
                </a:solidFill>
                <a:latin typeface="Handlee" panose="02000000000000000000" pitchFamily="2" charset="0"/>
              </a:rPr>
              <a:t>even</a:t>
            </a:r>
            <a:r>
              <a:rPr lang="en-US" b="1" dirty="0">
                <a:latin typeface="Handlee" panose="02000000000000000000" pitchFamily="2" charset="0"/>
              </a:rPr>
              <a:t> number or a number </a:t>
            </a:r>
            <a:r>
              <a:rPr lang="en-US" b="1" dirty="0">
                <a:solidFill>
                  <a:srgbClr val="FF0000"/>
                </a:solidFill>
                <a:latin typeface="Handlee" panose="02000000000000000000" pitchFamily="2" charset="0"/>
              </a:rPr>
              <a:t>greater than </a:t>
            </a:r>
            <a:r>
              <a:rPr lang="en-US" b="1" dirty="0">
                <a:latin typeface="Handlee" panose="02000000000000000000" pitchFamily="2" charset="0"/>
              </a:rPr>
              <a:t>7?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8B79A-3E6B-441C-B016-B294C554BA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7933" y="34433"/>
            <a:ext cx="801228" cy="85141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4ABE61A-61E6-41A1-8334-2410758E4094}"/>
              </a:ext>
            </a:extLst>
          </p:cNvPr>
          <p:cNvSpPr/>
          <p:nvPr/>
        </p:nvSpPr>
        <p:spPr>
          <a:xfrm>
            <a:off x="3247904" y="1374301"/>
            <a:ext cx="3365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8600" fontAlgn="t"/>
            <a:r>
              <a:rPr lang="en-US" sz="1600" b="1" i="1" dirty="0">
                <a:solidFill>
                  <a:srgbClr val="0070C0"/>
                </a:solidFill>
                <a:latin typeface="Handlee" panose="02000000000000000000" pitchFamily="2" charset="0"/>
              </a:rPr>
              <a:t>1. Write the events using set notation.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02A647-764D-42D3-AD7B-F0E505B56FBF}"/>
                  </a:ext>
                </a:extLst>
              </p:cNvPr>
              <p:cNvSpPr/>
              <p:nvPr/>
            </p:nvSpPr>
            <p:spPr>
              <a:xfrm>
                <a:off x="4496425" y="1635911"/>
                <a:ext cx="38842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𝑼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={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,...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𝟏𝟏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, 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𝟏𝟐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entury Gothic"/>
                          <a:cs typeface="Century Gothic"/>
                          <a:sym typeface="Century Gothic"/>
                        </a:rPr>
                        <m:t>}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𝑨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𝟐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𝟒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𝟔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 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𝟖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 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𝟏𝟎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 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𝟏𝟐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  <a:latin typeface="Handlee" panose="02000000000000000000" pitchFamily="2" charset="0"/>
                    <a:ea typeface="Century Gothic"/>
                    <a:cs typeface="Century Gothic"/>
                    <a:sym typeface="Century Gothic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𝑩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={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𝟖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𝟗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𝟏𝟏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,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𝟏𝟐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entury Gothic"/>
                        <a:cs typeface="Century Gothic"/>
                        <a:sym typeface="Century Gothic"/>
                      </a:rPr>
                      <m:t>}</m:t>
                    </m:r>
                  </m:oMath>
                </a14:m>
                <a:endParaRPr lang="en-US" b="1" dirty="0">
                  <a:solidFill>
                    <a:srgbClr val="C00000"/>
                  </a:solidFill>
                  <a:latin typeface="Handlee" panose="02000000000000000000" pitchFamily="2" charset="0"/>
                  <a:ea typeface="Century Gothic"/>
                  <a:cs typeface="Century Gothic"/>
                  <a:sym typeface="Century Gothic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F02A647-764D-42D3-AD7B-F0E505B56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425" y="1635911"/>
                <a:ext cx="3884243" cy="523220"/>
              </a:xfrm>
              <a:prstGeom prst="rect">
                <a:avLst/>
              </a:prstGeom>
              <a:blipFill>
                <a:blip r:embed="rId5"/>
                <a:stretch>
                  <a:fillRect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398FE0EE-3824-45BC-BFE4-945A6A9F0D61}"/>
              </a:ext>
            </a:extLst>
          </p:cNvPr>
          <p:cNvSpPr/>
          <p:nvPr/>
        </p:nvSpPr>
        <p:spPr>
          <a:xfrm>
            <a:off x="3247904" y="2140733"/>
            <a:ext cx="2225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8600" fontAlgn="t"/>
            <a:r>
              <a:rPr lang="en-US" sz="1600" b="1" i="1" dirty="0">
                <a:solidFill>
                  <a:srgbClr val="0070C0"/>
                </a:solidFill>
                <a:latin typeface="Handlee" panose="02000000000000000000" pitchFamily="2" charset="0"/>
              </a:rPr>
              <a:t>2. Draw a Venn Diagram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67035-4846-4F77-809D-329405C043F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1245" y="2450882"/>
            <a:ext cx="2174602" cy="157017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7F66CBB-FADF-47D4-B7C9-CAE0A811B311}"/>
              </a:ext>
            </a:extLst>
          </p:cNvPr>
          <p:cNvSpPr/>
          <p:nvPr/>
        </p:nvSpPr>
        <p:spPr>
          <a:xfrm>
            <a:off x="3194916" y="4141822"/>
            <a:ext cx="39629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8600" fontAlgn="t">
              <a:defRPr/>
            </a:pPr>
            <a:r>
              <a:rPr lang="en-US" sz="1600" b="1" i="1" dirty="0">
                <a:solidFill>
                  <a:srgbClr val="0070C0"/>
                </a:solidFill>
                <a:latin typeface="Handlee" panose="02000000000000000000" pitchFamily="2" charset="0"/>
              </a:rPr>
              <a:t>3. Find P(A), P(B),  P(A and B), and P(A or B).</a:t>
            </a:r>
          </a:p>
        </p:txBody>
      </p:sp>
      <p:pic>
        <p:nvPicPr>
          <p:cNvPr id="6146" name="Picture 2" descr="Image result for favorable outcome divide by total">
            <a:extLst>
              <a:ext uri="{FF2B5EF4-FFF2-40B4-BE49-F238E27FC236}">
                <a16:creationId xmlns:a16="http://schemas.microsoft.com/office/drawing/2014/main" id="{D913F76C-9486-4929-8AEF-98FBC308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1" y="4811545"/>
            <a:ext cx="2837639" cy="9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3C7DD7-D14A-489A-B135-186CBFC7BEB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74258" y="5464168"/>
            <a:ext cx="2802710" cy="697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B68D4B-591A-4B59-90DC-6FE70A02FA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4949" y="4477831"/>
            <a:ext cx="1194536" cy="559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AF657E-ADA2-4B9A-8A83-336EFE059B8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9998" y="4468290"/>
            <a:ext cx="876668" cy="612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847DD9-3885-4D70-8DD1-DC36CEC13E3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722" y="4486618"/>
            <a:ext cx="1569515" cy="603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33C4A3-7EBB-4B1E-A515-5B964F8EA2E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6968" y="4509256"/>
            <a:ext cx="1650685" cy="5808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BB0717E-A640-4005-9D3E-2B5DA8A44ECA}"/>
              </a:ext>
            </a:extLst>
          </p:cNvPr>
          <p:cNvSpPr/>
          <p:nvPr/>
        </p:nvSpPr>
        <p:spPr>
          <a:xfrm>
            <a:off x="3194840" y="5177716"/>
            <a:ext cx="15151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8600" fontAlgn="t">
              <a:defRPr/>
            </a:pPr>
            <a:r>
              <a:rPr lang="en-US" sz="1600" b="1" i="1" dirty="0">
                <a:solidFill>
                  <a:srgbClr val="0070C0"/>
                </a:solidFill>
                <a:latin typeface="Handlee" panose="02000000000000000000" pitchFamily="2" charset="0"/>
              </a:rPr>
              <a:t>4. Addition Rule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9C390C-6E3D-4351-8C86-812EEC3FAB6F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2970" y="6135357"/>
            <a:ext cx="1880808" cy="486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F6D522-838D-4EC3-AA58-5FDF4482B7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2876" y="4549418"/>
            <a:ext cx="178832" cy="1485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15DAAD3-A1CA-44C2-A481-CD9DBFAC8F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82801" y="4811546"/>
            <a:ext cx="178832" cy="15410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49BD05D-74E5-4B7D-93AE-E84737C8D8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9868" y="4577381"/>
            <a:ext cx="178832" cy="1485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FFDA002-8B8D-430D-B9AA-C202BBCD22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3715" y="4835869"/>
            <a:ext cx="178832" cy="14856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4B9FA0A-D3CB-42BE-A18C-950F219D75F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76250" y="4535970"/>
            <a:ext cx="178832" cy="148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1536D4-8BD0-43AC-AC06-7A721473A2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46680" y="4823704"/>
            <a:ext cx="178832" cy="1485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F2586FE-7069-4B2A-9731-5160E44C42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98787" y="4556569"/>
            <a:ext cx="178832" cy="1485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1C0F142-5A54-4A7D-BF5A-54511FB48D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4362" y="4877002"/>
            <a:ext cx="178832" cy="1485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2486989-5FF6-4CA0-A1BC-943C751FC9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2670" y="4577381"/>
            <a:ext cx="178832" cy="1485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665BECB-B6B8-4F05-A27A-2B6303805C3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40103" y="4863252"/>
            <a:ext cx="178832" cy="14856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66AB2F5-4DA1-4D8C-BD24-71C147AD0D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89671" y="4557431"/>
            <a:ext cx="178832" cy="1485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77CAC5E-C005-41DB-8E13-D972C09CA6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06329" y="4814316"/>
            <a:ext cx="178832" cy="1485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7C88133-BD7F-47E0-9E63-00F46EB4C85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92825" y="4556569"/>
            <a:ext cx="178832" cy="1485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AECC3A4-10AD-4646-9825-69DC93C53EA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89634" y="4814316"/>
            <a:ext cx="178832" cy="148568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6DEBFB31-02FC-4080-832C-DDC10F27E254}"/>
              </a:ext>
            </a:extLst>
          </p:cNvPr>
          <p:cNvGrpSpPr/>
          <p:nvPr/>
        </p:nvGrpSpPr>
        <p:grpSpPr>
          <a:xfrm>
            <a:off x="5275614" y="5058321"/>
            <a:ext cx="90313" cy="1177570"/>
            <a:chOff x="5275614" y="5058321"/>
            <a:chExt cx="90313" cy="1177570"/>
          </a:xfrm>
        </p:grpSpPr>
        <p:cxnSp>
          <p:nvCxnSpPr>
            <p:cNvPr id="56" name="Connector: Curved 55">
              <a:extLst>
                <a:ext uri="{FF2B5EF4-FFF2-40B4-BE49-F238E27FC236}">
                  <a16:creationId xmlns:a16="http://schemas.microsoft.com/office/drawing/2014/main" id="{C8F65CF5-B0BB-4B8A-B1F2-BAA46062F59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939218" y="5394717"/>
              <a:ext cx="763105" cy="90313"/>
            </a:xfrm>
            <a:prstGeom prst="curvedConnector3">
              <a:avLst>
                <a:gd name="adj1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or: Curved 61">
              <a:extLst>
                <a:ext uri="{FF2B5EF4-FFF2-40B4-BE49-F238E27FC236}">
                  <a16:creationId xmlns:a16="http://schemas.microsoft.com/office/drawing/2014/main" id="{FCEB5D5E-B1EA-4357-B6BE-FC3E34110E7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222835" y="6099435"/>
              <a:ext cx="222650" cy="50261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10390F8-63E0-4D5A-8B5E-9CB326BE7B43}"/>
              </a:ext>
            </a:extLst>
          </p:cNvPr>
          <p:cNvGrpSpPr/>
          <p:nvPr/>
        </p:nvGrpSpPr>
        <p:grpSpPr>
          <a:xfrm>
            <a:off x="5877707" y="5079945"/>
            <a:ext cx="1280154" cy="1146130"/>
            <a:chOff x="5877707" y="5079945"/>
            <a:chExt cx="1280154" cy="1146130"/>
          </a:xfrm>
        </p:grpSpPr>
        <p:cxnSp>
          <p:nvCxnSpPr>
            <p:cNvPr id="59" name="Connector: Curved 58">
              <a:extLst>
                <a:ext uri="{FF2B5EF4-FFF2-40B4-BE49-F238E27FC236}">
                  <a16:creationId xmlns:a16="http://schemas.microsoft.com/office/drawing/2014/main" id="{6ED59F94-EF6D-484C-AC55-CB9DC62013C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877707" y="5079945"/>
              <a:ext cx="1280154" cy="795526"/>
            </a:xfrm>
            <a:prstGeom prst="curvedConnector3">
              <a:avLst>
                <a:gd name="adj1" fmla="val 10209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or: Curved 62">
              <a:extLst>
                <a:ext uri="{FF2B5EF4-FFF2-40B4-BE49-F238E27FC236}">
                  <a16:creationId xmlns:a16="http://schemas.microsoft.com/office/drawing/2014/main" id="{A3EDD4D5-6233-4903-B5E0-11449CD0A8A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804025" y="6089619"/>
              <a:ext cx="222650" cy="50261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E2128A64-0553-4D24-8BE6-CD28EE496D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90738" y="6219101"/>
            <a:ext cx="178832" cy="256282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659F381C-5A96-49B3-926A-C1D04CA07CF8}"/>
              </a:ext>
            </a:extLst>
          </p:cNvPr>
          <p:cNvGrpSpPr/>
          <p:nvPr/>
        </p:nvGrpSpPr>
        <p:grpSpPr>
          <a:xfrm>
            <a:off x="4545792" y="5058320"/>
            <a:ext cx="384623" cy="1167754"/>
            <a:chOff x="4545792" y="5058320"/>
            <a:chExt cx="384623" cy="1167754"/>
          </a:xfrm>
        </p:grpSpPr>
        <p:cxnSp>
          <p:nvCxnSpPr>
            <p:cNvPr id="47" name="Connector: Curved 46">
              <a:extLst>
                <a:ext uri="{FF2B5EF4-FFF2-40B4-BE49-F238E27FC236}">
                  <a16:creationId xmlns:a16="http://schemas.microsoft.com/office/drawing/2014/main" id="{3A81861A-7DD4-48E8-BF75-EE63FD886BE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793960" y="6089618"/>
              <a:ext cx="222650" cy="50261"/>
            </a:xfrm>
            <a:prstGeom prst="curvedConnector3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Curved 25">
              <a:extLst>
                <a:ext uri="{FF2B5EF4-FFF2-40B4-BE49-F238E27FC236}">
                  <a16:creationId xmlns:a16="http://schemas.microsoft.com/office/drawing/2014/main" id="{4E2A8EBF-F4DC-4384-92D7-AE4E02F43FB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335728" y="5268384"/>
              <a:ext cx="754492" cy="334364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3E67B1CC-4DCD-490F-B61B-8F037E74CA8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26234" y="6219101"/>
            <a:ext cx="192775" cy="25628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C98B109-FD90-4B6E-847F-44CF95FD24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96634" y="6219101"/>
            <a:ext cx="178832" cy="256282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6AEDDE15-8A1A-48C1-AEB7-B9DFC0F87C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49130" y="6221891"/>
            <a:ext cx="178832" cy="257536"/>
          </a:xfrm>
          <a:prstGeom prst="rect">
            <a:avLst/>
          </a:prstGeom>
        </p:spPr>
      </p:pic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691E28CD-DC6F-45EE-947A-D1047896B46C}"/>
              </a:ext>
            </a:extLst>
          </p:cNvPr>
          <p:cNvCxnSpPr>
            <a:stCxn id="10" idx="3"/>
          </p:cNvCxnSpPr>
          <p:nvPr/>
        </p:nvCxnSpPr>
        <p:spPr>
          <a:xfrm flipV="1">
            <a:off x="6633778" y="5212215"/>
            <a:ext cx="2050110" cy="1166300"/>
          </a:xfrm>
          <a:prstGeom prst="curvedConnector3">
            <a:avLst>
              <a:gd name="adj1" fmla="val 100426"/>
            </a:avLst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FB0A218-AF76-4F90-9496-3D57C997B390}"/>
              </a:ext>
            </a:extLst>
          </p:cNvPr>
          <p:cNvGrpSpPr/>
          <p:nvPr/>
        </p:nvGrpSpPr>
        <p:grpSpPr>
          <a:xfrm>
            <a:off x="3587272" y="2961075"/>
            <a:ext cx="3570588" cy="777264"/>
            <a:chOff x="-3966830" y="579613"/>
            <a:chExt cx="3717943" cy="777264"/>
          </a:xfrm>
        </p:grpSpPr>
        <p:graphicFrame>
          <p:nvGraphicFramePr>
            <p:cNvPr id="86" name="Google Shape;55;p6">
              <a:extLst>
                <a:ext uri="{FF2B5EF4-FFF2-40B4-BE49-F238E27FC236}">
                  <a16:creationId xmlns:a16="http://schemas.microsoft.com/office/drawing/2014/main" id="{48FEA51B-0503-41A6-A7F3-9AB647F50A0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48623899"/>
                </p:ext>
              </p:extLst>
            </p:nvPr>
          </p:nvGraphicFramePr>
          <p:xfrm>
            <a:off x="-3966830" y="579613"/>
            <a:ext cx="3717943" cy="777264"/>
          </p:xfrm>
          <a:graphic>
            <a:graphicData uri="http://schemas.openxmlformats.org/drawingml/2006/table">
              <a:tbl>
                <a:tblPr firstRow="1" bandRow="1">
                  <a:noFill/>
                  <a:tableStyleId>{04724352-9871-4DF1-9D6F-6893C29B19BF}</a:tableStyleId>
                </a:tblPr>
                <a:tblGrid>
                  <a:gridCol w="35705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20992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2000"/>
                          <a:buFont typeface="Century Gothic"/>
                          <a:buNone/>
                        </a:pPr>
                        <a:r>
                          <a:rPr lang="en-US" sz="1200" b="1" u="none" strike="noStrike" cap="none" dirty="0">
                            <a:solidFill>
                              <a:srgbClr val="FFFFFF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Check For Understanding</a:t>
                        </a:r>
                        <a:endParaRPr sz="1200" u="none" strike="noStrike" cap="none" dirty="0"/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0171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83365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000"/>
                          <a:buFont typeface="Century Gothic"/>
                          <a:buNone/>
                        </a:pPr>
                        <a:r>
                          <a:rPr lang="en-US" sz="1200" b="1" i="1" u="none" strike="noStrike" cap="none" dirty="0">
                            <a:solidFill>
                              <a:schemeClr val="dk1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A: How is P(A or B) different from P(A and B)? </a:t>
                        </a:r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gradFill flip="none" rotWithShape="1">
                        <a:gsLst>
                          <a:gs pos="0">
                            <a:schemeClr val="bg1">
                              <a:shade val="30000"/>
                              <a:satMod val="115000"/>
                            </a:schemeClr>
                          </a:gs>
                          <a:gs pos="50000">
                            <a:schemeClr val="bg1">
                              <a:shade val="67500"/>
                              <a:satMod val="115000"/>
                            </a:schemeClr>
                          </a:gs>
                          <a:gs pos="100000">
                            <a:schemeClr val="bg1">
                              <a:shade val="100000"/>
                              <a:satMod val="115000"/>
                            </a:schemeClr>
                          </a:gs>
                        </a:gsLst>
                        <a:lin ang="0" scaled="1"/>
                        <a:tileRect/>
                      </a:gra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3157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000"/>
                          <a:buFont typeface="Century Gothic"/>
                          <a:buNone/>
                        </a:pPr>
                        <a:r>
                          <a:rPr lang="en-US" sz="1200" b="1" i="1" u="none" strike="noStrike" cap="none" dirty="0">
                            <a:solidFill>
                              <a:schemeClr val="dk1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B: What is the Addition Rule states?</a:t>
                        </a:r>
                        <a:endParaRPr sz="1200" b="1" i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gradFill flip="none" rotWithShape="1">
                        <a:gsLst>
                          <a:gs pos="0">
                            <a:schemeClr val="bg1">
                              <a:shade val="30000"/>
                              <a:satMod val="115000"/>
                            </a:schemeClr>
                          </a:gs>
                          <a:gs pos="50000">
                            <a:schemeClr val="bg1">
                              <a:shade val="67500"/>
                              <a:satMod val="115000"/>
                            </a:schemeClr>
                          </a:gs>
                          <a:gs pos="100000">
                            <a:schemeClr val="bg1">
                              <a:shade val="100000"/>
                              <a:satMod val="115000"/>
                            </a:schemeClr>
                          </a:gs>
                        </a:gsLst>
                        <a:lin ang="18900000" scaled="1"/>
                        <a:tileRect/>
                      </a:gra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pic>
          <p:nvPicPr>
            <p:cNvPr id="87" name="Google Shape;56;p6" descr="C:\Users\Stephen\Downloads\Light Bulb Icon.png">
              <a:extLst>
                <a:ext uri="{FF2B5EF4-FFF2-40B4-BE49-F238E27FC236}">
                  <a16:creationId xmlns:a16="http://schemas.microsoft.com/office/drawing/2014/main" id="{BE9C4550-B581-4991-A8A6-08B89C938B91}"/>
                </a:ext>
              </a:extLst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3915761" y="600400"/>
              <a:ext cx="191739" cy="1751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F5280B-F6CE-40A4-A7C2-1076E1156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13" y="454674"/>
            <a:ext cx="1251857" cy="210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5EAEF7-D548-4842-954D-0DB3C8D2E7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633" y="343046"/>
            <a:ext cx="428625" cy="4333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43BADC-42FD-4243-B17B-F833CC125301}"/>
              </a:ext>
            </a:extLst>
          </p:cNvPr>
          <p:cNvSpPr/>
          <p:nvPr/>
        </p:nvSpPr>
        <p:spPr>
          <a:xfrm>
            <a:off x="1981197" y="438091"/>
            <a:ext cx="61538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andlee" panose="02000000000000000000" pitchFamily="2" charset="0"/>
              </a:rPr>
              <a:t>How do you find the probability of </a:t>
            </a:r>
            <a:r>
              <a:rPr lang="en-US" b="1" dirty="0">
                <a:solidFill>
                  <a:srgbClr val="C00000"/>
                </a:solidFill>
                <a:latin typeface="Handlee" panose="02000000000000000000" pitchFamily="2" charset="0"/>
              </a:rPr>
              <a:t>mutually exclusive </a:t>
            </a:r>
            <a:r>
              <a:rPr lang="en-US" b="1" dirty="0">
                <a:latin typeface="Handlee" panose="02000000000000000000" pitchFamily="2" charset="0"/>
              </a:rPr>
              <a:t>events and </a:t>
            </a:r>
            <a:r>
              <a:rPr lang="en-US" b="1" dirty="0">
                <a:solidFill>
                  <a:srgbClr val="00B050"/>
                </a:solidFill>
                <a:latin typeface="Handlee" panose="02000000000000000000" pitchFamily="2" charset="0"/>
              </a:rPr>
              <a:t>overlapping</a:t>
            </a:r>
            <a:r>
              <a:rPr lang="en-US" b="1" dirty="0">
                <a:latin typeface="Handlee" panose="02000000000000000000" pitchFamily="2" charset="0"/>
              </a:rPr>
              <a:t> events?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4105DD-BDB4-457A-A2FE-73F44C897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1403" y="745868"/>
            <a:ext cx="2214036" cy="13785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FE51BA-957D-40AA-91C5-95BA89BF46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0351" y="745868"/>
            <a:ext cx="2232461" cy="13592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04B48D-6DA5-42A6-B663-AFC3C77E8E67}"/>
              </a:ext>
            </a:extLst>
          </p:cNvPr>
          <p:cNvSpPr/>
          <p:nvPr/>
        </p:nvSpPr>
        <p:spPr>
          <a:xfrm>
            <a:off x="5798778" y="1875267"/>
            <a:ext cx="914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Handlee" panose="02000000000000000000" pitchFamily="2" charset="0"/>
              </a:rPr>
              <a:t>“Inclusive”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95668D-1D12-4EF9-895C-787C283339C2}"/>
              </a:ext>
            </a:extLst>
          </p:cNvPr>
          <p:cNvSpPr/>
          <p:nvPr/>
        </p:nvSpPr>
        <p:spPr>
          <a:xfrm>
            <a:off x="2300316" y="2078993"/>
            <a:ext cx="2076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Handlee" panose="02000000000000000000" pitchFamily="2" charset="0"/>
              </a:rPr>
              <a:t>P(A or B) = P (A) + P (B).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171E5-7409-4EF1-B4AD-06386EE52DEA}"/>
              </a:ext>
            </a:extLst>
          </p:cNvPr>
          <p:cNvSpPr/>
          <p:nvPr/>
        </p:nvSpPr>
        <p:spPr>
          <a:xfrm>
            <a:off x="4841078" y="2105149"/>
            <a:ext cx="29274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Handlee" panose="02000000000000000000" pitchFamily="2" charset="0"/>
              </a:rPr>
              <a:t>P(A or B) = P(A) + P(B) - P(A and B).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A85945-7F23-4478-A2F6-9AE716DF306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41259" y="2444958"/>
            <a:ext cx="3694838" cy="2101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597666-0BEC-41F5-8E45-BA1B9677BA5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633" y="2740931"/>
            <a:ext cx="4192896" cy="2101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11AE87-0505-4A82-87A4-D1E3B43D300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089" y="2996969"/>
            <a:ext cx="7885167" cy="1891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922512-FE80-4C82-8B75-457FC1E3FE1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77374" y="4915561"/>
            <a:ext cx="7042726" cy="3064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2815B2-B022-4382-BDDC-67A1E98143B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7808" y="5370521"/>
            <a:ext cx="1931199" cy="494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CBE29E-E1BC-4205-8894-CDC9E2F18D4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7505" y="5385760"/>
            <a:ext cx="1782462" cy="4640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BBD067-C7F6-4F96-8E72-667A4422DF6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6143" y="2750677"/>
            <a:ext cx="2472113" cy="6150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93764F-E818-48B8-AED1-979BA386149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38465" y="5310862"/>
            <a:ext cx="3079791" cy="5236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EBE2F2-0436-44C1-BAD8-AC9C32977B2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8829" y="6176415"/>
            <a:ext cx="4933109" cy="3292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BB533B-1B54-4CDB-8291-0C0B29318E2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65437" y="6067830"/>
            <a:ext cx="1780235" cy="5589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D1979D-35BC-4542-AC10-AB4A0C258EE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8482" y="6098746"/>
            <a:ext cx="654425" cy="48462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EBE46CF-8763-476F-81ED-EF8D97731133}"/>
              </a:ext>
            </a:extLst>
          </p:cNvPr>
          <p:cNvSpPr/>
          <p:nvPr/>
        </p:nvSpPr>
        <p:spPr>
          <a:xfrm>
            <a:off x="8316543" y="6176415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Handlee" panose="02000000000000000000" pitchFamily="2" charset="0"/>
              </a:rPr>
              <a:t>= 63%</a:t>
            </a:r>
            <a:endParaRPr lang="en-US" sz="18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7728B33-5FA2-4D93-8517-F121D4B65F22}"/>
              </a:ext>
            </a:extLst>
          </p:cNvPr>
          <p:cNvGrpSpPr/>
          <p:nvPr/>
        </p:nvGrpSpPr>
        <p:grpSpPr>
          <a:xfrm>
            <a:off x="3257329" y="2445121"/>
            <a:ext cx="3036686" cy="777264"/>
            <a:chOff x="-3966830" y="579613"/>
            <a:chExt cx="3162007" cy="777264"/>
          </a:xfrm>
        </p:grpSpPr>
        <p:graphicFrame>
          <p:nvGraphicFramePr>
            <p:cNvPr id="27" name="Google Shape;55;p6">
              <a:extLst>
                <a:ext uri="{FF2B5EF4-FFF2-40B4-BE49-F238E27FC236}">
                  <a16:creationId xmlns:a16="http://schemas.microsoft.com/office/drawing/2014/main" id="{F0868574-5D17-443F-8F0C-F1227BE9658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53127655"/>
                </p:ext>
              </p:extLst>
            </p:nvPr>
          </p:nvGraphicFramePr>
          <p:xfrm>
            <a:off x="-3966830" y="579613"/>
            <a:ext cx="3162007" cy="777264"/>
          </p:xfrm>
          <a:graphic>
            <a:graphicData uri="http://schemas.openxmlformats.org/drawingml/2006/table">
              <a:tbl>
                <a:tblPr firstRow="1" bandRow="1">
                  <a:noFill/>
                  <a:tableStyleId>{04724352-9871-4DF1-9D6F-6893C29B19BF}</a:tableStyleId>
                </a:tblPr>
                <a:tblGrid>
                  <a:gridCol w="303668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20992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2000"/>
                          <a:buFont typeface="Century Gothic"/>
                          <a:buNone/>
                        </a:pPr>
                        <a:r>
                          <a:rPr lang="en-US" sz="1200" b="1" u="none" strike="noStrike" cap="none" dirty="0">
                            <a:solidFill>
                              <a:srgbClr val="FFFFFF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Check For Understanding</a:t>
                        </a:r>
                        <a:endParaRPr sz="1200" u="none" strike="noStrike" cap="none" dirty="0"/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0171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83365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000"/>
                          <a:buFont typeface="Century Gothic"/>
                          <a:buNone/>
                        </a:pPr>
                        <a:r>
                          <a:rPr lang="en-US" sz="1200" b="1" i="1" u="none" strike="noStrike" cap="none" dirty="0">
                            <a:solidFill>
                              <a:schemeClr val="dk1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A: What is Mutually Exclusive Event?</a:t>
                        </a:r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gradFill flip="none" rotWithShape="1">
                        <a:gsLst>
                          <a:gs pos="0">
                            <a:schemeClr val="bg1">
                              <a:shade val="30000"/>
                              <a:satMod val="115000"/>
                            </a:schemeClr>
                          </a:gs>
                          <a:gs pos="50000">
                            <a:schemeClr val="bg1">
                              <a:shade val="67500"/>
                              <a:satMod val="115000"/>
                            </a:schemeClr>
                          </a:gs>
                          <a:gs pos="100000">
                            <a:schemeClr val="bg1">
                              <a:shade val="100000"/>
                              <a:satMod val="115000"/>
                            </a:schemeClr>
                          </a:gs>
                        </a:gsLst>
                        <a:lin ang="0" scaled="1"/>
                        <a:tileRect/>
                      </a:gra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3157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000"/>
                          <a:buFont typeface="Century Gothic"/>
                          <a:buNone/>
                        </a:pPr>
                        <a:r>
                          <a:rPr lang="en-US" sz="1200" b="1" i="1" u="none" strike="noStrike" cap="none" dirty="0">
                            <a:solidFill>
                              <a:schemeClr val="dk1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B: What is Inclusive Event?</a:t>
                        </a:r>
                        <a:endParaRPr sz="1200" b="1" i="1" u="none" strike="noStrike" cap="none" dirty="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gradFill flip="none" rotWithShape="1">
                        <a:gsLst>
                          <a:gs pos="0">
                            <a:schemeClr val="bg1">
                              <a:shade val="30000"/>
                              <a:satMod val="115000"/>
                            </a:schemeClr>
                          </a:gs>
                          <a:gs pos="50000">
                            <a:schemeClr val="bg1">
                              <a:shade val="67500"/>
                              <a:satMod val="115000"/>
                            </a:schemeClr>
                          </a:gs>
                          <a:gs pos="100000">
                            <a:schemeClr val="bg1">
                              <a:shade val="100000"/>
                              <a:satMod val="115000"/>
                            </a:schemeClr>
                          </a:gs>
                        </a:gsLst>
                        <a:lin ang="18900000" scaled="1"/>
                        <a:tileRect/>
                      </a:gra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pic>
          <p:nvPicPr>
            <p:cNvPr id="28" name="Google Shape;56;p6" descr="C:\Users\Stephen\Downloads\Light Bulb Icon.png">
              <a:extLst>
                <a:ext uri="{FF2B5EF4-FFF2-40B4-BE49-F238E27FC236}">
                  <a16:creationId xmlns:a16="http://schemas.microsoft.com/office/drawing/2014/main" id="{B48C1284-7E30-431D-A973-BDCD2B167544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-3915761" y="600400"/>
              <a:ext cx="191739" cy="1751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A5172D-4C37-403C-9B0C-A4FAFF7C752A}"/>
              </a:ext>
            </a:extLst>
          </p:cNvPr>
          <p:cNvGrpSpPr/>
          <p:nvPr/>
        </p:nvGrpSpPr>
        <p:grpSpPr>
          <a:xfrm>
            <a:off x="3338420" y="3905440"/>
            <a:ext cx="3036686" cy="777264"/>
            <a:chOff x="-3966830" y="579613"/>
            <a:chExt cx="3162007" cy="777264"/>
          </a:xfrm>
        </p:grpSpPr>
        <p:graphicFrame>
          <p:nvGraphicFramePr>
            <p:cNvPr id="34" name="Google Shape;55;p6">
              <a:extLst>
                <a:ext uri="{FF2B5EF4-FFF2-40B4-BE49-F238E27FC236}">
                  <a16:creationId xmlns:a16="http://schemas.microsoft.com/office/drawing/2014/main" id="{021EB35B-E474-4D5C-859D-4D0DBDAF227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00027942"/>
                </p:ext>
              </p:extLst>
            </p:nvPr>
          </p:nvGraphicFramePr>
          <p:xfrm>
            <a:off x="-3966830" y="579613"/>
            <a:ext cx="3162007" cy="777264"/>
          </p:xfrm>
          <a:graphic>
            <a:graphicData uri="http://schemas.openxmlformats.org/drawingml/2006/table">
              <a:tbl>
                <a:tblPr firstRow="1" bandRow="1">
                  <a:noFill/>
                  <a:tableStyleId>{04724352-9871-4DF1-9D6F-6893C29B19BF}</a:tableStyleId>
                </a:tblPr>
                <a:tblGrid>
                  <a:gridCol w="3036686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120992">
                  <a:tc>
                    <a:txBody>
                      <a:bodyPr/>
                      <a:lstStyle/>
                      <a:p>
                        <a:pPr marL="2286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FFFFFF"/>
                          </a:buClr>
                          <a:buSzPts val="2000"/>
                          <a:buFont typeface="Century Gothic"/>
                          <a:buNone/>
                        </a:pPr>
                        <a:r>
                          <a:rPr lang="en-US" sz="1200" b="1" u="none" strike="noStrike" cap="none" dirty="0">
                            <a:solidFill>
                              <a:srgbClr val="FFFFFF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Check For Understanding</a:t>
                        </a:r>
                        <a:endParaRPr sz="1200" u="none" strike="noStrike" cap="none" dirty="0"/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0171AB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83365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000"/>
                          <a:buFont typeface="Century Gothic"/>
                          <a:buNone/>
                        </a:pPr>
                        <a:r>
                          <a:rPr lang="en-US" sz="1200" b="0" i="0" u="none" strike="noStrike" cap="none" dirty="0">
                            <a:solidFill>
                              <a:schemeClr val="dk1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A: How I find the </a:t>
                        </a:r>
                        <a:r>
                          <a:rPr lang="en-US" sz="1200" b="1" i="1" u="none" strike="noStrike" cap="none" dirty="0">
                            <a:solidFill>
                              <a:schemeClr val="dk1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P(senior or girl)?</a:t>
                        </a:r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gradFill flip="none" rotWithShape="1">
                        <a:gsLst>
                          <a:gs pos="0">
                            <a:schemeClr val="bg1">
                              <a:shade val="30000"/>
                              <a:satMod val="115000"/>
                            </a:schemeClr>
                          </a:gs>
                          <a:gs pos="50000">
                            <a:schemeClr val="bg1">
                              <a:shade val="67500"/>
                              <a:satMod val="115000"/>
                            </a:schemeClr>
                          </a:gs>
                          <a:gs pos="100000">
                            <a:schemeClr val="bg1">
                              <a:shade val="100000"/>
                              <a:satMod val="115000"/>
                            </a:schemeClr>
                          </a:gs>
                        </a:gsLst>
                        <a:lin ang="0" scaled="1"/>
                        <a:tileRect/>
                      </a:gra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3157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2000"/>
                          <a:buFont typeface="Century Gothic"/>
                          <a:buNone/>
                        </a:pPr>
                        <a:r>
                          <a:rPr lang="en-US" sz="1200" b="0" i="0" u="none" strike="noStrike" cap="none" dirty="0">
                            <a:solidFill>
                              <a:schemeClr val="dk1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B: What is a </a:t>
                        </a:r>
                        <a:r>
                          <a:rPr lang="en-US" sz="1200" b="1" i="1" u="none" strike="noStrike" cap="none" dirty="0">
                            <a:solidFill>
                              <a:schemeClr val="dk1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two-way table</a:t>
                        </a:r>
                        <a:r>
                          <a:rPr lang="en-US" sz="1200" b="0" i="0" u="none" strike="noStrike" cap="none" dirty="0">
                            <a:solidFill>
                              <a:schemeClr val="dk1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?</a:t>
                        </a:r>
                      </a:p>
                    </a:txBody>
                    <a:tcPr marL="76208" marR="76208" marT="38104" marB="38104">
                      <a:lnL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rgbClr val="0171AB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gradFill flip="none" rotWithShape="1">
                        <a:gsLst>
                          <a:gs pos="0">
                            <a:schemeClr val="bg1">
                              <a:shade val="30000"/>
                              <a:satMod val="115000"/>
                            </a:schemeClr>
                          </a:gs>
                          <a:gs pos="50000">
                            <a:schemeClr val="bg1">
                              <a:shade val="67500"/>
                              <a:satMod val="115000"/>
                            </a:schemeClr>
                          </a:gs>
                          <a:gs pos="100000">
                            <a:schemeClr val="bg1">
                              <a:shade val="100000"/>
                              <a:satMod val="115000"/>
                            </a:schemeClr>
                          </a:gs>
                        </a:gsLst>
                        <a:lin ang="18900000" scaled="1"/>
                        <a:tileRect/>
                      </a:gra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pic>
          <p:nvPicPr>
            <p:cNvPr id="35" name="Google Shape;56;p6" descr="C:\Users\Stephen\Downloads\Light Bulb Icon.png">
              <a:extLst>
                <a:ext uri="{FF2B5EF4-FFF2-40B4-BE49-F238E27FC236}">
                  <a16:creationId xmlns:a16="http://schemas.microsoft.com/office/drawing/2014/main" id="{6A774B52-B3DE-45DA-8F0F-7EB1ACC27FB9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-3915761" y="600400"/>
              <a:ext cx="191739" cy="1751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" name="Google Shape;69;p7">
            <a:extLst>
              <a:ext uri="{FF2B5EF4-FFF2-40B4-BE49-F238E27FC236}">
                <a16:creationId xmlns:a16="http://schemas.microsoft.com/office/drawing/2014/main" id="{21F02B64-5182-43C7-A6AE-B1F8629047E3}"/>
              </a:ext>
            </a:extLst>
          </p:cNvPr>
          <p:cNvSpPr/>
          <p:nvPr/>
        </p:nvSpPr>
        <p:spPr>
          <a:xfrm rot="-5400000">
            <a:off x="-734382" y="3814192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1167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0A59E5-31D0-4693-B118-8527299BFAAB}"/>
              </a:ext>
            </a:extLst>
          </p:cNvPr>
          <p:cNvGrpSpPr/>
          <p:nvPr/>
        </p:nvGrpSpPr>
        <p:grpSpPr>
          <a:xfrm>
            <a:off x="236705" y="5903524"/>
            <a:ext cx="3781646" cy="304688"/>
            <a:chOff x="236705" y="5903524"/>
            <a:chExt cx="3781646" cy="30468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9430A27-A79B-4632-B0FD-84D6CFEBC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36705" y="5935340"/>
              <a:ext cx="3488983" cy="203885"/>
            </a:xfrm>
            <a:prstGeom prst="rect">
              <a:avLst/>
            </a:prstGeom>
          </p:spPr>
        </p:pic>
        <p:pic>
          <p:nvPicPr>
            <p:cNvPr id="37" name="Picture 4" descr="Image result for WB">
              <a:extLst>
                <a:ext uri="{FF2B5EF4-FFF2-40B4-BE49-F238E27FC236}">
                  <a16:creationId xmlns:a16="http://schemas.microsoft.com/office/drawing/2014/main" id="{F63EC749-5592-4488-806E-E62538F19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298" y="5903524"/>
              <a:ext cx="346053" cy="304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4" descr="Image result for WB">
            <a:extLst>
              <a:ext uri="{FF2B5EF4-FFF2-40B4-BE49-F238E27FC236}">
                <a16:creationId xmlns:a16="http://schemas.microsoft.com/office/drawing/2014/main" id="{140BFE4C-620D-45D5-8196-FC379276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0" y="5401443"/>
            <a:ext cx="354493" cy="35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DAB2762-3F8C-430E-898C-0D540A9AC42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51118" y="727849"/>
            <a:ext cx="2847975" cy="26431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D631332-097D-4EA4-83C4-8A90B5701BB7}"/>
              </a:ext>
            </a:extLst>
          </p:cNvPr>
          <p:cNvSpPr/>
          <p:nvPr/>
        </p:nvSpPr>
        <p:spPr>
          <a:xfrm>
            <a:off x="5467506" y="756046"/>
            <a:ext cx="16530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Handlee" panose="02000000000000000000" pitchFamily="2" charset="0"/>
              </a:rPr>
              <a:t>Overlapping Events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5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F3EFA4-3D41-4BA6-9E53-3BF9500E2E7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4248" y="444273"/>
            <a:ext cx="2074409" cy="366713"/>
          </a:xfrm>
          <a:prstGeom prst="rect">
            <a:avLst/>
          </a:prstGeom>
        </p:spPr>
      </p:pic>
      <p:sp>
        <p:nvSpPr>
          <p:cNvPr id="3" name="Google Shape;69;p7">
            <a:extLst>
              <a:ext uri="{FF2B5EF4-FFF2-40B4-BE49-F238E27FC236}">
                <a16:creationId xmlns:a16="http://schemas.microsoft.com/office/drawing/2014/main" id="{6238F9B8-8963-4645-B21B-CE4949F81A44}"/>
              </a:ext>
            </a:extLst>
          </p:cNvPr>
          <p:cNvSpPr/>
          <p:nvPr/>
        </p:nvSpPr>
        <p:spPr>
          <a:xfrm rot="-5400000">
            <a:off x="-755547" y="3316966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833" b="1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</a:t>
            </a:r>
            <a:endParaRPr sz="1167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974275-5FC3-4E87-BAFE-CE5C41604547}"/>
              </a:ext>
            </a:extLst>
          </p:cNvPr>
          <p:cNvSpPr/>
          <p:nvPr/>
        </p:nvSpPr>
        <p:spPr>
          <a:xfrm>
            <a:off x="2608285" y="374069"/>
            <a:ext cx="1747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</a:t>
            </a:r>
            <a:r>
              <a:rPr lang="en-US" dirty="0"/>
              <a:t>: 1 - P</a:t>
            </a:r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235A0FBC-0B9E-4230-A370-927851AA348E}"/>
              </a:ext>
            </a:extLst>
          </p:cNvPr>
          <p:cNvCxnSpPr>
            <a:stCxn id="4" idx="2"/>
          </p:cNvCxnSpPr>
          <p:nvPr/>
        </p:nvCxnSpPr>
        <p:spPr>
          <a:xfrm rot="5400000" flipH="1">
            <a:off x="2774449" y="-25786"/>
            <a:ext cx="148433" cy="1266832"/>
          </a:xfrm>
          <a:prstGeom prst="curvedConnector4">
            <a:avLst>
              <a:gd name="adj1" fmla="val -154009"/>
              <a:gd name="adj2" fmla="val 8448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77F3AF0-72D0-4BD4-BE2F-B0EA7DB7D5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30157" y="527957"/>
            <a:ext cx="4561115" cy="1722379"/>
          </a:xfrm>
          <a:prstGeom prst="rect">
            <a:avLst/>
          </a:prstGeom>
        </p:spPr>
      </p:pic>
      <p:pic>
        <p:nvPicPr>
          <p:cNvPr id="7172" name="Picture 4" descr="Image result for Airplane png">
            <a:extLst>
              <a:ext uri="{FF2B5EF4-FFF2-40B4-BE49-F238E27FC236}">
                <a16:creationId xmlns:a16="http://schemas.microsoft.com/office/drawing/2014/main" id="{334F7DC4-FF58-4AC6-9E53-5C719246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7" y="770973"/>
            <a:ext cx="2624035" cy="174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19C6A4-B336-42B7-813D-2380B0180CB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4414" y="2428061"/>
            <a:ext cx="4882244" cy="2883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F47CEE-0462-4C3D-A0D1-3655FFA839C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12877" y="2233942"/>
            <a:ext cx="2802710" cy="697284"/>
          </a:xfrm>
          <a:prstGeom prst="rect">
            <a:avLst/>
          </a:prstGeom>
        </p:spPr>
      </p:pic>
      <p:pic>
        <p:nvPicPr>
          <p:cNvPr id="13" name="Picture 4" descr="Image result for WB">
            <a:extLst>
              <a:ext uri="{FF2B5EF4-FFF2-40B4-BE49-F238E27FC236}">
                <a16:creationId xmlns:a16="http://schemas.microsoft.com/office/drawing/2014/main" id="{24BB8F71-BB0C-4660-B2D1-9FD591A16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85" y="3046797"/>
            <a:ext cx="267385" cy="26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740B3-D0BC-493B-B32A-2E18CE13111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853" y="3389305"/>
            <a:ext cx="2157941" cy="783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A6A841-0099-48C8-9385-194D1173FC2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7808" y="3339451"/>
            <a:ext cx="2118428" cy="935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B3E934-22D8-4CB5-9A63-00AF5E4F255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1250" y="3435804"/>
            <a:ext cx="2905291" cy="7713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F3C581-B157-4CC3-B4D9-2839553D8CC3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2450" y="4328065"/>
            <a:ext cx="3034393" cy="8424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5AC232-4768-4C46-99C7-F2A075CE6E30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5794" y="5214124"/>
            <a:ext cx="4456707" cy="358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D95603-8390-4F27-B468-AF7DB102C9A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3775" y="5627639"/>
            <a:ext cx="1212763" cy="9523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0343CD-F697-4EF3-B9CC-428E3371239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119" y="5668951"/>
            <a:ext cx="769717" cy="9110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296B74-1563-400E-BB5E-9EBE068A4938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7560" y="3012262"/>
            <a:ext cx="1990725" cy="3143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DE57DF-E58D-44FE-9DAF-90C70223EA54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08285" y="2983874"/>
            <a:ext cx="4095750" cy="3524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48CAA9-CD3E-4A39-9618-751007D0CE4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93976" y="3904988"/>
            <a:ext cx="304981" cy="21062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98BA34-084B-4CA3-A718-ED80C661D0F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95166" y="3454481"/>
            <a:ext cx="304981" cy="210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1CD2A4-E4C0-4C0D-B45F-B118F18101B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43499" y="3914192"/>
            <a:ext cx="267407" cy="21062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C359894-5E41-4635-8447-ED670F9A76F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50721" y="3498414"/>
            <a:ext cx="267407" cy="210624"/>
          </a:xfrm>
          <a:prstGeom prst="rect">
            <a:avLst/>
          </a:prstGeom>
        </p:spPr>
      </p:pic>
      <p:pic>
        <p:nvPicPr>
          <p:cNvPr id="27" name="Picture 4" descr="Image result for WB">
            <a:extLst>
              <a:ext uri="{FF2B5EF4-FFF2-40B4-BE49-F238E27FC236}">
                <a16:creationId xmlns:a16="http://schemas.microsoft.com/office/drawing/2014/main" id="{5A4ACFDE-C03B-4571-8EE4-FC4AD7A08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48" y="3542835"/>
            <a:ext cx="267407" cy="22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mage result for WB">
            <a:extLst>
              <a:ext uri="{FF2B5EF4-FFF2-40B4-BE49-F238E27FC236}">
                <a16:creationId xmlns:a16="http://schemas.microsoft.com/office/drawing/2014/main" id="{C6C678B5-036E-423E-8261-326B25752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24" y="3469549"/>
            <a:ext cx="267407" cy="22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8C0377C-0695-4207-A59D-0546D6BC5D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02406" y="3914195"/>
            <a:ext cx="400146" cy="22367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FB39DBA-619A-42E2-89C3-0C151E94559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36722" y="3441780"/>
            <a:ext cx="304981" cy="2106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73E3617-694B-4F34-BE2D-D298E83E822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27155" y="3901500"/>
            <a:ext cx="304981" cy="2106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8C78892-DEBC-4DB4-A0CA-F9AB30742A1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53112" y="3460355"/>
            <a:ext cx="304981" cy="210624"/>
          </a:xfrm>
          <a:prstGeom prst="rect">
            <a:avLst/>
          </a:prstGeom>
        </p:spPr>
      </p:pic>
      <p:pic>
        <p:nvPicPr>
          <p:cNvPr id="34" name="Picture 4" descr="Image result for WB">
            <a:extLst>
              <a:ext uri="{FF2B5EF4-FFF2-40B4-BE49-F238E27FC236}">
                <a16:creationId xmlns:a16="http://schemas.microsoft.com/office/drawing/2014/main" id="{3CF641D0-1C66-4FE4-999C-8C53A307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47" y="3532591"/>
            <a:ext cx="224830" cy="22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021F2AB-2C8D-4D8A-AA8C-9EF005E26BA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3074" y="3901500"/>
            <a:ext cx="304981" cy="21062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BF328A7-CEAE-4879-AD3E-29804DFA44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3074" y="3498414"/>
            <a:ext cx="304981" cy="2106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CF97EE9-D53C-4ECD-833D-5FB1C3BED40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14963" y="3895634"/>
            <a:ext cx="304981" cy="2106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BA98A90-B890-4ED0-8C93-5E400BA8876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76657" y="3539313"/>
            <a:ext cx="243288" cy="1680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2186B6D-9907-4247-AC24-6C79DE6E1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25006" y="4562053"/>
            <a:ext cx="1990725" cy="314325"/>
          </a:xfrm>
          <a:prstGeom prst="rect">
            <a:avLst/>
          </a:prstGeom>
        </p:spPr>
      </p:pic>
      <p:pic>
        <p:nvPicPr>
          <p:cNvPr id="40" name="Picture 4" descr="Image result for WB">
            <a:extLst>
              <a:ext uri="{FF2B5EF4-FFF2-40B4-BE49-F238E27FC236}">
                <a16:creationId xmlns:a16="http://schemas.microsoft.com/office/drawing/2014/main" id="{A2130F1D-E476-4C4B-A0C5-01D02C5AC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94" y="4361897"/>
            <a:ext cx="224830" cy="22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94BB093-C3C5-48C1-BC9C-6FC7F0BB40C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18179" y="4836644"/>
            <a:ext cx="218359" cy="20860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50FC0C9-8247-46E0-80A8-9553B9E58F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26727" y="4420307"/>
            <a:ext cx="218359" cy="2086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EF4AD7E-07A4-4F8F-B50B-EA872739939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46980" y="4849058"/>
            <a:ext cx="287379" cy="27454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5F0F3C9-9046-4323-80A1-36630E05E8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72000" y="4420306"/>
            <a:ext cx="218359" cy="20860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ABE3F34-FFA3-42F0-B53D-CE87F108715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816" y="4876378"/>
            <a:ext cx="218359" cy="2086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676C158-6A1A-4FFB-A671-6A2071E19EE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0923" y="4462661"/>
            <a:ext cx="218359" cy="20860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0BF5BD5-A34A-40D7-9421-13DE6687043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77024" y="4822816"/>
            <a:ext cx="245828" cy="23484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9FCFA6B-9D91-46B5-985D-DA3B6A276DD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148867" y="4419792"/>
            <a:ext cx="218359" cy="208607"/>
          </a:xfrm>
          <a:prstGeom prst="rect">
            <a:avLst/>
          </a:prstGeom>
        </p:spPr>
      </p:pic>
      <p:pic>
        <p:nvPicPr>
          <p:cNvPr id="49" name="Picture 4" descr="Image result for WB">
            <a:extLst>
              <a:ext uri="{FF2B5EF4-FFF2-40B4-BE49-F238E27FC236}">
                <a16:creationId xmlns:a16="http://schemas.microsoft.com/office/drawing/2014/main" id="{5506A95B-318A-49FF-B81F-B0738817E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81" y="5836330"/>
            <a:ext cx="267407" cy="22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2C4CC7D-59E0-4A45-B36D-6443CDC5352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89670" y="5737243"/>
            <a:ext cx="245828" cy="2348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084EBFC-24DB-426E-9B10-FE159BB3899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96289" y="6212618"/>
            <a:ext cx="245828" cy="23484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2E6246B-5C8C-4CA8-96FE-B9CC6A1315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49086" y="5786543"/>
            <a:ext cx="245828" cy="23484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5FA826D-DA88-4503-A836-5AFB2FB01C7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45415" y="6200467"/>
            <a:ext cx="317085" cy="2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5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CA7BC7-6ABB-4AAB-B2CD-01B0BEB56759}"/>
              </a:ext>
            </a:extLst>
          </p:cNvPr>
          <p:cNvSpPr/>
          <p:nvPr/>
        </p:nvSpPr>
        <p:spPr>
          <a:xfrm>
            <a:off x="151528" y="410520"/>
            <a:ext cx="8663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Essential Question Check-In: </a:t>
            </a:r>
            <a:r>
              <a:rPr lang="en-US" dirty="0">
                <a:latin typeface="Handlee" panose="02000000000000000000" pitchFamily="2" charset="0"/>
              </a:rPr>
              <a:t>How do you determine the probability of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Mutually Exclusiv</a:t>
            </a:r>
            <a:r>
              <a:rPr lang="en-US" dirty="0">
                <a:latin typeface="Handlee" panose="02000000000000000000" pitchFamily="2" charset="0"/>
              </a:rPr>
              <a:t>e events and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lee" panose="02000000000000000000" pitchFamily="2" charset="0"/>
              </a:rPr>
              <a:t>Overlapping </a:t>
            </a:r>
            <a:r>
              <a:rPr lang="en-US" dirty="0">
                <a:latin typeface="Handlee" panose="02000000000000000000" pitchFamily="2" charset="0"/>
              </a:rPr>
              <a:t>events?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01506-7449-44E5-837B-7D36877D55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861" y="912929"/>
            <a:ext cx="7461504" cy="1088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A61F9-A87D-4795-AAE5-728091D20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61" y="912929"/>
            <a:ext cx="7461504" cy="267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10AEA9-766F-48F1-BFFB-E80F1C4A8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61" y="1220269"/>
            <a:ext cx="7461504" cy="326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68279D-9792-43FB-83A8-B90DBD2FD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75" y="1628773"/>
            <a:ext cx="7461504" cy="2679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C7D8EB-2611-4760-9B8E-39F9A63158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356" y="2241674"/>
            <a:ext cx="8689413" cy="4027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A66EC1-879A-4E0B-B9BC-E35F84B94D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6867" y="4691607"/>
            <a:ext cx="356000" cy="423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5CFDC-1DE1-42D0-B087-FC7E011AF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993" y="4691606"/>
            <a:ext cx="753756" cy="4238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2DEA2E-503D-4525-BDEB-511750854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6745" y="4691605"/>
            <a:ext cx="884383" cy="4238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C5B5E8-E93F-4192-8FAA-167D1A324D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4011" y="5460363"/>
            <a:ext cx="1961226" cy="443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EEEFCC-5D8F-41FB-A9B3-54EDD1A380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122" y="5115413"/>
            <a:ext cx="1138038" cy="2926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73BB73-6BA0-4848-BCE2-D469A8BF2D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7664" y="5104962"/>
            <a:ext cx="2473728" cy="2926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3835C2-B0FD-47B3-8992-434DA3B88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802" y="5146316"/>
            <a:ext cx="884382" cy="2926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9DDE73-7426-4D46-95B8-1AA6C5B84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987" y="5904230"/>
            <a:ext cx="753756" cy="423809"/>
          </a:xfrm>
          <a:prstGeom prst="rect">
            <a:avLst/>
          </a:prstGeom>
        </p:spPr>
      </p:pic>
      <p:sp>
        <p:nvSpPr>
          <p:cNvPr id="19" name="Google Shape;69;p7">
            <a:extLst>
              <a:ext uri="{FF2B5EF4-FFF2-40B4-BE49-F238E27FC236}">
                <a16:creationId xmlns:a16="http://schemas.microsoft.com/office/drawing/2014/main" id="{504FA9B3-ED47-448B-BE49-0DE249F4355B}"/>
              </a:ext>
            </a:extLst>
          </p:cNvPr>
          <p:cNvSpPr/>
          <p:nvPr/>
        </p:nvSpPr>
        <p:spPr>
          <a:xfrm rot="-5400000">
            <a:off x="-694889" y="3614799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1050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Homework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8722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69;p7">
            <a:extLst>
              <a:ext uri="{FF2B5EF4-FFF2-40B4-BE49-F238E27FC236}">
                <a16:creationId xmlns:a16="http://schemas.microsoft.com/office/drawing/2014/main" id="{504FA9B3-ED47-448B-BE49-0DE249F4355B}"/>
              </a:ext>
            </a:extLst>
          </p:cNvPr>
          <p:cNvSpPr/>
          <p:nvPr/>
        </p:nvSpPr>
        <p:spPr>
          <a:xfrm rot="-5400000">
            <a:off x="-694889" y="3614799"/>
            <a:ext cx="1692833" cy="224069"/>
          </a:xfrm>
          <a:prstGeom prst="round2SameRect">
            <a:avLst>
              <a:gd name="adj1" fmla="val 0"/>
              <a:gd name="adj2" fmla="val 25520"/>
            </a:avLst>
          </a:prstGeom>
          <a:solidFill>
            <a:srgbClr val="FFFFFF"/>
          </a:solidFill>
          <a:ln>
            <a:noFill/>
          </a:ln>
          <a:effectLst>
            <a:outerShdw blurRad="508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76188" tIns="39479" rIns="76188" bIns="39479" anchor="ctr" anchorCtr="0">
            <a:noAutofit/>
          </a:bodyPr>
          <a:lstStyle/>
          <a:p>
            <a:pPr algn="ctr">
              <a:buSzPts val="1000"/>
            </a:pPr>
            <a:r>
              <a:rPr lang="en-US" sz="1050" b="1" dirty="0">
                <a:solidFill>
                  <a:srgbClr val="0171A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Homework</a:t>
            </a:r>
            <a:endParaRPr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733E8D-71A6-4129-A205-DE91E5E8A807}"/>
              </a:ext>
            </a:extLst>
          </p:cNvPr>
          <p:cNvSpPr/>
          <p:nvPr/>
        </p:nvSpPr>
        <p:spPr>
          <a:xfrm>
            <a:off x="91131" y="436647"/>
            <a:ext cx="8080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Handlee" panose="02000000000000000000" pitchFamily="2" charset="0"/>
              </a:rPr>
              <a:t>The table shows the data for car insurance quotes for 125 drivers made by an insurance company in one week.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0DF150-89A7-472D-9D00-CCABBF1FBEC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1064" y="744424"/>
            <a:ext cx="6933765" cy="18685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C024BB-411A-4347-AAFE-02674C4288F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1427" y="2697118"/>
            <a:ext cx="7059168" cy="39250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25AB66-3F51-4FE6-9C62-8F981F085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740" y="3067248"/>
            <a:ext cx="1992578" cy="57990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F0FA67-CD70-4F34-B54A-F0DEFB22D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691" y="3067248"/>
            <a:ext cx="2937456" cy="57990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9663EE-1F75-49F7-B843-CE03FA964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740" y="4079741"/>
            <a:ext cx="1992578" cy="5799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B998DE-B35D-4D8D-A4B1-4E5925C67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691" y="4071948"/>
            <a:ext cx="3146462" cy="5799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5D3399D-2995-45CB-9C25-F7D4E9411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332" y="5019942"/>
            <a:ext cx="3146461" cy="5799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F39FDEB-BCC1-4478-B39C-BD4A9DD2B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739" y="6113576"/>
            <a:ext cx="6292869" cy="5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duceri">
      <a:dk1>
        <a:srgbClr val="202020"/>
      </a:dk1>
      <a:lt1>
        <a:srgbClr val="F9F9F9"/>
      </a:lt1>
      <a:dk2>
        <a:srgbClr val="21A8B3"/>
      </a:dk2>
      <a:lt2>
        <a:srgbClr val="B5B5B5"/>
      </a:lt2>
      <a:accent1>
        <a:srgbClr val="2596F1"/>
      </a:accent1>
      <a:accent2>
        <a:srgbClr val="4AAE52"/>
      </a:accent2>
      <a:accent3>
        <a:srgbClr val="F34336"/>
      </a:accent3>
      <a:accent4>
        <a:srgbClr val="FEC018"/>
      </a:accent4>
      <a:accent5>
        <a:srgbClr val="4051B3"/>
      </a:accent5>
      <a:accent6>
        <a:srgbClr val="E91E63"/>
      </a:accent6>
      <a:hlink>
        <a:srgbClr val="27AE60"/>
      </a:hlink>
      <a:folHlink>
        <a:srgbClr val="27AE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939</Words>
  <Application>Microsoft Office PowerPoint</Application>
  <PresentationFormat>On-screen Show (4:3)</PresentationFormat>
  <Paragraphs>135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Wingdings</vt:lpstr>
      <vt:lpstr>Times New Roman</vt:lpstr>
      <vt:lpstr>Roboto</vt:lpstr>
      <vt:lpstr>Handlee</vt:lpstr>
      <vt:lpstr>Arial</vt:lpstr>
      <vt:lpstr>Century Gothic</vt:lpstr>
      <vt:lpstr>Cambria Math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Rupinder Jagpal</cp:lastModifiedBy>
  <cp:revision>36</cp:revision>
  <dcterms:modified xsi:type="dcterms:W3CDTF">2018-09-02T02:29:21Z</dcterms:modified>
</cp:coreProperties>
</file>