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6"/>
  </p:notesMasterIdLst>
  <p:sldIdLst>
    <p:sldId id="257" r:id="rId2"/>
    <p:sldId id="261" r:id="rId3"/>
    <p:sldId id="264" r:id="rId4"/>
    <p:sldId id="265" r:id="rId5"/>
  </p:sldIdLst>
  <p:sldSz cx="7772400" cy="10058400"/>
  <p:notesSz cx="6858000" cy="9144000"/>
  <p:embeddedFontLst>
    <p:embeddedFont>
      <p:font typeface="Aldine721 BT" panose="02040803050506020403" pitchFamily="18" charset="0"/>
      <p:bold r:id="rId7"/>
    </p:embeddedFont>
    <p:embeddedFont>
      <p:font typeface="Bahnschrift SemiLight" panose="020B0502040204020203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Handlee" panose="02000000000000000000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206CDDD-022E-4493-A0F5-44F09753406C}">
          <p14:sldIdLst/>
        </p14:section>
        <p14:section name="Untitled Section" id="{38F940DE-B3D1-471B-BD0E-9413563B4AF9}">
          <p14:sldIdLst>
            <p14:sldId id="257"/>
            <p14:sldId id="261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Morales" initials="VM" lastIdx="1" clrIdx="0">
    <p:extLst>
      <p:ext uri="{19B8F6BF-5375-455C-9EA6-DF929625EA0E}">
        <p15:presenceInfo xmlns:p15="http://schemas.microsoft.com/office/powerpoint/2012/main" userId="Victor Mora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5B6F18-783B-44B5-B074-9AB45C04AFD9}">
  <a:tblStyle styleId="{615B6F18-783B-44B5-B074-9AB45C04AFD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F9A69-AB95-4687-86D7-DBA31B545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5BCA0-E936-4311-BDBD-1917DD59B01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What did you learn about events that are mutually exclusive?</a:t>
          </a:r>
          <a:endParaRPr lang="en-US" dirty="0"/>
        </a:p>
      </dgm:t>
    </dgm:pt>
    <dgm:pt modelId="{977EB812-FF5E-4321-B975-282951E89FC9}" type="parTrans" cxnId="{F3975985-58A7-43EC-82FB-C1A3FCD71380}">
      <dgm:prSet/>
      <dgm:spPr/>
      <dgm:t>
        <a:bodyPr/>
        <a:lstStyle/>
        <a:p>
          <a:endParaRPr lang="en-US"/>
        </a:p>
      </dgm:t>
    </dgm:pt>
    <dgm:pt modelId="{12E06496-A8EE-468E-8646-C9F1BE54C60D}" type="sibTrans" cxnId="{F3975985-58A7-43EC-82FB-C1A3FCD71380}">
      <dgm:prSet/>
      <dgm:spPr/>
      <dgm:t>
        <a:bodyPr/>
        <a:lstStyle/>
        <a:p>
          <a:endParaRPr lang="en-US"/>
        </a:p>
      </dgm:t>
    </dgm:pt>
    <dgm:pt modelId="{71341C43-6BAB-436A-A6CD-6F119948B529}" type="pres">
      <dgm:prSet presAssocID="{D11F9A69-AB95-4687-86D7-DBA31B54598A}" presName="linear" presStyleCnt="0">
        <dgm:presLayoutVars>
          <dgm:animLvl val="lvl"/>
          <dgm:resizeHandles val="exact"/>
        </dgm:presLayoutVars>
      </dgm:prSet>
      <dgm:spPr/>
    </dgm:pt>
    <dgm:pt modelId="{D5D9682F-75B1-4637-BD0F-CDD73D44E231}" type="pres">
      <dgm:prSet presAssocID="{96E5BCA0-E936-4311-BDBD-1917DD59B01B}" presName="parentText" presStyleLbl="node1" presStyleIdx="0" presStyleCnt="1" custScaleY="125859" custLinFactNeighborX="421" custLinFactNeighborY="35475">
        <dgm:presLayoutVars>
          <dgm:chMax val="0"/>
          <dgm:bulletEnabled val="1"/>
        </dgm:presLayoutVars>
      </dgm:prSet>
      <dgm:spPr/>
    </dgm:pt>
  </dgm:ptLst>
  <dgm:cxnLst>
    <dgm:cxn modelId="{F3975985-58A7-43EC-82FB-C1A3FCD71380}" srcId="{D11F9A69-AB95-4687-86D7-DBA31B54598A}" destId="{96E5BCA0-E936-4311-BDBD-1917DD59B01B}" srcOrd="0" destOrd="0" parTransId="{977EB812-FF5E-4321-B975-282951E89FC9}" sibTransId="{12E06496-A8EE-468E-8646-C9F1BE54C60D}"/>
    <dgm:cxn modelId="{5BDD3CBB-E3FE-4260-96F3-8F39F53C0148}" type="presOf" srcId="{D11F9A69-AB95-4687-86D7-DBA31B54598A}" destId="{71341C43-6BAB-436A-A6CD-6F119948B529}" srcOrd="0" destOrd="0" presId="urn:microsoft.com/office/officeart/2005/8/layout/vList2"/>
    <dgm:cxn modelId="{7B9CB7D3-7CF2-4D52-8C5C-0741742E3441}" type="presOf" srcId="{96E5BCA0-E936-4311-BDBD-1917DD59B01B}" destId="{D5D9682F-75B1-4637-BD0F-CDD73D44E231}" srcOrd="0" destOrd="0" presId="urn:microsoft.com/office/officeart/2005/8/layout/vList2"/>
    <dgm:cxn modelId="{4324A565-C2E3-45A7-A577-7C2DA8897E74}" type="presParOf" srcId="{71341C43-6BAB-436A-A6CD-6F119948B529}" destId="{D5D9682F-75B1-4637-BD0F-CDD73D44E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682F-75B1-4637-BD0F-CDD73D44E231}">
      <dsp:nvSpPr>
        <dsp:cNvPr id="0" name=""/>
        <dsp:cNvSpPr/>
      </dsp:nvSpPr>
      <dsp:spPr>
        <a:xfrm>
          <a:off x="0" y="321243"/>
          <a:ext cx="4911853" cy="111766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What did you learn about events that are mutually exclusive?</a:t>
          </a:r>
          <a:endParaRPr lang="en-US" sz="2300" kern="1200" dirty="0"/>
        </a:p>
      </dsp:txBody>
      <dsp:txXfrm>
        <a:off x="54560" y="375803"/>
        <a:ext cx="4802733" cy="1008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94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82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3691173" y="-3599447"/>
            <a:ext cx="284412" cy="7666755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92"/>
          </a:p>
        </p:txBody>
      </p:sp>
      <p:sp>
        <p:nvSpPr>
          <p:cNvPr id="14" name="Google Shape;14;p3"/>
          <p:cNvSpPr txBox="1"/>
          <p:nvPr/>
        </p:nvSpPr>
        <p:spPr>
          <a:xfrm>
            <a:off x="851187" y="120124"/>
            <a:ext cx="7115902" cy="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33557" rIns="33557" bIns="33557" anchor="t" anchorCtr="0">
            <a:noAutofit/>
          </a:bodyPr>
          <a:lstStyle/>
          <a:p>
            <a:pPr lvl="0"/>
            <a:r>
              <a:rPr lang="en-US" sz="102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be able to determine whether or not two events are mutually</a:t>
            </a:r>
            <a:r>
              <a:rPr lang="en-US" sz="1020" b="1" baseline="-25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102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exclusive. </a:t>
            </a:r>
            <a:endParaRPr lang="en-US" sz="10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9608793"/>
            <a:ext cx="1606925" cy="4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9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 for Teacher Use</a:t>
            </a:r>
            <a:endParaRPr sz="77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320608" y="2565392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992" dirty="0"/>
          </a:p>
        </p:txBody>
      </p:sp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3696933029"/>
              </p:ext>
            </p:extLst>
          </p:nvPr>
        </p:nvGraphicFramePr>
        <p:xfrm>
          <a:off x="5221728" y="1403693"/>
          <a:ext cx="2234851" cy="990327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223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8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400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3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Draw</a:t>
                      </a:r>
                      <a:r>
                        <a:rPr lang="en-US" sz="13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 box for U and smaller circles for A and B. 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727" y="1434860"/>
            <a:ext cx="249273" cy="1923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Google Shape;39;p5"/>
              <p:cNvSpPr/>
              <p:nvPr/>
            </p:nvSpPr>
            <p:spPr>
              <a:xfrm>
                <a:off x="543692" y="1161786"/>
                <a:ext cx="4551944" cy="349879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2371" tIns="32371" rIns="32371" bIns="32371" anchor="t" anchorCtr="0">
                <a:no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1. Consider </a:t>
                </a:r>
                <a14:m>
                  <m:oMath xmlns:m="http://schemas.openxmlformats.org/officeDocument/2006/math"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…,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𝟖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𝟗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3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. </a:t>
                </a:r>
              </a:p>
              <a:p>
                <a:pPr algn="ctr"/>
                <a:r>
                  <a:rPr lang="en-US" sz="13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Say</a:t>
                </a:r>
                <a14:m>
                  <m:oMath xmlns:m="http://schemas.openxmlformats.org/officeDocument/2006/math"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</m:ctrlPr>
                      </m:dPr>
                      <m:e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𝟏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𝟑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𝟓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𝟕</m:t>
                        </m:r>
                      </m:e>
                    </m:d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𝒂𝒏𝒅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</m:ctrlPr>
                      </m:dPr>
                      <m:e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𝟐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𝟒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𝟔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13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𝟖</m:t>
                        </m:r>
                      </m:e>
                    </m:d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. </m:t>
                    </m:r>
                  </m:oMath>
                </a14:m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endParaRPr lang="en-US" sz="105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r>
                  <a:rPr lang="en-US" sz="1300" b="1" dirty="0">
                    <a:solidFill>
                      <a:schemeClr val="accent5"/>
                    </a:solidFill>
                    <a:latin typeface="Handlee" panose="02000000000000000000" pitchFamily="2" charset="0"/>
                    <a:sym typeface="Century Gothic"/>
                  </a:rPr>
                  <a:t>Draw a Venn Diagram.</a:t>
                </a: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endParaRPr lang="en-US" sz="1300" b="1" dirty="0">
                  <a:solidFill>
                    <a:schemeClr val="accent5"/>
                  </a:solidFill>
                  <a:latin typeface="Handlee" panose="02000000000000000000" pitchFamily="2" charset="0"/>
                  <a:sym typeface="Century Gothic"/>
                </a:endParaRPr>
              </a:p>
              <a:p>
                <a:pPr marL="364317" indent="-364317">
                  <a:buAutoNum type="alphaLcPeriod"/>
                </a:pPr>
                <a:r>
                  <a:rPr lang="en-US" sz="1300" b="1" dirty="0">
                    <a:solidFill>
                      <a:schemeClr val="accent5"/>
                    </a:solidFill>
                    <a:latin typeface="Handlee" panose="02000000000000000000" pitchFamily="2" charset="0"/>
                    <a:sym typeface="Century Gothic"/>
                  </a:rPr>
                  <a:t>Find the set </a:t>
                </a:r>
                <a14:m>
                  <m:oMath xmlns:m="http://schemas.openxmlformats.org/officeDocument/2006/math"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Century Gothic"/>
                      </a:rPr>
                      <m:t>𝑨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Century Gothic"/>
                      </a:rPr>
                      <m:t>∩</m:t>
                    </m:r>
                    <m:r>
                      <a:rPr lang="en-US" sz="13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Century Gothic"/>
                      </a:rPr>
                      <m:t>𝑩</m:t>
                    </m:r>
                  </m:oMath>
                </a14:m>
                <a:r>
                  <a:rPr lang="en-US" sz="1300" b="1" dirty="0">
                    <a:solidFill>
                      <a:schemeClr val="accent5"/>
                    </a:solidFill>
                    <a:latin typeface="Handlee" panose="02000000000000000000" pitchFamily="2" charset="0"/>
                    <a:sym typeface="Century Gothic"/>
                  </a:rPr>
                  <a:t>. </a:t>
                </a:r>
                <a:endParaRPr lang="en-US" sz="1300" b="1" dirty="0">
                  <a:latin typeface="Handlee" panose="02000000000000000000" pitchFamily="2" charset="0"/>
                </a:endParaRPr>
              </a:p>
              <a:p>
                <a:pPr lvl="0"/>
                <a:endParaRPr lang="en-US" sz="1300" b="1" dirty="0">
                  <a:latin typeface="Handlee" panose="02000000000000000000" pitchFamily="2" charset="0"/>
                </a:endParaRPr>
              </a:p>
            </p:txBody>
          </p:sp>
        </mc:Choice>
        <mc:Fallback>
          <p:sp>
            <p:nvSpPr>
              <p:cNvPr id="39" name="Google Shape;39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2" y="1161786"/>
                <a:ext cx="4551944" cy="3498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Google Shape;37;p5"/>
          <p:cNvGraphicFramePr/>
          <p:nvPr>
            <p:extLst>
              <p:ext uri="{D42A27DB-BD31-4B8C-83A1-F6EECF244321}">
                <p14:modId xmlns:p14="http://schemas.microsoft.com/office/powerpoint/2010/main" val="2848900919"/>
              </p:ext>
            </p:extLst>
          </p:nvPr>
        </p:nvGraphicFramePr>
        <p:xfrm>
          <a:off x="5221727" y="2657541"/>
          <a:ext cx="2234851" cy="1667867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223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782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rgbClr val="FFFFFF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    Make the Connection</a:t>
                      </a:r>
                      <a:endParaRPr sz="1400" dirty="0">
                        <a:latin typeface="Bahnschrift SemiLight" panose="020B0502040204020203" pitchFamily="34" charset="0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0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We know how to draw Venn</a:t>
                      </a:r>
                      <a:r>
                        <a:rPr lang="en-US" sz="1400" u="none" strike="noStrike" cap="none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 diagrams. Now we will study what happens when two sets (circles) </a:t>
                      </a:r>
                      <a:r>
                        <a:rPr lang="en-US" sz="1400" b="1" u="none" strike="noStrike" cap="none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do not </a:t>
                      </a:r>
                      <a:r>
                        <a:rPr lang="en-US" sz="1400" u="none" strike="noStrike" cap="none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intersect (share any elements).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Google Shape;35;p5" descr="C:\Users\Stephen\Downloads\Make Connection.png">
            <a:extLst>
              <a:ext uri="{FF2B5EF4-FFF2-40B4-BE49-F238E27FC236}">
                <a16:creationId xmlns:a16="http://schemas.microsoft.com/office/drawing/2014/main" id="{9DF9B5A9-B275-4FE2-9976-CB223475D9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6043" y="2715634"/>
            <a:ext cx="271672" cy="1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6;p5" descr="C:\Users\Stephen\Downloads\Make Connection.png">
            <a:extLst>
              <a:ext uri="{FF2B5EF4-FFF2-40B4-BE49-F238E27FC236}">
                <a16:creationId xmlns:a16="http://schemas.microsoft.com/office/drawing/2014/main" id="{95361F9A-1C60-4139-9871-CC4B8CB617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6043" y="2715634"/>
            <a:ext cx="271672" cy="19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B9A0D4-F456-4B4E-B2ED-AA3E857DDC8B}"/>
              </a:ext>
            </a:extLst>
          </p:cNvPr>
          <p:cNvSpPr/>
          <p:nvPr/>
        </p:nvSpPr>
        <p:spPr>
          <a:xfrm>
            <a:off x="318811" y="582481"/>
            <a:ext cx="5013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ldine721 BT" panose="02040803050506020403" pitchFamily="18" charset="0"/>
              </a:rPr>
              <a:t>Lesson 4: 22.4 Mutually Exclusive Events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DA82DA-AFE7-4BDB-A102-2AB546DC3DE3}"/>
              </a:ext>
            </a:extLst>
          </p:cNvPr>
          <p:cNvSpPr/>
          <p:nvPr/>
        </p:nvSpPr>
        <p:spPr>
          <a:xfrm>
            <a:off x="4378051" y="386242"/>
            <a:ext cx="5013913" cy="70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ldine721 BT" panose="02040803050506020403" pitchFamily="18" charset="0"/>
              </a:rPr>
              <a:t>Name:__________________________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ldine721 BT" panose="02040803050506020403" pitchFamily="18" charset="0"/>
              </a:rPr>
              <a:t>Period: _______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715399-DB3E-4181-9CE1-441BE4BF36EF}"/>
              </a:ext>
            </a:extLst>
          </p:cNvPr>
          <p:cNvSpPr/>
          <p:nvPr/>
        </p:nvSpPr>
        <p:spPr>
          <a:xfrm>
            <a:off x="1816181" y="1941167"/>
            <a:ext cx="3089152" cy="18007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32;p5">
            <a:extLst>
              <a:ext uri="{FF2B5EF4-FFF2-40B4-BE49-F238E27FC236}">
                <a16:creationId xmlns:a16="http://schemas.microsoft.com/office/drawing/2014/main" id="{850E6296-C80C-4D9B-B7B4-ECBCFF222DB1}"/>
              </a:ext>
            </a:extLst>
          </p:cNvPr>
          <p:cNvSpPr/>
          <p:nvPr/>
        </p:nvSpPr>
        <p:spPr>
          <a:xfrm rot="-5400000">
            <a:off x="-450777" y="6826557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 dirty="0"/>
          </a:p>
        </p:txBody>
      </p:sp>
      <p:pic>
        <p:nvPicPr>
          <p:cNvPr id="16" name="Google Shape;35;p5" descr="C:\Users\Stephen\Downloads\Make Connection.png">
            <a:extLst>
              <a:ext uri="{FF2B5EF4-FFF2-40B4-BE49-F238E27FC236}">
                <a16:creationId xmlns:a16="http://schemas.microsoft.com/office/drawing/2014/main" id="{B0255F3D-A5B5-4FA3-8129-DCFF623D062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2851" y="9005338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6;p5" descr="C:\Users\Stephen\Downloads\Make Connection.png">
            <a:extLst>
              <a:ext uri="{FF2B5EF4-FFF2-40B4-BE49-F238E27FC236}">
                <a16:creationId xmlns:a16="http://schemas.microsoft.com/office/drawing/2014/main" id="{2BD7F55F-5AF3-410F-9B9E-4BDCE00DDE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2851" y="9005338"/>
            <a:ext cx="129527" cy="1295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Google Shape;37;p5">
            <a:extLst>
              <a:ext uri="{FF2B5EF4-FFF2-40B4-BE49-F238E27FC236}">
                <a16:creationId xmlns:a16="http://schemas.microsoft.com/office/drawing/2014/main" id="{0196011B-14F4-49C3-8F67-C8415F767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595156"/>
              </p:ext>
            </p:extLst>
          </p:nvPr>
        </p:nvGraphicFramePr>
        <p:xfrm>
          <a:off x="6163094" y="6233553"/>
          <a:ext cx="1565275" cy="2502830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953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Check For Understanding</a:t>
                      </a:r>
                      <a:endParaRPr sz="1200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8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would you describe</a:t>
                      </a:r>
                      <a:r>
                        <a:rPr lang="en-US" sz="12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1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 </a:t>
                      </a:r>
                      <a:r>
                        <a:rPr lang="en-US" sz="12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events to another student in your own words? </a:t>
                      </a:r>
                      <a:r>
                        <a:rPr lang="en-US" sz="1200" i="1" u="none" strike="noStrike" cap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could you use a Venn diagram to assist in your explanation? </a:t>
                      </a:r>
                      <a:endParaRPr sz="1200" i="1" u="none" strike="noStrike" cap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Google Shape;38;p5" descr="C:\Users\Stephen\Downloads\Light Bulb Icon.png">
            <a:extLst>
              <a:ext uri="{FF2B5EF4-FFF2-40B4-BE49-F238E27FC236}">
                <a16:creationId xmlns:a16="http://schemas.microsoft.com/office/drawing/2014/main" id="{18D6489B-552D-4067-B9AA-5F5B45A646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4010" y="6387324"/>
            <a:ext cx="297239" cy="23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1;p5">
            <a:extLst>
              <a:ext uri="{FF2B5EF4-FFF2-40B4-BE49-F238E27FC236}">
                <a16:creationId xmlns:a16="http://schemas.microsoft.com/office/drawing/2014/main" id="{79F74E0D-A7EB-4CCB-AB4E-9E16134F8E87}"/>
              </a:ext>
            </a:extLst>
          </p:cNvPr>
          <p:cNvSpPr txBox="1"/>
          <p:nvPr/>
        </p:nvSpPr>
        <p:spPr>
          <a:xfrm>
            <a:off x="484432" y="4735868"/>
            <a:ext cx="6994970" cy="24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Two events are </a:t>
            </a:r>
            <a:r>
              <a:rPr lang="en-US" sz="1200" b="1" u="sng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_________________</a:t>
            </a:r>
            <a:r>
              <a:rPr lang="en-US" sz="12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if they cannot both occur in the same trial of an experiment. </a:t>
            </a:r>
            <a:endParaRPr sz="1200" dirty="0">
              <a:solidFill>
                <a:schemeClr val="dk1"/>
              </a:solidFill>
              <a:latin typeface="Handlee" panose="02000000000000000000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39;p5">
            <a:extLst>
              <a:ext uri="{FF2B5EF4-FFF2-40B4-BE49-F238E27FC236}">
                <a16:creationId xmlns:a16="http://schemas.microsoft.com/office/drawing/2014/main" id="{62909E94-10C5-4CB8-96EF-883FFC69B7CF}"/>
              </a:ext>
            </a:extLst>
          </p:cNvPr>
          <p:cNvSpPr/>
          <p:nvPr/>
        </p:nvSpPr>
        <p:spPr>
          <a:xfrm>
            <a:off x="450045" y="5596937"/>
            <a:ext cx="5624062" cy="34084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41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1B2E503-2BC1-410F-A66E-6176A029725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6" y="5574979"/>
            <a:ext cx="3680952" cy="25960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E010A1-9D82-458E-AC8B-15A2572E769E}"/>
                  </a:ext>
                </a:extLst>
              </p:cNvPr>
              <p:cNvSpPr txBox="1"/>
              <p:nvPr/>
            </p:nvSpPr>
            <p:spPr>
              <a:xfrm>
                <a:off x="499948" y="8293771"/>
                <a:ext cx="562406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If the </a:t>
                </a:r>
                <a:r>
                  <a:rPr lang="en-US" sz="1800" b="1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intersection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1800" b="1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 </a:t>
                </a:r>
                <a:r>
                  <a:rPr lang="en-US" sz="1800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is </a:t>
                </a:r>
                <a:r>
                  <a:rPr lang="en-US" sz="1800" b="1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empty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800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, then A and B are </a:t>
                </a:r>
                <a:r>
                  <a:rPr lang="en-US" sz="1800" u="sng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______________</a:t>
                </a:r>
                <a:r>
                  <a:rPr lang="en-US" sz="1800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.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E010A1-9D82-458E-AC8B-15A2572E7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48" y="8293771"/>
                <a:ext cx="5624062" cy="553998"/>
              </a:xfrm>
              <a:prstGeom prst="rect">
                <a:avLst/>
              </a:prstGeom>
              <a:blipFill>
                <a:blip r:embed="rId7"/>
                <a:stretch>
                  <a:fillRect l="-2492" t="-12222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EAD885-6B18-4F2F-8BF3-89EEFE14A649}"/>
                  </a:ext>
                </a:extLst>
              </p:cNvPr>
              <p:cNvSpPr txBox="1"/>
              <p:nvPr/>
            </p:nvSpPr>
            <p:spPr>
              <a:xfrm>
                <a:off x="1827383" y="6432308"/>
                <a:ext cx="839985" cy="397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83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983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1983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983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EAD885-6B18-4F2F-8BF3-89EEFE14A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383" y="6432308"/>
                <a:ext cx="839985" cy="397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21463C0-9451-4384-ABBB-648791EBB3D9}"/>
              </a:ext>
            </a:extLst>
          </p:cNvPr>
          <p:cNvGrpSpPr/>
          <p:nvPr/>
        </p:nvGrpSpPr>
        <p:grpSpPr>
          <a:xfrm>
            <a:off x="2394415" y="5698080"/>
            <a:ext cx="3679693" cy="1671209"/>
            <a:chOff x="3263340" y="1731323"/>
            <a:chExt cx="5194860" cy="250263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C107B4D-DEB9-4B03-8072-EC10375F61A3}"/>
                </a:ext>
              </a:extLst>
            </p:cNvPr>
            <p:cNvCxnSpPr/>
            <p:nvPr/>
          </p:nvCxnSpPr>
          <p:spPr>
            <a:xfrm flipH="1">
              <a:off x="3263340" y="2812473"/>
              <a:ext cx="2223059" cy="75135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loud 26">
                  <a:extLst>
                    <a:ext uri="{FF2B5EF4-FFF2-40B4-BE49-F238E27FC236}">
                      <a16:creationId xmlns:a16="http://schemas.microsoft.com/office/drawing/2014/main" id="{54C646EC-3854-4229-903A-386B570D93FC}"/>
                    </a:ext>
                  </a:extLst>
                </p:cNvPr>
                <p:cNvSpPr/>
                <p:nvPr/>
              </p:nvSpPr>
              <p:spPr>
                <a:xfrm>
                  <a:off x="5486399" y="1731323"/>
                  <a:ext cx="2971801" cy="2502637"/>
                </a:xfrm>
                <a:prstGeom prst="cloud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700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</a:rPr>
                    <a:t>Zero elements!</a:t>
                  </a:r>
                </a:p>
                <a:p>
                  <a:pPr algn="ctr"/>
                  <a:r>
                    <a:rPr lang="en-US" sz="1700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</a:rPr>
                    <a:t>Notation: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7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17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7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={ }</m:t>
                        </m:r>
                      </m:oMath>
                    </m:oMathPara>
                  </a14:m>
                  <a:endParaRPr lang="en-US" sz="17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Cloud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399" y="1731323"/>
                  <a:ext cx="2971801" cy="2502637"/>
                </a:xfrm>
                <a:prstGeom prst="cloud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1789CC-E619-4751-8CB6-BE179F484FC4}"/>
              </a:ext>
            </a:extLst>
          </p:cNvPr>
          <p:cNvSpPr txBox="1"/>
          <p:nvPr/>
        </p:nvSpPr>
        <p:spPr>
          <a:xfrm>
            <a:off x="3994069" y="7377785"/>
            <a:ext cx="21049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5"/>
                </a:solidFill>
              </a:rPr>
              <a:t>A and B are </a:t>
            </a:r>
            <a:r>
              <a:rPr lang="en-US" sz="1800" b="1" i="1" dirty="0">
                <a:solidFill>
                  <a:schemeClr val="accent5"/>
                </a:solidFill>
              </a:rPr>
              <a:t>_______________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0A4BEB-89FE-4BD0-8984-A7C8276FEC17}"/>
                  </a:ext>
                </a:extLst>
              </p:cNvPr>
              <p:cNvSpPr txBox="1"/>
              <p:nvPr/>
            </p:nvSpPr>
            <p:spPr>
              <a:xfrm>
                <a:off x="1512451" y="4991177"/>
                <a:ext cx="3556862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accent5"/>
                    </a:solidFill>
                  </a:rPr>
                  <a:t>Trial: flip a coin. </a:t>
                </a:r>
                <a:br>
                  <a:rPr lang="en-US" sz="1100" b="1" dirty="0">
                    <a:solidFill>
                      <a:schemeClr val="accent5"/>
                    </a:solidFill>
                  </a:rPr>
                </a:br>
                <a:r>
                  <a:rPr lang="en-US" sz="1100" b="1" dirty="0">
                    <a:solidFill>
                      <a:schemeClr val="accent5"/>
                    </a:solidFill>
                  </a:rPr>
                  <a:t>Events: 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11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100" b="1" dirty="0">
                    <a:solidFill>
                      <a:schemeClr val="tx1"/>
                    </a:solidFill>
                  </a:rPr>
                  <a:t> it lands heads </a:t>
                </a:r>
                <a:r>
                  <a:rPr lang="en-US" sz="1100" b="1" dirty="0">
                    <a:solidFill>
                      <a:schemeClr val="accent5"/>
                    </a:solidFill>
                  </a:rPr>
                  <a:t>and 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sz="11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100" b="1" dirty="0">
                    <a:solidFill>
                      <a:schemeClr val="tx1"/>
                    </a:solidFill>
                  </a:rPr>
                  <a:t> it lands tails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0A4BEB-89FE-4BD0-8984-A7C8276FE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451" y="4991177"/>
                <a:ext cx="355686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D85C1E6-0413-41F4-8714-163D89B72922}"/>
              </a:ext>
            </a:extLst>
          </p:cNvPr>
          <p:cNvSpPr txBox="1"/>
          <p:nvPr/>
        </p:nvSpPr>
        <p:spPr>
          <a:xfrm>
            <a:off x="853575" y="6922042"/>
            <a:ext cx="852842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7" b="1" dirty="0">
                <a:solidFill>
                  <a:schemeClr val="tx1"/>
                </a:solidFill>
              </a:rPr>
              <a:t>Heads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CB1895-F328-4DD5-BB2C-3A08F377850D}"/>
              </a:ext>
            </a:extLst>
          </p:cNvPr>
          <p:cNvSpPr txBox="1"/>
          <p:nvPr/>
        </p:nvSpPr>
        <p:spPr>
          <a:xfrm>
            <a:off x="2914666" y="6922042"/>
            <a:ext cx="852842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7" b="1" dirty="0">
                <a:solidFill>
                  <a:schemeClr val="tx1"/>
                </a:solidFill>
              </a:rPr>
              <a:t>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543258" y="3995568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992" dirty="0"/>
          </a:p>
        </p:txBody>
      </p:sp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657" y="162378"/>
            <a:ext cx="162978" cy="14891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365541" y="472237"/>
            <a:ext cx="5991225" cy="37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if mutually exclusive or overlapping. 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39;p5"/>
              <p:cNvSpPr/>
              <p:nvPr/>
            </p:nvSpPr>
            <p:spPr>
              <a:xfrm>
                <a:off x="3975749" y="574407"/>
                <a:ext cx="3390902" cy="323033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2371" tIns="32371" rIns="32371" bIns="32371" anchor="t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Example 1: Roll a number cube. </a:t>
                </a:r>
              </a:p>
              <a:p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A is the event you roll an even number. </a:t>
                </a:r>
              </a:p>
              <a:p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B is the event you roll an odd number.</a:t>
                </a:r>
              </a:p>
              <a:p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r>
                  <a:rPr lang="en-US" sz="1200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𝟓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2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                   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𝟓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sz="1200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2. </a:t>
                </a:r>
              </a:p>
              <a:p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r>
                  <a:rPr lang="en-US" sz="1200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3. </a:t>
                </a:r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A and B are mutually exclusive </a:t>
                </a:r>
                <a:r>
                  <a:rPr lang="en-US" sz="12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because</a:t>
                </a:r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∩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=∅</m:t>
                    </m:r>
                  </m:oMath>
                </a14:m>
                <a:r>
                  <a:rPr lang="en-US" sz="12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. </a:t>
                </a:r>
              </a:p>
              <a:p>
                <a:r>
                  <a:rPr lang="en-US" sz="12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It’s not possible to roll a number that is both even AND odd at the same time. </a:t>
                </a:r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>
          <p:sp>
            <p:nvSpPr>
              <p:cNvPr id="18" name="Google Shape;39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49" y="574407"/>
                <a:ext cx="3390902" cy="3230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62110"/>
              </p:ext>
            </p:extLst>
          </p:nvPr>
        </p:nvGraphicFramePr>
        <p:xfrm>
          <a:off x="316200" y="816861"/>
          <a:ext cx="3570000" cy="3081291"/>
        </p:xfrm>
        <a:graphic>
          <a:graphicData uri="http://schemas.openxmlformats.org/drawingml/2006/table">
            <a:tbl>
              <a:tblPr/>
              <a:tblGrid>
                <a:gridCol w="3570000">
                  <a:extLst>
                    <a:ext uri="{9D8B030D-6E8A-4147-A177-3AD203B41FA5}">
                      <a16:colId xmlns:a16="http://schemas.microsoft.com/office/drawing/2014/main" val="2004725759"/>
                    </a:ext>
                  </a:extLst>
                </a:gridCol>
              </a:tblGrid>
              <a:tr h="357585">
                <a:tc>
                  <a:txBody>
                    <a:bodyPr/>
                    <a:lstStyle/>
                    <a:p>
                      <a:pPr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Steps</a:t>
                      </a:r>
                      <a:endParaRPr lang="en-US" sz="900" dirty="0">
                        <a:effectLst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3675"/>
                  </a:ext>
                </a:extLst>
              </a:tr>
              <a:tr h="479298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Write the events</a:t>
                      </a:r>
                      <a:r>
                        <a:rPr lang="en-US" sz="1300" b="0" i="0" u="none" strike="noStrike" baseline="0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using set notation. </a:t>
                      </a:r>
                      <a:endParaRPr lang="en-US" sz="900" dirty="0">
                        <a:effectLst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2977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write</a:t>
                      </a:r>
                      <a:r>
                        <a:rPr lang="en-US" sz="900" b="0" i="0" u="none" strike="noStrike" baseline="0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the events?</a:t>
                      </a:r>
                      <a:endParaRPr lang="en-US" sz="900" dirty="0">
                        <a:effectLst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3069"/>
                  </a:ext>
                </a:extLst>
              </a:tr>
              <a:tr h="505206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Draw a </a:t>
                      </a:r>
                      <a:r>
                        <a:rPr lang="en-US" sz="1400" b="0" i="0" u="none" strike="noStrike" dirty="0" err="1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diagram</a:t>
                      </a:r>
                      <a:endParaRPr lang="en-US" sz="900" dirty="0">
                        <a:effectLst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2964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make a </a:t>
                      </a:r>
                      <a:r>
                        <a:rPr lang="en-US" sz="900" b="0" i="0" u="none" strike="noStrike" dirty="0" err="1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diagram?</a:t>
                      </a:r>
                      <a:endParaRPr lang="en-US" sz="900" dirty="0">
                        <a:effectLst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21502"/>
                  </a:ext>
                </a:extLst>
              </a:tr>
              <a:tr h="725424">
                <a:tc>
                  <a:txBody>
                    <a:bodyPr/>
                    <a:lstStyle/>
                    <a:p>
                      <a:pPr marL="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Determine if the two events are mutually exclusive</a:t>
                      </a:r>
                      <a:endParaRPr lang="en-US" sz="900" dirty="0">
                        <a:effectLst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141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</a:t>
                      </a: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How did I/you determine if they’re mutually exclusive?</a:t>
                      </a:r>
                      <a:endParaRPr lang="en-US" sz="900" dirty="0">
                        <a:effectLst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92706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76" y="1732745"/>
            <a:ext cx="1812793" cy="12784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2998" y="2230735"/>
            <a:ext cx="852842" cy="52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7" b="1" dirty="0">
                <a:solidFill>
                  <a:schemeClr val="tx1"/>
                </a:solidFill>
              </a:rPr>
              <a:t>2, 4, </a:t>
            </a:r>
          </a:p>
          <a:p>
            <a:r>
              <a:rPr lang="en-US" sz="1417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9840" y="2230735"/>
            <a:ext cx="852842" cy="52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7" b="1" dirty="0">
                <a:solidFill>
                  <a:schemeClr val="tx1"/>
                </a:solidFill>
              </a:rPr>
              <a:t>1, 3, </a:t>
            </a:r>
          </a:p>
          <a:p>
            <a:r>
              <a:rPr lang="en-US" sz="1417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200" y="1247627"/>
            <a:ext cx="3480451" cy="34176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2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9612A-50C8-4110-955B-E51CBF2668F1}"/>
              </a:ext>
            </a:extLst>
          </p:cNvPr>
          <p:cNvSpPr/>
          <p:nvPr/>
        </p:nvSpPr>
        <p:spPr>
          <a:xfrm>
            <a:off x="360974" y="2063298"/>
            <a:ext cx="3480451" cy="34176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2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6244D-0EAC-491B-8233-345CB4AF091F}"/>
              </a:ext>
            </a:extLst>
          </p:cNvPr>
          <p:cNvSpPr/>
          <p:nvPr/>
        </p:nvSpPr>
        <p:spPr>
          <a:xfrm>
            <a:off x="360973" y="2839049"/>
            <a:ext cx="3480451" cy="64155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2"/>
          </a:p>
        </p:txBody>
      </p:sp>
      <p:pic>
        <p:nvPicPr>
          <p:cNvPr id="29" name="Google Shape;38;p5" descr="C:\Users\Stephen\Downloads\Light Bulb Icon.png">
            <a:extLst>
              <a:ext uri="{FF2B5EF4-FFF2-40B4-BE49-F238E27FC236}">
                <a16:creationId xmlns:a16="http://schemas.microsoft.com/office/drawing/2014/main" id="{130DEF38-135B-4694-AB74-5A82ECE4E9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2864" y="7098393"/>
            <a:ext cx="162978" cy="1489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Google Shape;39;p5">
                <a:extLst>
                  <a:ext uri="{FF2B5EF4-FFF2-40B4-BE49-F238E27FC236}">
                    <a16:creationId xmlns:a16="http://schemas.microsoft.com/office/drawing/2014/main" id="{1ABBDB9E-020C-46CE-B489-273DCDE662FC}"/>
                  </a:ext>
                </a:extLst>
              </p:cNvPr>
              <p:cNvSpPr/>
              <p:nvPr/>
            </p:nvSpPr>
            <p:spPr>
              <a:xfrm>
                <a:off x="464127" y="4217552"/>
                <a:ext cx="6902524" cy="4043781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2371" tIns="32371" rIns="32371" bIns="32371" anchor="t" anchorCtr="0">
                <a:no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Example 2: You spin a spinner with 12 equal sections. 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Is the event that it lands on a prime number mutually exclusive with the event that it lands on a multiple of 4?</a:t>
                </a:r>
              </a:p>
              <a:p>
                <a:endParaRPr lang="en-US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,…,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𝟏𝟏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,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     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                              }</m:t>
                    </m:r>
                  </m:oMath>
                </a14:m>
                <a:r>
                  <a:rPr lang="en-US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    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                              }</m:t>
                    </m:r>
                  </m:oMath>
                </a14:m>
                <a:endParaRPr lang="en-US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</a:t>
                </a:r>
              </a:p>
              <a:p>
                <a:pPr lvl="0"/>
                <a:r>
                  <a:rPr lang="en-US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2. </a:t>
                </a:r>
              </a:p>
              <a:p>
                <a:pPr lvl="0"/>
                <a:endParaRPr lang="en-US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3. </a:t>
                </a:r>
                <a:r>
                  <a:rPr lang="en-US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A and B are </a:t>
                </a:r>
                <a:r>
                  <a:rPr lang="en-US" b="1" u="sng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___________</a:t>
                </a:r>
                <a:r>
                  <a:rPr lang="en-US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because</a:t>
                </a:r>
                <a:r>
                  <a:rPr lang="en-US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it’s not possible to roll a number that is both prime AND multiple of 4 at the same time. </a:t>
                </a: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>
          <p:sp>
            <p:nvSpPr>
              <p:cNvPr id="31" name="Google Shape;39;p5">
                <a:extLst>
                  <a:ext uri="{FF2B5EF4-FFF2-40B4-BE49-F238E27FC236}">
                    <a16:creationId xmlns:a16="http://schemas.microsoft.com/office/drawing/2014/main" id="{1ABBDB9E-020C-46CE-B489-273DCDE66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4217552"/>
                <a:ext cx="6902524" cy="4043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https://lh3.googleusercontent.com/e0hfEH202yREGEGtZRBVYvktBEG4IQoYct1QnKDwRgaatqkFH3W-izE1rxPiOyKts2nhn4qBZNHEaNqMzwIWBsn89p2_eeZGwKF8aPuHDr8xklDI57acxDwg2YcEyEPbH0__3HVzNaM">
            <a:extLst>
              <a:ext uri="{FF2B5EF4-FFF2-40B4-BE49-F238E27FC236}">
                <a16:creationId xmlns:a16="http://schemas.microsoft.com/office/drawing/2014/main" id="{224E84E9-A7C0-42B6-A711-BF50C57F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90" y="5727818"/>
            <a:ext cx="1659731" cy="15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98C9C1-4F22-42D4-A31D-717C68BB0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" y="5659566"/>
            <a:ext cx="2287496" cy="1613287"/>
          </a:xfrm>
          <a:prstGeom prst="rect">
            <a:avLst/>
          </a:prstGeom>
        </p:spPr>
      </p:pic>
      <p:graphicFrame>
        <p:nvGraphicFramePr>
          <p:cNvPr id="46" name="Google Shape;37;p5">
            <a:extLst>
              <a:ext uri="{FF2B5EF4-FFF2-40B4-BE49-F238E27FC236}">
                <a16:creationId xmlns:a16="http://schemas.microsoft.com/office/drawing/2014/main" id="{32C07730-261B-4F8E-8A80-24CC634C0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134073"/>
              </p:ext>
            </p:extLst>
          </p:nvPr>
        </p:nvGraphicFramePr>
        <p:xfrm>
          <a:off x="499432" y="8664825"/>
          <a:ext cx="6483150" cy="819168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64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400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empty, the events are </a:t>
                      </a:r>
                      <a:r>
                        <a:rPr lang="en-US" sz="1400" b="1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____________________</a:t>
                      </a:r>
                      <a:r>
                        <a:rPr lang="en-US" sz="1400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not mutually exclusive, it’s because they are </a:t>
                      </a:r>
                      <a:r>
                        <a:rPr lang="en-US" sz="1400" b="1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____________________</a:t>
                      </a:r>
                      <a:endParaRPr lang="en-US" sz="14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61749"/>
                  </a:ext>
                </a:extLst>
              </a:tr>
            </a:tbl>
          </a:graphicData>
        </a:graphic>
      </p:graphicFrame>
      <p:pic>
        <p:nvPicPr>
          <p:cNvPr id="47" name="Google Shape;38;p5" descr="C:\Users\Stephen\Downloads\Light Bulb Icon.png">
            <a:extLst>
              <a:ext uri="{FF2B5EF4-FFF2-40B4-BE49-F238E27FC236}">
                <a16:creationId xmlns:a16="http://schemas.microsoft.com/office/drawing/2014/main" id="{FAD5E8BD-9C30-4E65-BCEB-918163FD14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27" y="8680375"/>
            <a:ext cx="297239" cy="23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3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369178" y="3703665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992" dirty="0"/>
          </a:p>
        </p:txBody>
      </p:sp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262" y="5482456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262" y="5482456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8945" y="263646"/>
            <a:ext cx="162978" cy="14891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1316221" y="362083"/>
            <a:ext cx="3729665" cy="2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Determine if mutually exclusive or overlapping</a:t>
            </a:r>
            <a:endParaRPr sz="1200" dirty="0">
              <a:solidFill>
                <a:schemeClr val="dk1"/>
              </a:solidFill>
              <a:latin typeface="Handlee" panose="02000000000000000000" pitchFamily="2" charset="0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39;p5"/>
              <p:cNvSpPr/>
              <p:nvPr/>
            </p:nvSpPr>
            <p:spPr>
              <a:xfrm>
                <a:off x="2828490" y="659696"/>
                <a:ext cx="4628938" cy="374628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2371" tIns="32371" rIns="32371" bIns="32371" anchor="t" anchorCtr="0">
                <a:noAutofit/>
              </a:bodyPr>
              <a:lstStyle/>
              <a:p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Example 3: You spin a spinner with 12 equal sections. </a:t>
                </a:r>
              </a:p>
              <a:p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Is the event that it lands on an even number mutually exclusive with the event that it lands on a multiple of 4?</a:t>
                </a:r>
              </a:p>
              <a:p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sz="1200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,…, 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𝟏𝟏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,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                          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                                     }</m:t>
                    </m:r>
                  </m:oMath>
                </a14:m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        </m:t>
                    </m:r>
                    <m:r>
                      <a:rPr lang="en-US" sz="1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                          }</m:t>
                    </m:r>
                  </m:oMath>
                </a14:m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sz="1200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2. </a:t>
                </a:r>
              </a:p>
              <a:p>
                <a:pPr lvl="0"/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200" b="1" dirty="0">
                  <a:solidFill>
                    <a:schemeClr val="accent5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sz="1200" b="1" dirty="0">
                    <a:solidFill>
                      <a:schemeClr val="tx1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3. </a:t>
                </a:r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A and B are not </a:t>
                </a:r>
                <a:r>
                  <a:rPr lang="en-US" sz="1200" b="1" u="sng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______________</a:t>
                </a:r>
                <a:r>
                  <a:rPr lang="en-US" sz="12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sz="12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because they overlap. The numbers 4, 8, and 12 are both even and multiples of 4. </a:t>
                </a: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>
          <p:sp>
            <p:nvSpPr>
              <p:cNvPr id="18" name="Google Shape;39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490" y="659696"/>
                <a:ext cx="4628938" cy="3746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54" y="1878452"/>
            <a:ext cx="2517637" cy="1775596"/>
          </a:xfrm>
          <a:prstGeom prst="rect">
            <a:avLst/>
          </a:prstGeom>
        </p:spPr>
      </p:pic>
      <p:graphicFrame>
        <p:nvGraphicFramePr>
          <p:cNvPr id="20" name="Google Shape;37;p5"/>
          <p:cNvGraphicFramePr/>
          <p:nvPr>
            <p:extLst>
              <p:ext uri="{D42A27DB-BD31-4B8C-83A1-F6EECF244321}">
                <p14:modId xmlns:p14="http://schemas.microsoft.com/office/powerpoint/2010/main" val="784929725"/>
              </p:ext>
            </p:extLst>
          </p:nvPr>
        </p:nvGraphicFramePr>
        <p:xfrm>
          <a:off x="514262" y="4615246"/>
          <a:ext cx="6483150" cy="819168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64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400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empty, the events are </a:t>
                      </a:r>
                      <a:r>
                        <a:rPr lang="en-US" sz="1400" b="1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____________________</a:t>
                      </a:r>
                      <a:r>
                        <a:rPr lang="en-US" sz="1400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not mutually exclusive, it’s because they are </a:t>
                      </a:r>
                      <a:r>
                        <a:rPr lang="en-US" sz="1400" b="1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____________________</a:t>
                      </a:r>
                      <a:endParaRPr lang="en-US" sz="14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61749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796"/>
              </p:ext>
            </p:extLst>
          </p:nvPr>
        </p:nvGraphicFramePr>
        <p:xfrm>
          <a:off x="314972" y="659696"/>
          <a:ext cx="2409946" cy="2327569"/>
        </p:xfrm>
        <a:graphic>
          <a:graphicData uri="http://schemas.openxmlformats.org/drawingml/2006/table">
            <a:tbl>
              <a:tblPr/>
              <a:tblGrid>
                <a:gridCol w="2409946">
                  <a:extLst>
                    <a:ext uri="{9D8B030D-6E8A-4147-A177-3AD203B41FA5}">
                      <a16:colId xmlns:a16="http://schemas.microsoft.com/office/drawing/2014/main" val="2004725759"/>
                    </a:ext>
                  </a:extLst>
                </a:gridCol>
              </a:tblGrid>
              <a:tr h="222189">
                <a:tc>
                  <a:txBody>
                    <a:bodyPr/>
                    <a:lstStyle/>
                    <a:p>
                      <a:pPr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Steps</a:t>
                      </a:r>
                      <a:endParaRPr lang="en-US" sz="900" dirty="0">
                        <a:effectLst/>
                        <a:latin typeface="Handlee" panose="02000000000000000000" pitchFamily="2" charset="0"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3675"/>
                  </a:ext>
                </a:extLst>
              </a:tr>
              <a:tr h="297817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1.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Write the events</a:t>
                      </a:r>
                      <a:r>
                        <a:rPr lang="en-US" sz="1300" b="0" i="0" u="none" strike="noStrike" baseline="0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 using set notation. </a:t>
                      </a:r>
                      <a:endParaRPr lang="en-US" sz="900" dirty="0">
                        <a:effectLst/>
                        <a:latin typeface="Handlee" panose="02000000000000000000" pitchFamily="2" charset="0"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29772"/>
                  </a:ext>
                </a:extLst>
              </a:tr>
              <a:tr h="217997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Handlee" panose="02000000000000000000" pitchFamily="2" charset="0"/>
                        </a:rPr>
                        <a:t>CFU How did I/you write</a:t>
                      </a:r>
                      <a:r>
                        <a:rPr lang="en-US" sz="900" b="0" i="0" u="none" strike="noStrike" baseline="0" dirty="0">
                          <a:solidFill>
                            <a:srgbClr val="F34336"/>
                          </a:solidFill>
                          <a:effectLst/>
                          <a:latin typeface="Handlee" panose="02000000000000000000" pitchFamily="2" charset="0"/>
                        </a:rPr>
                        <a:t> the events?</a:t>
                      </a:r>
                      <a:endParaRPr lang="en-US" sz="900" dirty="0">
                        <a:effectLst/>
                        <a:latin typeface="Handlee" panose="02000000000000000000" pitchFamily="2" charset="0"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3069"/>
                  </a:ext>
                </a:extLst>
              </a:tr>
              <a:tr h="313915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. Draw a </a:t>
                      </a:r>
                      <a:r>
                        <a:rPr lang="en-US" sz="1400" b="0" i="0" u="none" strike="noStrike" dirty="0" err="1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venn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 diagram</a:t>
                      </a:r>
                      <a:endParaRPr lang="en-US" sz="900" dirty="0">
                        <a:effectLst/>
                        <a:latin typeface="Handlee" panose="02000000000000000000" pitchFamily="2" charset="0"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29645"/>
                  </a:ext>
                </a:extLst>
              </a:tr>
              <a:tr h="210697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Handlee" panose="02000000000000000000" pitchFamily="2" charset="0"/>
                        </a:rPr>
                        <a:t>CFU How did I/you make a </a:t>
                      </a:r>
                      <a:r>
                        <a:rPr lang="en-US" sz="900" b="0" i="0" u="none" strike="noStrike" dirty="0" err="1">
                          <a:solidFill>
                            <a:srgbClr val="F34336"/>
                          </a:solidFill>
                          <a:effectLst/>
                          <a:latin typeface="Handlee" panose="02000000000000000000" pitchFamily="2" charset="0"/>
                        </a:rPr>
                        <a:t>venn</a:t>
                      </a: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Handlee" panose="02000000000000000000" pitchFamily="2" charset="0"/>
                        </a:rPr>
                        <a:t> diagram?</a:t>
                      </a:r>
                      <a:endParaRPr lang="en-US" sz="900" dirty="0">
                        <a:effectLst/>
                        <a:latin typeface="Handlee" panose="02000000000000000000" pitchFamily="2" charset="0"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21502"/>
                  </a:ext>
                </a:extLst>
              </a:tr>
              <a:tr h="450750">
                <a:tc>
                  <a:txBody>
                    <a:bodyPr/>
                    <a:lstStyle/>
                    <a:p>
                      <a:pPr marL="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3. </a:t>
                      </a:r>
                      <a:r>
                        <a:rPr lang="en-US" sz="1400" b="0" i="0" u="none" strike="noStrike" dirty="0">
                          <a:solidFill>
                            <a:srgbClr val="202020"/>
                          </a:solidFill>
                          <a:effectLst/>
                          <a:latin typeface="Handlee" panose="02000000000000000000" pitchFamily="2" charset="0"/>
                        </a:rPr>
                        <a:t>Determine if the two events are mutually exclusive</a:t>
                      </a:r>
                      <a:endParaRPr lang="en-US" sz="900" dirty="0">
                        <a:effectLst/>
                        <a:latin typeface="Handlee" panose="02000000000000000000" pitchFamily="2" charset="0"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14173"/>
                  </a:ext>
                </a:extLst>
              </a:tr>
              <a:tr h="210697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rgbClr val="F34336"/>
                          </a:solidFill>
                          <a:effectLst/>
                          <a:latin typeface="Handlee" panose="02000000000000000000" pitchFamily="2" charset="0"/>
                        </a:rPr>
                        <a:t>CFU</a:t>
                      </a:r>
                      <a:r>
                        <a:rPr lang="en-US" sz="900" b="0" i="0" u="none" strike="noStrike" dirty="0">
                          <a:solidFill>
                            <a:srgbClr val="F34336"/>
                          </a:solidFill>
                          <a:effectLst/>
                          <a:latin typeface="Handlee" panose="02000000000000000000" pitchFamily="2" charset="0"/>
                        </a:rPr>
                        <a:t> How did I/you determine if they’re mutually exclusive?</a:t>
                      </a:r>
                      <a:endParaRPr lang="en-US" sz="900" dirty="0">
                        <a:effectLst/>
                        <a:latin typeface="Handlee" panose="02000000000000000000" pitchFamily="2" charset="0"/>
                      </a:endParaRPr>
                    </a:p>
                  </a:txBody>
                  <a:tcPr marL="64770" marR="64770" marT="32385" marB="32385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92706"/>
                  </a:ext>
                </a:extLst>
              </a:tr>
            </a:tbl>
          </a:graphicData>
        </a:graphic>
      </p:graphicFrame>
      <p:pic>
        <p:nvPicPr>
          <p:cNvPr id="24" name="Google Shape;38;p5" descr="C:\Users\Stephen\Downloads\Light Bulb Icon.png">
            <a:extLst>
              <a:ext uri="{FF2B5EF4-FFF2-40B4-BE49-F238E27FC236}">
                <a16:creationId xmlns:a16="http://schemas.microsoft.com/office/drawing/2014/main" id="{D815331D-2BAD-41E8-BEE8-FC5803CFFE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957" y="4630796"/>
            <a:ext cx="297239" cy="23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s://lh3.googleusercontent.com/e0hfEH202yREGEGtZRBVYvktBEG4IQoYct1QnKDwRgaatqkFH3W-izE1rxPiOyKts2nhn4qBZNHEaNqMzwIWBsn89p2_eeZGwKF8aPuHDr8xklDI57acxDwg2YcEyEPbH0__3HVzNaM">
            <a:extLst>
              <a:ext uri="{FF2B5EF4-FFF2-40B4-BE49-F238E27FC236}">
                <a16:creationId xmlns:a16="http://schemas.microsoft.com/office/drawing/2014/main" id="{ACA523CA-669F-4D0D-B8CB-DEBC1848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32" y="1993732"/>
            <a:ext cx="1659731" cy="15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32;p5">
            <a:extLst>
              <a:ext uri="{FF2B5EF4-FFF2-40B4-BE49-F238E27FC236}">
                <a16:creationId xmlns:a16="http://schemas.microsoft.com/office/drawing/2014/main" id="{FFC9F142-8429-4E71-A447-0D61AB5AE866}"/>
              </a:ext>
            </a:extLst>
          </p:cNvPr>
          <p:cNvSpPr/>
          <p:nvPr/>
        </p:nvSpPr>
        <p:spPr>
          <a:xfrm rot="-5400000">
            <a:off x="-424512" y="6364724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992" dirty="0"/>
          </a:p>
        </p:txBody>
      </p:sp>
      <p:pic>
        <p:nvPicPr>
          <p:cNvPr id="26" name="Google Shape;35;p5" descr="C:\Users\Stephen\Downloads\Make Connection.png">
            <a:extLst>
              <a:ext uri="{FF2B5EF4-FFF2-40B4-BE49-F238E27FC236}">
                <a16:creationId xmlns:a16="http://schemas.microsoft.com/office/drawing/2014/main" id="{62EBE712-FD5B-4913-8A09-3E234637C8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6513" y="7530453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6;p5" descr="C:\Users\Stephen\Downloads\Make Connection.png">
            <a:extLst>
              <a:ext uri="{FF2B5EF4-FFF2-40B4-BE49-F238E27FC236}">
                <a16:creationId xmlns:a16="http://schemas.microsoft.com/office/drawing/2014/main" id="{2A8608D5-8171-4E03-AE50-191AEE7C97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6513" y="7530453"/>
            <a:ext cx="129527" cy="1295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Google Shape;37;p5">
            <a:extLst>
              <a:ext uri="{FF2B5EF4-FFF2-40B4-BE49-F238E27FC236}">
                <a16:creationId xmlns:a16="http://schemas.microsoft.com/office/drawing/2014/main" id="{A44EFD45-8B02-4C0D-83DD-059DD75F4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128318"/>
              </p:ext>
            </p:extLst>
          </p:nvPr>
        </p:nvGraphicFramePr>
        <p:xfrm>
          <a:off x="5509696" y="5940554"/>
          <a:ext cx="1965821" cy="1230644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196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99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FFFFFF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Word Bank</a:t>
                      </a:r>
                      <a:endParaRPr sz="1700" dirty="0">
                        <a:latin typeface="Handlee" panose="02000000000000000000" pitchFamily="2" charset="0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64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Intersection</a:t>
                      </a:r>
                      <a:endParaRPr lang="en-US" sz="1400" u="none" strike="noStrike" cap="none" baseline="0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Diagram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Google Shape;38;p5" descr="C:\Users\Stephen\Downloads\Light Bulb Icon.png">
            <a:extLst>
              <a:ext uri="{FF2B5EF4-FFF2-40B4-BE49-F238E27FC236}">
                <a16:creationId xmlns:a16="http://schemas.microsoft.com/office/drawing/2014/main" id="{2AE3A152-CFC8-4B99-9722-B05F87A43E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488" y="6012414"/>
            <a:ext cx="162978" cy="1489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B58500E2-895B-48AF-A9A3-6F6E97D81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607647"/>
              </p:ext>
            </p:extLst>
          </p:nvPr>
        </p:nvGraphicFramePr>
        <p:xfrm>
          <a:off x="445506" y="5594828"/>
          <a:ext cx="4911853" cy="143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Rectangle 4">
            <a:extLst>
              <a:ext uri="{FF2B5EF4-FFF2-40B4-BE49-F238E27FC236}">
                <a16:creationId xmlns:a16="http://schemas.microsoft.com/office/drawing/2014/main" id="{A730AEEA-12AF-4141-962D-2D4A788AA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70" y="7258731"/>
            <a:ext cx="669219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40" b="1" dirty="0">
                <a:latin typeface="Handlee" panose="02000000000000000000" pitchFamily="2" charset="0"/>
              </a:rPr>
              <a:t>Today, I learned how to </a:t>
            </a:r>
            <a:r>
              <a:rPr lang="en-US" altLang="en-US" sz="2040" b="1" u="sng" dirty="0">
                <a:latin typeface="Handlee" panose="02000000000000000000" pitchFamily="2" charset="0"/>
              </a:rPr>
              <a:t>_________________________________________________________________________________.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41086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844850-54C8-44B3-BCC1-F21FA2145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89281"/>
              </p:ext>
            </p:extLst>
          </p:nvPr>
        </p:nvGraphicFramePr>
        <p:xfrm>
          <a:off x="425134" y="456752"/>
          <a:ext cx="6939715" cy="93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056355" imgH="8186240" progId="Word.Document.12">
                  <p:embed/>
                </p:oleObj>
              </mc:Choice>
              <mc:Fallback>
                <p:oleObj name="Document" r:id="rId3" imgW="6056355" imgH="8186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134" y="456752"/>
                        <a:ext cx="6939715" cy="937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Image result for homework">
            <a:extLst>
              <a:ext uri="{FF2B5EF4-FFF2-40B4-BE49-F238E27FC236}">
                <a16:creationId xmlns:a16="http://schemas.microsoft.com/office/drawing/2014/main" id="{FEF42D83-8848-4A98-87C0-C6B824FE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" y="3845400"/>
            <a:ext cx="842678" cy="8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8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6940</TotalTime>
  <Words>691</Words>
  <Application>Microsoft Office PowerPoint</Application>
  <PresentationFormat>Custom</PresentationFormat>
  <Paragraphs>133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Wingdings</vt:lpstr>
      <vt:lpstr>Arial</vt:lpstr>
      <vt:lpstr>Handlee</vt:lpstr>
      <vt:lpstr>Century Gothic</vt:lpstr>
      <vt:lpstr>Cambria Math</vt:lpstr>
      <vt:lpstr>Calibri</vt:lpstr>
      <vt:lpstr>Bahnschrift SemiLight</vt:lpstr>
      <vt:lpstr>Aldine721 BT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Gonzalez</dc:creator>
  <cp:lastModifiedBy>Rupinder Jagpal</cp:lastModifiedBy>
  <cp:revision>52</cp:revision>
  <dcterms:modified xsi:type="dcterms:W3CDTF">2018-08-26T21:26:07Z</dcterms:modified>
</cp:coreProperties>
</file>