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3"/>
  </p:notesMasterIdLst>
  <p:sldIdLst>
    <p:sldId id="266" r:id="rId2"/>
    <p:sldId id="256" r:id="rId3"/>
    <p:sldId id="257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2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omCasual BT" panose="03060902030302020204"/>
      <p:regular r:id="rId18"/>
    </p:embeddedFont>
    <p:embeddedFont>
      <p:font typeface="Handlee" panose="020B0604020202020204" charset="0"/>
      <p:regular r:id="rId19"/>
    </p:embeddedFont>
    <p:embeddedFont>
      <p:font typeface="Bahnschrift SemiLight" panose="020B0502040204020203" pitchFamily="34" charset="0"/>
      <p:regular r:id="rId20"/>
    </p:embeddedFont>
    <p:embeddedFont>
      <p:font typeface="Cambria Math" panose="02040503050406030204" pitchFamily="18" charset="0"/>
      <p:regular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206CDDD-022E-4493-A0F5-44F09753406C}">
          <p14:sldIdLst/>
        </p14:section>
        <p14:section name="Untitled Section" id="{38F940DE-B3D1-471B-BD0E-9413563B4AF9}">
          <p14:sldIdLst>
            <p14:sldId id="266"/>
            <p14:sldId id="256"/>
            <p14:sldId id="257"/>
            <p14:sldId id="260"/>
            <p14:sldId id="261"/>
            <p14:sldId id="263"/>
            <p14:sldId id="264"/>
            <p14:sldId id="265"/>
            <p14:sldId id="267"/>
            <p14:sldId id="268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 Morales" initials="VM" lastIdx="1" clrIdx="0">
    <p:extLst>
      <p:ext uri="{19B8F6BF-5375-455C-9EA6-DF929625EA0E}">
        <p15:presenceInfo xmlns:p15="http://schemas.microsoft.com/office/powerpoint/2012/main" userId="Victor Mora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5B6F18-783B-44B5-B074-9AB45C04AFD9}">
  <a:tblStyle styleId="{615B6F18-783B-44B5-B074-9AB45C04AFD9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F9A69-AB95-4687-86D7-DBA31B545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E5BCA0-E936-4311-BDBD-1917DD59B01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What did you learn about events that are mutually exclusive?</a:t>
          </a:r>
          <a:endParaRPr lang="en-US" dirty="0"/>
        </a:p>
      </dgm:t>
    </dgm:pt>
    <dgm:pt modelId="{977EB812-FF5E-4321-B975-282951E89FC9}" type="parTrans" cxnId="{F3975985-58A7-43EC-82FB-C1A3FCD71380}">
      <dgm:prSet/>
      <dgm:spPr/>
      <dgm:t>
        <a:bodyPr/>
        <a:lstStyle/>
        <a:p>
          <a:endParaRPr lang="en-US"/>
        </a:p>
      </dgm:t>
    </dgm:pt>
    <dgm:pt modelId="{12E06496-A8EE-468E-8646-C9F1BE54C60D}" type="sibTrans" cxnId="{F3975985-58A7-43EC-82FB-C1A3FCD71380}">
      <dgm:prSet/>
      <dgm:spPr/>
      <dgm:t>
        <a:bodyPr/>
        <a:lstStyle/>
        <a:p>
          <a:endParaRPr lang="en-US"/>
        </a:p>
      </dgm:t>
    </dgm:pt>
    <dgm:pt modelId="{71341C43-6BAB-436A-A6CD-6F119948B529}" type="pres">
      <dgm:prSet presAssocID="{D11F9A69-AB95-4687-86D7-DBA31B5459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D9682F-75B1-4637-BD0F-CDD73D44E231}" type="pres">
      <dgm:prSet presAssocID="{96E5BCA0-E936-4311-BDBD-1917DD59B01B}" presName="parentText" presStyleLbl="node1" presStyleIdx="0" presStyleCnt="1" custScaleY="125859" custLinFactY="163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DD3CBB-E3FE-4260-96F3-8F39F53C0148}" type="presOf" srcId="{D11F9A69-AB95-4687-86D7-DBA31B54598A}" destId="{71341C43-6BAB-436A-A6CD-6F119948B529}" srcOrd="0" destOrd="0" presId="urn:microsoft.com/office/officeart/2005/8/layout/vList2"/>
    <dgm:cxn modelId="{F3975985-58A7-43EC-82FB-C1A3FCD71380}" srcId="{D11F9A69-AB95-4687-86D7-DBA31B54598A}" destId="{96E5BCA0-E936-4311-BDBD-1917DD59B01B}" srcOrd="0" destOrd="0" parTransId="{977EB812-FF5E-4321-B975-282951E89FC9}" sibTransId="{12E06496-A8EE-468E-8646-C9F1BE54C60D}"/>
    <dgm:cxn modelId="{7B9CB7D3-7CF2-4D52-8C5C-0741742E3441}" type="presOf" srcId="{96E5BCA0-E936-4311-BDBD-1917DD59B01B}" destId="{D5D9682F-75B1-4637-BD0F-CDD73D44E231}" srcOrd="0" destOrd="0" presId="urn:microsoft.com/office/officeart/2005/8/layout/vList2"/>
    <dgm:cxn modelId="{4324A565-C2E3-45A7-A577-7C2DA8897E74}" type="presParOf" srcId="{71341C43-6BAB-436A-A6CD-6F119948B529}" destId="{D5D9682F-75B1-4637-BD0F-CDD73D44E2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9682F-75B1-4637-BD0F-CDD73D44E231}">
      <dsp:nvSpPr>
        <dsp:cNvPr id="0" name=""/>
        <dsp:cNvSpPr/>
      </dsp:nvSpPr>
      <dsp:spPr>
        <a:xfrm>
          <a:off x="0" y="44136"/>
          <a:ext cx="5778650" cy="2253001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What did you learn about events that are mutually exclusive?</a:t>
          </a:r>
          <a:endParaRPr lang="en-US" sz="3400" kern="1200" dirty="0"/>
        </a:p>
      </dsp:txBody>
      <dsp:txXfrm>
        <a:off x="109982" y="154118"/>
        <a:ext cx="5558686" cy="2033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45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94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46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82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16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">
  <p:cSld name="First Pag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-5400000">
            <a:off x="4353082" y="-4290542"/>
            <a:ext cx="313549" cy="9019712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167"/>
          </a:p>
        </p:txBody>
      </p:sp>
      <p:sp>
        <p:nvSpPr>
          <p:cNvPr id="14" name="Google Shape;14;p3"/>
          <p:cNvSpPr txBox="1"/>
          <p:nvPr/>
        </p:nvSpPr>
        <p:spPr>
          <a:xfrm>
            <a:off x="230813" y="81901"/>
            <a:ext cx="8371649" cy="31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479" tIns="39479" rIns="39479" bIns="39479" anchor="t" anchorCtr="0">
            <a:noAutofit/>
          </a:bodyPr>
          <a:lstStyle/>
          <a:p>
            <a:pPr lvl="0"/>
            <a:r>
              <a:rPr lang="en-US" sz="1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will be able to determine whether or not two events are mutually</a:t>
            </a:r>
            <a:r>
              <a:rPr lang="en-US" sz="1200" b="1" baseline="-25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US" sz="12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exclusive. 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>
            <a:extLst>
              <a:ext uri="{FF2B5EF4-FFF2-40B4-BE49-F238E27FC236}">
                <a16:creationId xmlns:a16="http://schemas.microsoft.com/office/drawing/2014/main" id="{1E2DC11E-0773-4110-B6EE-E4A46606D5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364288"/>
            <a:ext cx="2444750" cy="500062"/>
            <a:chOff x="0" y="6364288"/>
            <a:chExt cx="2444750" cy="5000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F93015-71E2-47EC-A742-FF407D1AA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800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4" name="Picture 74" descr="C:\Users\Stephen\Downloads\264180_196031527114669_196031310448024_613424_7989946_n.jpg">
              <a:extLst>
                <a:ext uri="{FF2B5EF4-FFF2-40B4-BE49-F238E27FC236}">
                  <a16:creationId xmlns:a16="http://schemas.microsoft.com/office/drawing/2014/main" id="{28B01C32-9406-41FE-A672-9345B73BAB5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 Same Side Corner Rectangle 1">
            <a:extLst>
              <a:ext uri="{FF2B5EF4-FFF2-40B4-BE49-F238E27FC236}">
                <a16:creationId xmlns:a16="http://schemas.microsoft.com/office/drawing/2014/main" id="{C6DC7F2D-D9DC-4F6F-B4DD-5F9034B5E860}"/>
              </a:ext>
            </a:extLst>
          </p:cNvPr>
          <p:cNvSpPr/>
          <p:nvPr userDrawn="1"/>
        </p:nvSpPr>
        <p:spPr bwMode="auto">
          <a:xfrm rot="16200000">
            <a:off x="4435962" y="-4414866"/>
            <a:ext cx="272074" cy="914400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lIns="39483" tIns="39483" rIns="39483" bIns="39483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L.O: We will determine how to Construct and Compare Box Plots, with 100% accuracy. </a:t>
            </a:r>
          </a:p>
        </p:txBody>
      </p:sp>
    </p:spTree>
    <p:extLst>
      <p:ext uri="{BB962C8B-B14F-4D97-AF65-F5344CB8AC3E}">
        <p14:creationId xmlns:p14="http://schemas.microsoft.com/office/powerpoint/2010/main" val="316996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-2" y="6551450"/>
            <a:ext cx="18905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7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Created for Teacher Use</a:t>
            </a:r>
            <a:endParaRPr sz="917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3" Type="http://schemas.openxmlformats.org/officeDocument/2006/relationships/image" Target="../media/image1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1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14830E-46F8-4F81-B906-8B52D47FDC2C}"/>
              </a:ext>
            </a:extLst>
          </p:cNvPr>
          <p:cNvSpPr/>
          <p:nvPr/>
        </p:nvSpPr>
        <p:spPr>
          <a:xfrm>
            <a:off x="1374064" y="959837"/>
            <a:ext cx="6948487" cy="1816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Be on Time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Wear ID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Chromebook Ready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SEE SOMETHING, SAY SOMETHING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110C2-49D9-4887-99E8-3F73B0BB3C89}"/>
              </a:ext>
            </a:extLst>
          </p:cNvPr>
          <p:cNvSpPr/>
          <p:nvPr/>
        </p:nvSpPr>
        <p:spPr>
          <a:xfrm>
            <a:off x="870826" y="320074"/>
            <a:ext cx="7954963" cy="4619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ACT RESPONSIBLY &amp; SUPPORT the COMMUNITY.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39" y="3002949"/>
            <a:ext cx="59372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Image result for No cell phone or 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9" y="2688624"/>
            <a:ext cx="12604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Image result for no profanit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" y="4160237"/>
            <a:ext cx="1462087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waste time">
            <a:extLst>
              <a:ext uri="{FF2B5EF4-FFF2-40B4-BE49-F238E27FC236}">
                <a16:creationId xmlns:a16="http://schemas.microsoft.com/office/drawing/2014/main" id="{54CA39DE-0806-47FB-8CCB-C23110D2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179" y="2631398"/>
            <a:ext cx="1680622" cy="17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14" y="4195162"/>
            <a:ext cx="20097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9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851"/>
            <a:ext cx="8562109" cy="5230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541"/>
            <a:ext cx="8908473" cy="105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rot="-5400000">
            <a:off x="-755547" y="3316966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1167" dirty="0"/>
          </a:p>
        </p:txBody>
      </p:sp>
      <p:pic>
        <p:nvPicPr>
          <p:cNvPr id="35" name="Google Shape;35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" name="Google Shape;37;p5"/>
          <p:cNvGraphicFramePr/>
          <p:nvPr>
            <p:extLst>
              <p:ext uri="{D42A27DB-BD31-4B8C-83A1-F6EECF244321}">
                <p14:modId xmlns:p14="http://schemas.microsoft.com/office/powerpoint/2010/main" val="3392940666"/>
              </p:ext>
            </p:extLst>
          </p:nvPr>
        </p:nvGraphicFramePr>
        <p:xfrm>
          <a:off x="6234238" y="2533715"/>
          <a:ext cx="2312731" cy="1447816"/>
        </p:xfrm>
        <a:graphic>
          <a:graphicData uri="http://schemas.openxmlformats.org/drawingml/2006/table">
            <a:tbl>
              <a:tblPr firstRow="1" bandRow="1">
                <a:noFill/>
                <a:tableStyleId>{615B6F18-783B-44B5-B074-9AB45C04AFD9}</a:tableStyleId>
              </a:tblPr>
              <a:tblGrid>
                <a:gridCol w="2312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2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entury Gothic"/>
                        <a:buNone/>
                      </a:pPr>
                      <a:r>
                        <a:rPr lang="en-US" sz="1700" b="1" u="none" strike="noStrike" cap="none" dirty="0">
                          <a:solidFill>
                            <a:srgbClr val="FFFFFF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Word Bank</a:t>
                      </a:r>
                      <a:endParaRPr sz="2000" dirty="0">
                        <a:latin typeface="Handlee" panose="02000000000000000000" pitchFamily="2" charset="0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208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Mutually exclusive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Intersection</a:t>
                      </a:r>
                      <a:endParaRPr lang="en-US" sz="1700" u="none" strike="noStrike" cap="none" baseline="0" dirty="0">
                        <a:solidFill>
                          <a:schemeClr val="dk1"/>
                        </a:solidFill>
                        <a:latin typeface="Handlee" panose="02000000000000000000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Diagram </a:t>
                      </a:r>
                      <a:endParaRPr sz="1700" u="none" strike="noStrike" cap="none" dirty="0">
                        <a:solidFill>
                          <a:schemeClr val="dk1"/>
                        </a:solidFill>
                        <a:latin typeface="Handlee" panose="02000000000000000000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Google Shape;38;p5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5170" y="2618257"/>
            <a:ext cx="191739" cy="1751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147689024"/>
              </p:ext>
            </p:extLst>
          </p:nvPr>
        </p:nvGraphicFramePr>
        <p:xfrm>
          <a:off x="281999" y="2107046"/>
          <a:ext cx="5778651" cy="229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552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-5400000">
            <a:off x="2646868" y="-930444"/>
            <a:ext cx="3120285" cy="8456355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167"/>
          </a:p>
        </p:txBody>
      </p:sp>
      <p:sp>
        <p:nvSpPr>
          <p:cNvPr id="21" name="Google Shape;21;p4"/>
          <p:cNvSpPr txBox="1"/>
          <p:nvPr/>
        </p:nvSpPr>
        <p:spPr>
          <a:xfrm>
            <a:off x="344938" y="1737591"/>
            <a:ext cx="8090250" cy="273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479" tIns="533396" rIns="0" bIns="39479" anchor="ctr" anchorCtr="0">
            <a:noAutofit/>
          </a:bodyPr>
          <a:lstStyle/>
          <a:p>
            <a:r>
              <a:rPr lang="en-US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will be able to determine whether or not two events are mutually</a:t>
            </a:r>
            <a:r>
              <a:rPr lang="en-US" sz="4000" b="1" baseline="-25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US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exclusive. </a:t>
            </a:r>
          </a:p>
        </p:txBody>
      </p:sp>
      <p:sp>
        <p:nvSpPr>
          <p:cNvPr id="22" name="Google Shape;22;p4"/>
          <p:cNvSpPr/>
          <p:nvPr/>
        </p:nvSpPr>
        <p:spPr>
          <a:xfrm rot="-5400000">
            <a:off x="-587890" y="3276931"/>
            <a:ext cx="1349473" cy="216024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t" anchorCtr="0">
            <a:noAutofit/>
          </a:bodyPr>
          <a:lstStyle/>
          <a:p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167"/>
          </a:p>
        </p:txBody>
      </p:sp>
      <p:pic>
        <p:nvPicPr>
          <p:cNvPr id="24" name="Google Shape;24;p4" descr="C:\Users\Stephen\Downloads\Voca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5004" y="4922440"/>
            <a:ext cx="182868" cy="1243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Google Shape;25;p4"/>
          <p:cNvGraphicFramePr/>
          <p:nvPr>
            <p:extLst>
              <p:ext uri="{D42A27DB-BD31-4B8C-83A1-F6EECF244321}">
                <p14:modId xmlns:p14="http://schemas.microsoft.com/office/powerpoint/2010/main" val="3206336425"/>
              </p:ext>
            </p:extLst>
          </p:nvPr>
        </p:nvGraphicFramePr>
        <p:xfrm>
          <a:off x="194857" y="5120409"/>
          <a:ext cx="3395287" cy="558816"/>
        </p:xfrm>
        <a:graphic>
          <a:graphicData uri="http://schemas.openxmlformats.org/drawingml/2006/table">
            <a:tbl>
              <a:tblPr firstRow="1" bandRow="1">
                <a:noFill/>
                <a:tableStyleId>{615B6F18-783B-44B5-B074-9AB45C04AFD9}</a:tableStyleId>
              </a:tblPr>
              <a:tblGrid>
                <a:gridCol w="3395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entury Gothic"/>
                        <a:buNone/>
                      </a:pPr>
                      <a:r>
                        <a:rPr lang="en-US" sz="13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Declare the Objective</a:t>
                      </a:r>
                      <a:endParaRPr sz="1500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entury Gothic"/>
                        <a:buNone/>
                      </a:pPr>
                      <a:r>
                        <a:rPr lang="en-US" sz="1300" dirty="0"/>
                        <a:t>Read the objective together with me. </a:t>
                      </a:r>
                      <a:endParaRPr sz="1300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" name="Google Shape;26;p4" descr="C:\Users\Stephen\Downloads\CFU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612" y="5189616"/>
            <a:ext cx="219831" cy="1919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25;p4"/>
          <p:cNvGraphicFramePr/>
          <p:nvPr>
            <p:extLst>
              <p:ext uri="{D42A27DB-BD31-4B8C-83A1-F6EECF244321}">
                <p14:modId xmlns:p14="http://schemas.microsoft.com/office/powerpoint/2010/main" val="4263662574"/>
              </p:ext>
            </p:extLst>
          </p:nvPr>
        </p:nvGraphicFramePr>
        <p:xfrm>
          <a:off x="5752807" y="5070842"/>
          <a:ext cx="3091295" cy="609616"/>
        </p:xfrm>
        <a:graphic>
          <a:graphicData uri="http://schemas.openxmlformats.org/drawingml/2006/table">
            <a:tbl>
              <a:tblPr firstRow="1" bandRow="1">
                <a:noFill/>
                <a:tableStyleId>{615B6F18-783B-44B5-B074-9AB45C04AFD9}</a:tableStyleId>
              </a:tblPr>
              <a:tblGrid>
                <a:gridCol w="309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entury Gothic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FF"/>
                          </a:solidFill>
                          <a:latin typeface="DomCasual BT" panose="03060902030302020204" pitchFamily="66" charset="0"/>
                          <a:ea typeface="Century Gothic"/>
                          <a:cs typeface="Century Gothic"/>
                          <a:sym typeface="Century Gothic"/>
                        </a:rPr>
                        <a:t>Definition</a:t>
                      </a:r>
                      <a:endParaRPr sz="1700" dirty="0">
                        <a:latin typeface="DomCasual BT" panose="03060902030302020204" pitchFamily="66" charset="0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entury Gothic"/>
                        <a:buNone/>
                      </a:pPr>
                      <a:r>
                        <a:rPr lang="en-US" sz="1500" dirty="0">
                          <a:latin typeface="DomCasual BT" panose="03060902030302020204" pitchFamily="66" charset="0"/>
                        </a:rPr>
                        <a:t>1. Mutual means you have something</a:t>
                      </a:r>
                      <a:r>
                        <a:rPr lang="en-US" sz="1500" baseline="0" dirty="0">
                          <a:latin typeface="DomCasual BT" panose="03060902030302020204" pitchFamily="66" charset="0"/>
                        </a:rPr>
                        <a:t> in common.</a:t>
                      </a:r>
                      <a:endParaRPr sz="1500" dirty="0">
                        <a:latin typeface="DomCasual BT" panose="03060902030302020204" pitchFamily="66" charset="0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rot="-5400000">
            <a:off x="-734382" y="2713651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1167" dirty="0"/>
          </a:p>
        </p:txBody>
      </p:sp>
      <p:graphicFrame>
        <p:nvGraphicFramePr>
          <p:cNvPr id="37" name="Google Shape;37;p5"/>
          <p:cNvGraphicFramePr/>
          <p:nvPr>
            <p:extLst>
              <p:ext uri="{D42A27DB-BD31-4B8C-83A1-F6EECF244321}">
                <p14:modId xmlns:p14="http://schemas.microsoft.com/office/powerpoint/2010/main" val="2805049577"/>
              </p:ext>
            </p:extLst>
          </p:nvPr>
        </p:nvGraphicFramePr>
        <p:xfrm>
          <a:off x="6440678" y="1627465"/>
          <a:ext cx="2629237" cy="927527"/>
        </p:xfrm>
        <a:graphic>
          <a:graphicData uri="http://schemas.openxmlformats.org/drawingml/2006/table">
            <a:tbl>
              <a:tblPr firstRow="1" bandRow="1">
                <a:noFill/>
                <a:tableStyleId>{615B6F18-783B-44B5-B074-9AB45C04AFD9}</a:tableStyleId>
              </a:tblPr>
              <a:tblGrid>
                <a:gridCol w="262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entury Gothic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700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71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entury Gothic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Draw</a:t>
                      </a:r>
                      <a:r>
                        <a:rPr lang="en-US" sz="1500" u="none" strike="noStrike" cap="none" baseline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 box for U and smaller circles for A and B. </a:t>
                      </a:r>
                      <a:endParaRPr sz="15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Google Shape;38;p5" descr="C:\Users\Stephen\Downloads\Light Bulb Ic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0678" y="1664133"/>
            <a:ext cx="293262" cy="22633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Google Shape;39;p5"/>
              <p:cNvSpPr/>
              <p:nvPr/>
            </p:nvSpPr>
            <p:spPr>
              <a:xfrm>
                <a:off x="275500" y="1347593"/>
                <a:ext cx="5998293" cy="411622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ctr" rotWithShape="0">
                  <a:srgbClr val="5A5A5A">
                    <a:alpha val="40000"/>
                  </a:srgbClr>
                </a:outerShdw>
              </a:effectLst>
            </p:spPr>
            <p:txBody>
              <a:bodyPr spcFirstLastPara="1" wrap="square" lIns="38083" tIns="38083" rIns="38083" bIns="38083" anchor="t" anchorCtr="0">
                <a:noAutofit/>
              </a:bodyPr>
              <a:lstStyle/>
              <a:p>
                <a:r>
                  <a:rPr lang="en-US" sz="2333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1. Consider </a:t>
                </a:r>
                <a14:m>
                  <m:oMath xmlns:m="http://schemas.openxmlformats.org/officeDocument/2006/math"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𝑼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𝟐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𝟑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…,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𝟖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𝟗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𝟏𝟎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r>
                  <a:rPr lang="en-US" sz="2333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. </a:t>
                </a:r>
              </a:p>
              <a:p>
                <a:r>
                  <a:rPr lang="en-US" sz="2333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Say</a:t>
                </a:r>
                <a14:m>
                  <m:oMath xmlns:m="http://schemas.openxmlformats.org/officeDocument/2006/math"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𝑨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333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</m:ctrlPr>
                      </m:dPr>
                      <m:e>
                        <m:r>
                          <a:rPr lang="en-US" sz="2333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𝟏</m:t>
                        </m:r>
                        <m:r>
                          <a:rPr lang="en-US" sz="2333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,</m:t>
                        </m:r>
                        <m:r>
                          <a:rPr lang="en-US" sz="2333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𝟑</m:t>
                        </m:r>
                        <m:r>
                          <a:rPr lang="en-US" sz="2333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,</m:t>
                        </m:r>
                        <m:r>
                          <a:rPr lang="en-US" sz="2333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𝟓</m:t>
                        </m:r>
                        <m:r>
                          <a:rPr lang="en-US" sz="2333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,</m:t>
                        </m:r>
                        <m:r>
                          <a:rPr lang="en-US" sz="2333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𝟕</m:t>
                        </m:r>
                      </m:e>
                    </m:d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𝒂𝒏𝒅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𝑩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333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</m:ctrlPr>
                      </m:dPr>
                      <m:e>
                        <m:r>
                          <a:rPr lang="en-US" sz="2333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𝟐</m:t>
                        </m:r>
                        <m:r>
                          <a:rPr lang="en-US" sz="2333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,</m:t>
                        </m:r>
                        <m:r>
                          <a:rPr lang="en-US" sz="2333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𝟒</m:t>
                        </m:r>
                        <m:r>
                          <a:rPr lang="en-US" sz="2333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,</m:t>
                        </m:r>
                        <m:r>
                          <a:rPr lang="en-US" sz="2333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𝟔</m:t>
                        </m:r>
                        <m:r>
                          <a:rPr lang="en-US" sz="2333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,</m:t>
                        </m:r>
                        <m:r>
                          <a:rPr lang="en-US" sz="2333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entury Gothic"/>
                            <a:cs typeface="Century Gothic"/>
                            <a:sym typeface="Century Gothic"/>
                          </a:rPr>
                          <m:t>𝟖</m:t>
                        </m:r>
                      </m:e>
                    </m:d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. </m:t>
                    </m:r>
                  </m:oMath>
                </a14:m>
                <a:endParaRPr lang="en-US" sz="2333" b="1" dirty="0">
                  <a:solidFill>
                    <a:schemeClr val="accent5"/>
                  </a:solidFill>
                  <a:latin typeface="Century Gothic"/>
                  <a:sym typeface="Century Gothic"/>
                </a:endParaRPr>
              </a:p>
              <a:p>
                <a:endParaRPr lang="en-US" sz="2333" b="1" dirty="0">
                  <a:solidFill>
                    <a:schemeClr val="accent5"/>
                  </a:solidFill>
                  <a:latin typeface="Century Gothic"/>
                  <a:sym typeface="Century Gothic"/>
                </a:endParaRPr>
              </a:p>
              <a:p>
                <a:pPr marL="428608" indent="-428608">
                  <a:buAutoNum type="alphaLcPeriod"/>
                </a:pPr>
                <a:r>
                  <a:rPr lang="en-US" sz="2333" b="1" dirty="0">
                    <a:solidFill>
                      <a:schemeClr val="accent5"/>
                    </a:solidFill>
                    <a:latin typeface="Century Gothic"/>
                    <a:sym typeface="Century Gothic"/>
                  </a:rPr>
                  <a:t>Draw a Venn Diagram.</a:t>
                </a:r>
              </a:p>
              <a:p>
                <a:pPr marL="428608" indent="-428608">
                  <a:buAutoNum type="alphaLcPeriod"/>
                </a:pPr>
                <a:endParaRPr lang="en-US" sz="2333" b="1" dirty="0">
                  <a:solidFill>
                    <a:schemeClr val="accent5"/>
                  </a:solidFill>
                  <a:latin typeface="Century Gothic"/>
                  <a:sym typeface="Century Gothic"/>
                </a:endParaRPr>
              </a:p>
              <a:p>
                <a:pPr marL="428608" indent="-428608">
                  <a:buAutoNum type="alphaLcPeriod"/>
                </a:pPr>
                <a:endParaRPr lang="en-US" sz="2333" b="1" dirty="0">
                  <a:solidFill>
                    <a:schemeClr val="accent5"/>
                  </a:solidFill>
                  <a:latin typeface="Century Gothic"/>
                  <a:sym typeface="Century Gothic"/>
                </a:endParaRPr>
              </a:p>
              <a:p>
                <a:pPr marL="428608" indent="-428608">
                  <a:buAutoNum type="alphaLcPeriod"/>
                </a:pPr>
                <a:endParaRPr lang="en-US" sz="2333" b="1" dirty="0">
                  <a:solidFill>
                    <a:schemeClr val="accent5"/>
                  </a:solidFill>
                  <a:latin typeface="Century Gothic"/>
                  <a:sym typeface="Century Gothic"/>
                </a:endParaRPr>
              </a:p>
              <a:p>
                <a:pPr marL="428608" indent="-428608">
                  <a:buAutoNum type="alphaLcPeriod"/>
                </a:pPr>
                <a:r>
                  <a:rPr lang="en-US" sz="2333" b="1" dirty="0">
                    <a:solidFill>
                      <a:schemeClr val="accent5"/>
                    </a:solidFill>
                    <a:latin typeface="Century Gothic"/>
                    <a:sym typeface="Century Gothic"/>
                  </a:rPr>
                  <a:t>Find the set </a:t>
                </a:r>
                <a14:m>
                  <m:oMath xmlns:m="http://schemas.openxmlformats.org/officeDocument/2006/math"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sym typeface="Century Gothic"/>
                      </a:rPr>
                      <m:t>𝑨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Century Gothic"/>
                      </a:rPr>
                      <m:t>∩</m:t>
                    </m:r>
                    <m:r>
                      <a:rPr lang="en-US" sz="2333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Century Gothic"/>
                      </a:rPr>
                      <m:t>𝑩</m:t>
                    </m:r>
                  </m:oMath>
                </a14:m>
                <a:r>
                  <a:rPr lang="en-US" sz="2333" b="1" dirty="0">
                    <a:solidFill>
                      <a:schemeClr val="accent5"/>
                    </a:solidFill>
                    <a:latin typeface="Century Gothic"/>
                    <a:sym typeface="Century Gothic"/>
                  </a:rPr>
                  <a:t>. </a:t>
                </a:r>
              </a:p>
              <a:p>
                <a:endParaRPr lang="en-US" sz="1667" b="1" dirty="0"/>
              </a:p>
              <a:p>
                <a:endParaRPr lang="en-US" sz="1667" b="1" dirty="0"/>
              </a:p>
              <a:p>
                <a:endParaRPr lang="en-US" sz="1667" b="1" dirty="0"/>
              </a:p>
              <a:p>
                <a:endParaRPr lang="en-US" sz="1667" b="1" dirty="0"/>
              </a:p>
              <a:p>
                <a:endParaRPr lang="en-US" sz="1667" b="1" dirty="0"/>
              </a:p>
              <a:p>
                <a:endParaRPr lang="en-US" sz="1667" b="1" dirty="0"/>
              </a:p>
              <a:p>
                <a:pPr lvl="0"/>
                <a:endParaRPr lang="en-US" sz="1167" b="1" dirty="0"/>
              </a:p>
            </p:txBody>
          </p:sp>
        </mc:Choice>
        <mc:Fallback xmlns="">
          <p:sp>
            <p:nvSpPr>
              <p:cNvPr id="39" name="Google Shape;39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00" y="1347593"/>
                <a:ext cx="5998293" cy="4116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ctr" rotWithShape="0">
                  <a:srgbClr val="5A5A5A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Google Shape;41;p5"/>
          <p:cNvSpPr txBox="1"/>
          <p:nvPr/>
        </p:nvSpPr>
        <p:spPr>
          <a:xfrm>
            <a:off x="21165" y="795455"/>
            <a:ext cx="4745182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r>
              <a:rPr lang="en-US" sz="233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Now: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2" name="Google Shape;37;p5"/>
          <p:cNvGraphicFramePr/>
          <p:nvPr>
            <p:extLst>
              <p:ext uri="{D42A27DB-BD31-4B8C-83A1-F6EECF244321}">
                <p14:modId xmlns:p14="http://schemas.microsoft.com/office/powerpoint/2010/main" val="2881143966"/>
              </p:ext>
            </p:extLst>
          </p:nvPr>
        </p:nvGraphicFramePr>
        <p:xfrm>
          <a:off x="6440678" y="2841790"/>
          <a:ext cx="2629237" cy="1962196"/>
        </p:xfrm>
        <a:graphic>
          <a:graphicData uri="http://schemas.openxmlformats.org/drawingml/2006/table">
            <a:tbl>
              <a:tblPr firstRow="1" bandRow="1">
                <a:noFill/>
                <a:tableStyleId>{615B6F18-783B-44B5-B074-9AB45C04AFD9}</a:tableStyleId>
              </a:tblPr>
              <a:tblGrid>
                <a:gridCol w="262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5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entury Gothic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FF"/>
                          </a:solidFill>
                          <a:latin typeface="Bahnschrift SemiLight" panose="020B0502040204020203" pitchFamily="34" charset="0"/>
                          <a:ea typeface="Century Gothic"/>
                          <a:cs typeface="Century Gothic"/>
                          <a:sym typeface="Century Gothic"/>
                        </a:rPr>
                        <a:t>    Make the Connection</a:t>
                      </a:r>
                      <a:endParaRPr sz="1700" dirty="0">
                        <a:latin typeface="Bahnschrift SemiLight" panose="020B0502040204020203" pitchFamily="34" charset="0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entury Gothic"/>
                        <a:buNone/>
                      </a:pP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Century Gothic"/>
                          <a:cs typeface="Century Gothic"/>
                          <a:sym typeface="Century Gothic"/>
                        </a:rPr>
                        <a:t>We know how to draw Venn</a:t>
                      </a:r>
                      <a:r>
                        <a:rPr lang="en-US" sz="1700" u="none" strike="noStrike" cap="none" baseline="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Century Gothic"/>
                          <a:cs typeface="Century Gothic"/>
                          <a:sym typeface="Century Gothic"/>
                        </a:rPr>
                        <a:t> diagrams. Now we will study what happens when two sets (circles) </a:t>
                      </a:r>
                      <a:r>
                        <a:rPr lang="en-US" sz="1700" b="1" u="none" strike="noStrike" cap="none" baseline="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Century Gothic"/>
                          <a:cs typeface="Century Gothic"/>
                          <a:sym typeface="Century Gothic"/>
                        </a:rPr>
                        <a:t>do not </a:t>
                      </a:r>
                      <a:r>
                        <a:rPr lang="en-US" sz="1700" u="none" strike="noStrike" cap="none" baseline="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Century Gothic"/>
                          <a:cs typeface="Century Gothic"/>
                          <a:sym typeface="Century Gothic"/>
                        </a:rPr>
                        <a:t>intersect (share any elements). </a:t>
                      </a:r>
                      <a:endParaRPr sz="1700" u="none" strike="noStrike" cap="none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Google Shape;35;p5" descr="C:\Users\Stephen\Downloads\Make Connection.png">
            <a:extLst>
              <a:ext uri="{FF2B5EF4-FFF2-40B4-BE49-F238E27FC236}">
                <a16:creationId xmlns:a16="http://schemas.microsoft.com/office/drawing/2014/main" id="{9DF9B5A9-B275-4FE2-9976-CB223475D91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6345" y="2910134"/>
            <a:ext cx="319614" cy="23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6;p5" descr="C:\Users\Stephen\Downloads\Make Connection.png">
            <a:extLst>
              <a:ext uri="{FF2B5EF4-FFF2-40B4-BE49-F238E27FC236}">
                <a16:creationId xmlns:a16="http://schemas.microsoft.com/office/drawing/2014/main" id="{95361F9A-1C60-4139-9871-CC4B8CB617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6345" y="2910134"/>
            <a:ext cx="319614" cy="230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rot="-5400000">
            <a:off x="-755547" y="3316966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167" dirty="0"/>
          </a:p>
        </p:txBody>
      </p:sp>
      <p:pic>
        <p:nvPicPr>
          <p:cNvPr id="35" name="Google Shape;35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0917" y="5445846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0917" y="5445846"/>
            <a:ext cx="152385" cy="1523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" name="Google Shape;37;p5"/>
          <p:cNvGraphicFramePr/>
          <p:nvPr>
            <p:extLst>
              <p:ext uri="{D42A27DB-BD31-4B8C-83A1-F6EECF244321}">
                <p14:modId xmlns:p14="http://schemas.microsoft.com/office/powerpoint/2010/main" val="2624978507"/>
              </p:ext>
            </p:extLst>
          </p:nvPr>
        </p:nvGraphicFramePr>
        <p:xfrm>
          <a:off x="7180615" y="2184924"/>
          <a:ext cx="1841500" cy="2944506"/>
        </p:xfrm>
        <a:graphic>
          <a:graphicData uri="http://schemas.openxmlformats.org/drawingml/2006/table">
            <a:tbl>
              <a:tblPr firstRow="1" bandRow="1">
                <a:noFill/>
                <a:tableStyleId>{615B6F18-783B-44B5-B074-9AB45C04AFD9}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229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entury Gothic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Check For Understanding</a:t>
                      </a:r>
                      <a:endParaRPr sz="1700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entury Gothic"/>
                        <a:buNone/>
                      </a:pPr>
                      <a:r>
                        <a:rPr lang="en-US" sz="15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 would you describe</a:t>
                      </a:r>
                      <a:r>
                        <a:rPr lang="en-US" sz="1500" u="none" strike="noStrike" cap="none" baseline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500" b="1" u="none" strike="noStrike" cap="none" baseline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mutually exclusive </a:t>
                      </a:r>
                      <a:r>
                        <a:rPr lang="en-US" sz="1500" u="none" strike="noStrike" cap="none" baseline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events to another student in your own words? </a:t>
                      </a:r>
                      <a:r>
                        <a:rPr lang="en-US" sz="1500" i="1" u="none" strike="noStrike" cap="none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 could you use a Venn diagram to assist in your explanation? </a:t>
                      </a:r>
                      <a:endParaRPr sz="1500" i="1" u="none" strike="noStrike" cap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Google Shape;38;p5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4634" y="2365830"/>
            <a:ext cx="349693" cy="27459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/>
        </p:nvSpPr>
        <p:spPr>
          <a:xfrm>
            <a:off x="89779" y="473720"/>
            <a:ext cx="8229376" cy="110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r>
              <a:rPr lang="en-US" sz="1667" dirty="0">
                <a:solidFill>
                  <a:schemeClr val="dk1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Two events are </a:t>
            </a:r>
            <a:r>
              <a:rPr lang="en-US" sz="1667" b="1" dirty="0">
                <a:solidFill>
                  <a:schemeClr val="accent5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mutually exclusive </a:t>
            </a:r>
            <a:r>
              <a:rPr lang="en-US" sz="1667" dirty="0">
                <a:solidFill>
                  <a:schemeClr val="dk1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if they cannot both occur in the same trial of an experiment. </a:t>
            </a:r>
            <a:endParaRPr sz="1500" dirty="0">
              <a:solidFill>
                <a:schemeClr val="dk1"/>
              </a:solidFill>
              <a:latin typeface="Handlee" panose="02000000000000000000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39;p5"/>
          <p:cNvSpPr/>
          <p:nvPr/>
        </p:nvSpPr>
        <p:spPr>
          <a:xfrm>
            <a:off x="459381" y="1435963"/>
            <a:ext cx="6616544" cy="400988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algn="ctr" rotWithShape="0">
              <a:srgbClr val="5A5A5A">
                <a:alpha val="40000"/>
              </a:srgbClr>
            </a:outerShdw>
          </a:effectLst>
        </p:spPr>
        <p:txBody>
          <a:bodyPr spcFirstLastPara="1" wrap="square" lIns="38083" tIns="38083" rIns="38083" bIns="38083" anchor="t" anchorCtr="0">
            <a:noAutofit/>
          </a:bodyPr>
          <a:lstStyle/>
          <a:p>
            <a:endParaRPr lang="en-US" sz="166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66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66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66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66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66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66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66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66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66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667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lang="en-US" sz="1667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" y="1435554"/>
            <a:ext cx="4330532" cy="3054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8090" y="4608709"/>
                <a:ext cx="6616544" cy="7180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333" dirty="0">
                    <a:solidFill>
                      <a:schemeClr val="accent6"/>
                    </a:solidFill>
                    <a:latin typeface="Handlee" panose="02000000000000000000" pitchFamily="2" charset="0"/>
                  </a:rPr>
                  <a:t>If the </a:t>
                </a:r>
                <a:r>
                  <a:rPr lang="en-US" sz="2333" b="1" dirty="0">
                    <a:solidFill>
                      <a:schemeClr val="accent6"/>
                    </a:solidFill>
                    <a:latin typeface="Handlee" panose="02000000000000000000" pitchFamily="2" charset="0"/>
                  </a:rPr>
                  <a:t>intersection </a:t>
                </a:r>
                <a14:m>
                  <m:oMath xmlns:m="http://schemas.openxmlformats.org/officeDocument/2006/math">
                    <m:r>
                      <a:rPr lang="en-US" sz="2333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333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sz="2333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333" b="1" dirty="0">
                    <a:solidFill>
                      <a:schemeClr val="accent6"/>
                    </a:solidFill>
                    <a:latin typeface="Handlee" panose="02000000000000000000" pitchFamily="2" charset="0"/>
                  </a:rPr>
                  <a:t> </a:t>
                </a:r>
                <a:r>
                  <a:rPr lang="en-US" sz="2333" dirty="0">
                    <a:solidFill>
                      <a:schemeClr val="accent6"/>
                    </a:solidFill>
                    <a:latin typeface="Handlee" panose="02000000000000000000" pitchFamily="2" charset="0"/>
                  </a:rPr>
                  <a:t>is </a:t>
                </a:r>
                <a:r>
                  <a:rPr lang="en-US" sz="2333" b="1" dirty="0">
                    <a:solidFill>
                      <a:schemeClr val="accent6"/>
                    </a:solidFill>
                    <a:latin typeface="Handlee" panose="02000000000000000000" pitchFamily="2" charset="0"/>
                  </a:rPr>
                  <a:t>empty </a:t>
                </a:r>
                <a14:m>
                  <m:oMath xmlns:m="http://schemas.openxmlformats.org/officeDocument/2006/math">
                    <m:r>
                      <a:rPr lang="en-US" sz="2333" b="1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333" dirty="0">
                    <a:solidFill>
                      <a:schemeClr val="accent6"/>
                    </a:solidFill>
                    <a:latin typeface="Handlee" panose="02000000000000000000" pitchFamily="2" charset="0"/>
                  </a:rPr>
                  <a:t>, then A and B are mutually exclusive.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90" y="4608709"/>
                <a:ext cx="6616544" cy="718017"/>
              </a:xfrm>
              <a:prstGeom prst="rect">
                <a:avLst/>
              </a:prstGeom>
              <a:blipFill>
                <a:blip r:embed="rId6"/>
                <a:stretch>
                  <a:fillRect l="-2765" t="-11864" b="-24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79779" y="2418753"/>
                <a:ext cx="988218" cy="45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33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333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333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2333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779" y="2418753"/>
                <a:ext cx="988218" cy="4513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746875" y="1554955"/>
            <a:ext cx="4329050" cy="1966128"/>
            <a:chOff x="3263340" y="1731323"/>
            <a:chExt cx="5194860" cy="2502637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3263340" y="2812473"/>
              <a:ext cx="2223059" cy="75135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loud 13"/>
                <p:cNvSpPr/>
                <p:nvPr/>
              </p:nvSpPr>
              <p:spPr>
                <a:xfrm>
                  <a:off x="5486399" y="1731323"/>
                  <a:ext cx="2971801" cy="2502637"/>
                </a:xfrm>
                <a:prstGeom prst="cloud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</a:rPr>
                    <a:t>Zero elements!</a:t>
                  </a:r>
                </a:p>
                <a:p>
                  <a:pPr algn="ctr"/>
                  <a:r>
                    <a:rPr lang="en-US" sz="2000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andlee" panose="02000000000000000000" pitchFamily="2" charset="0"/>
                    </a:rPr>
                    <a:t>Notation: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={ }</m:t>
                        </m:r>
                      </m:oMath>
                    </m:oMathPara>
                  </a14:m>
                  <a:endParaRPr lang="en-US" sz="20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" name="Cloud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399" y="1731323"/>
                  <a:ext cx="2971801" cy="2502637"/>
                </a:xfrm>
                <a:prstGeom prst="cloud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>
          <a:xfrm>
            <a:off x="4628821" y="3531078"/>
            <a:ext cx="2476459" cy="1077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333" dirty="0">
                <a:solidFill>
                  <a:schemeClr val="accent5"/>
                </a:solidFill>
              </a:rPr>
              <a:t>A and B are </a:t>
            </a:r>
            <a:r>
              <a:rPr lang="en-US" sz="2333" b="1" i="1" dirty="0">
                <a:solidFill>
                  <a:schemeClr val="accent5"/>
                </a:solidFill>
              </a:rPr>
              <a:t>mutually exclusive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52354" y="835724"/>
                <a:ext cx="4184543" cy="50257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333" b="1" dirty="0">
                    <a:solidFill>
                      <a:schemeClr val="accent5"/>
                    </a:solidFill>
                  </a:rPr>
                  <a:t>Trial: flip a coin. </a:t>
                </a:r>
                <a:br>
                  <a:rPr lang="en-US" sz="1333" b="1" dirty="0">
                    <a:solidFill>
                      <a:schemeClr val="accent5"/>
                    </a:solidFill>
                  </a:rPr>
                </a:br>
                <a:r>
                  <a:rPr lang="en-US" sz="1333" b="1" dirty="0">
                    <a:solidFill>
                      <a:schemeClr val="accent5"/>
                    </a:solidFill>
                  </a:rPr>
                  <a:t>Events: </a:t>
                </a:r>
                <a:r>
                  <a:rPr lang="en-US" sz="1333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1333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333" b="1" dirty="0">
                    <a:solidFill>
                      <a:schemeClr val="tx1"/>
                    </a:solidFill>
                  </a:rPr>
                  <a:t> it lands heads </a:t>
                </a:r>
                <a:r>
                  <a:rPr lang="en-US" sz="1333" b="1" dirty="0">
                    <a:solidFill>
                      <a:schemeClr val="accent5"/>
                    </a:solidFill>
                  </a:rPr>
                  <a:t>and </a:t>
                </a:r>
                <a:r>
                  <a:rPr lang="en-US" sz="1333" b="1" dirty="0">
                    <a:solidFill>
                      <a:schemeClr val="tx1"/>
                    </a:solidFill>
                  </a:rPr>
                  <a:t>B </a:t>
                </a:r>
                <a14:m>
                  <m:oMath xmlns:m="http://schemas.openxmlformats.org/officeDocument/2006/math">
                    <m:r>
                      <a:rPr lang="en-US" sz="1333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1333" b="1" dirty="0">
                    <a:solidFill>
                      <a:schemeClr val="tx1"/>
                    </a:solidFill>
                  </a:rPr>
                  <a:t> it lands tails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54" y="835724"/>
                <a:ext cx="4184543" cy="5025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934122" y="2994910"/>
            <a:ext cx="100334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b="1" dirty="0">
                <a:solidFill>
                  <a:schemeClr val="tx1"/>
                </a:solidFill>
              </a:rPr>
              <a:t>Heads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8935" y="2994910"/>
            <a:ext cx="100334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b="1" dirty="0">
                <a:solidFill>
                  <a:schemeClr val="tx1"/>
                </a:solidFill>
              </a:rPr>
              <a:t>Tails</a:t>
            </a:r>
          </a:p>
        </p:txBody>
      </p:sp>
    </p:spTree>
    <p:extLst>
      <p:ext uri="{BB962C8B-B14F-4D97-AF65-F5344CB8AC3E}">
        <p14:creationId xmlns:p14="http://schemas.microsoft.com/office/powerpoint/2010/main" val="21386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20" grpId="0" animBg="1"/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rot="-5400000">
            <a:off x="-734382" y="2416706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1167" dirty="0"/>
          </a:p>
        </p:txBody>
      </p:sp>
      <p:pic>
        <p:nvPicPr>
          <p:cNvPr id="35" name="Google Shape;35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8717" y="3503924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8717" y="3503924"/>
            <a:ext cx="152385" cy="1523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" name="Google Shape;37;p5"/>
          <p:cNvGraphicFramePr/>
          <p:nvPr>
            <p:extLst>
              <p:ext uri="{D42A27DB-BD31-4B8C-83A1-F6EECF244321}">
                <p14:modId xmlns:p14="http://schemas.microsoft.com/office/powerpoint/2010/main" val="4271027986"/>
              </p:ext>
            </p:extLst>
          </p:nvPr>
        </p:nvGraphicFramePr>
        <p:xfrm>
          <a:off x="7127074" y="990467"/>
          <a:ext cx="1841500" cy="3535704"/>
        </p:xfrm>
        <a:graphic>
          <a:graphicData uri="http://schemas.openxmlformats.org/drawingml/2006/table">
            <a:tbl>
              <a:tblPr firstRow="1" bandRow="1">
                <a:noFill/>
                <a:tableStyleId>{615B6F18-783B-44B5-B074-9AB45C04AFD9}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entury Gothic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700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entury Gothic"/>
                        <a:buNone/>
                      </a:pP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the intersection is empty, the events are </a:t>
                      </a:r>
                      <a:r>
                        <a:rPr lang="en-US" sz="1700" b="1" u="sng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mutually exclusive</a:t>
                      </a:r>
                      <a:r>
                        <a:rPr lang="en-US" sz="1700" u="sng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Tx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not mutually exclusive, it’s because they are </a:t>
                      </a:r>
                      <a:r>
                        <a:rPr lang="en-US" sz="1700" b="1" u="sng" strike="noStrike" cap="none" baseline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overlapping</a:t>
                      </a:r>
                      <a:r>
                        <a:rPr lang="en-US" sz="1700" u="sng" strike="noStrike" cap="none" baseline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lang="en-US" sz="1700" u="sng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61749"/>
                  </a:ext>
                </a:extLst>
              </a:tr>
            </a:tbl>
          </a:graphicData>
        </a:graphic>
      </p:graphicFrame>
      <p:pic>
        <p:nvPicPr>
          <p:cNvPr id="38" name="Google Shape;38;p5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9346" y="327543"/>
            <a:ext cx="191739" cy="17519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/>
        </p:nvSpPr>
        <p:spPr>
          <a:xfrm>
            <a:off x="21165" y="498510"/>
            <a:ext cx="7048500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r>
              <a:rPr lang="en-US" sz="233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Determine if mutually exclusive or overlapping. 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39;p5"/>
              <p:cNvSpPr/>
              <p:nvPr/>
            </p:nvSpPr>
            <p:spPr>
              <a:xfrm>
                <a:off x="2860030" y="978852"/>
                <a:ext cx="4209635" cy="4188025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ctr" rotWithShape="0">
                  <a:srgbClr val="5A5A5A">
                    <a:alpha val="40000"/>
                  </a:srgbClr>
                </a:outerShdw>
              </a:effectLst>
            </p:spPr>
            <p:txBody>
              <a:bodyPr spcFirstLastPara="1" wrap="square" lIns="38083" tIns="38083" rIns="38083" bIns="38083" anchor="t" anchorCtr="0">
                <a:noAutofit/>
              </a:bodyPr>
              <a:lstStyle/>
              <a:p>
                <a:r>
                  <a:rPr lang="en-US" sz="1667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Example 1: Roll a number cube. </a:t>
                </a:r>
              </a:p>
              <a:p>
                <a:r>
                  <a:rPr lang="en-US" sz="1667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is the event you roll an even number. B is the event you roll an odd number.</a:t>
                </a:r>
              </a:p>
              <a:p>
                <a:endParaRPr lang="en-US" sz="1667" b="1" dirty="0">
                  <a:solidFill>
                    <a:schemeClr val="accent5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r>
                  <a:rPr lang="en-US" sz="1667" b="1" dirty="0">
                    <a:solidFill>
                      <a:schemeClr val="tx1"/>
                    </a:solidFill>
                    <a:ea typeface="Century Gothic"/>
                    <a:cs typeface="Century Gothic"/>
                    <a:sym typeface="Century Gothic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𝑼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𝟐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𝟑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𝟒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𝟓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𝟔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r>
                  <a:rPr lang="en-US" sz="1667" b="1" dirty="0">
                    <a:solidFill>
                      <a:schemeClr val="accent5"/>
                    </a:solidFill>
                    <a:ea typeface="Century Gothic"/>
                    <a:cs typeface="Century Gothic"/>
                    <a:sym typeface="Century Gothic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𝑨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𝟐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𝟒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𝟔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r>
                  <a:rPr lang="en-US" sz="1667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𝑩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𝟑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𝟓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endParaRPr lang="en-US" sz="1667" b="1" dirty="0">
                  <a:solidFill>
                    <a:schemeClr val="accent5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r>
                  <a:rPr lang="en-US" sz="1667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US" sz="1667" b="1" dirty="0">
                    <a:solidFill>
                      <a:schemeClr val="tx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2. </a:t>
                </a:r>
              </a:p>
              <a:p>
                <a:endParaRPr lang="en-US" sz="1667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endParaRPr lang="en-US" sz="1667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endParaRPr lang="en-US" sz="1667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endParaRPr lang="en-US" sz="1667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endParaRPr lang="en-US" sz="1667" b="1" dirty="0">
                  <a:solidFill>
                    <a:schemeClr val="accent5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r>
                  <a:rPr lang="en-US" sz="1667" b="1" dirty="0">
                    <a:solidFill>
                      <a:schemeClr val="tx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3. </a:t>
                </a:r>
                <a:r>
                  <a:rPr lang="en-US" sz="1667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and B are mutually exclusive </a:t>
                </a:r>
                <a:r>
                  <a:rPr lang="en-US" sz="1667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because</a:t>
                </a:r>
                <a:r>
                  <a:rPr lang="en-US" sz="1667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𝑨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entury Gothic"/>
                        <a:sym typeface="Century Gothic"/>
                      </a:rPr>
                      <m:t>∩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entury Gothic"/>
                        <a:sym typeface="Century Gothic"/>
                      </a:rPr>
                      <m:t>𝑩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entury Gothic"/>
                        <a:sym typeface="Century Gothic"/>
                      </a:rPr>
                      <m:t>=∅</m:t>
                    </m:r>
                  </m:oMath>
                </a14:m>
                <a:r>
                  <a:rPr lang="en-US" sz="1667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. </a:t>
                </a:r>
              </a:p>
              <a:p>
                <a:r>
                  <a:rPr lang="en-US" sz="1667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It’s not possible to roll a number that is both even AND odd at the same time. </a:t>
                </a:r>
                <a:endParaRPr lang="en-US" sz="1667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endParaRPr lang="en-US" sz="1667" b="1" dirty="0">
                  <a:solidFill>
                    <a:schemeClr val="accent5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endParaRPr lang="en-US" sz="1667" b="1" dirty="0">
                  <a:solidFill>
                    <a:schemeClr val="accent5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mc:Choice>
        <mc:Fallback xmlns="">
          <p:sp>
            <p:nvSpPr>
              <p:cNvPr id="18" name="Google Shape;39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030" y="978852"/>
                <a:ext cx="4209635" cy="4188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ctr" rotWithShape="0">
                  <a:srgbClr val="5A5A5A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228421"/>
              </p:ext>
            </p:extLst>
          </p:nvPr>
        </p:nvGraphicFramePr>
        <p:xfrm>
          <a:off x="294371" y="1021562"/>
          <a:ext cx="2508250" cy="3607118"/>
        </p:xfrm>
        <a:graphic>
          <a:graphicData uri="http://schemas.openxmlformats.org/drawingml/2006/table">
            <a:tbl>
              <a:tblPr/>
              <a:tblGrid>
                <a:gridCol w="2508250">
                  <a:extLst>
                    <a:ext uri="{9D8B030D-6E8A-4147-A177-3AD203B41FA5}">
                      <a16:colId xmlns:a16="http://schemas.microsoft.com/office/drawing/2014/main" val="2004725759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indent="-3429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Steps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23675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7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5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Write the events</a:t>
                      </a:r>
                      <a:r>
                        <a:rPr lang="en-US" sz="1500" b="0" i="0" u="none" strike="noStrike" baseline="0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 using set notation. 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29772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CFU How did I/you write</a:t>
                      </a:r>
                      <a:r>
                        <a:rPr lang="en-US" sz="1000" b="0" i="0" u="none" strike="noStrike" baseline="0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 the events?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43069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17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 Draw a </a:t>
                      </a:r>
                      <a:r>
                        <a:rPr lang="en-US" sz="1700" b="0" i="0" u="none" strike="noStrike" dirty="0" err="1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venn</a:t>
                      </a:r>
                      <a:r>
                        <a:rPr lang="en-US" sz="17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 diagram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82964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CFU How did I/you make a </a:t>
                      </a:r>
                      <a:r>
                        <a:rPr lang="en-US" sz="1000" b="0" i="0" u="none" strike="noStrike" dirty="0" err="1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venn</a:t>
                      </a:r>
                      <a:r>
                        <a:rPr lang="en-US" sz="1000" b="0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 diagram?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2215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-2286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b="1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3 </a:t>
                      </a:r>
                      <a:r>
                        <a:rPr lang="en-US" sz="17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Determine if the two events are mutually exclusive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1417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CFU</a:t>
                      </a:r>
                      <a:r>
                        <a:rPr lang="en-US" sz="1000" b="0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 How did I/you determine if they’re mutually exclusive?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92706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01" y="2623101"/>
            <a:ext cx="2132698" cy="15041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89821" y="3208972"/>
            <a:ext cx="1003344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b="1" dirty="0">
                <a:solidFill>
                  <a:schemeClr val="tx1"/>
                </a:solidFill>
              </a:rPr>
              <a:t>2, 4, </a:t>
            </a:r>
          </a:p>
          <a:p>
            <a:r>
              <a:rPr lang="en-US" sz="1667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6694" y="3208972"/>
            <a:ext cx="1003344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b="1" dirty="0">
                <a:solidFill>
                  <a:schemeClr val="tx1"/>
                </a:solidFill>
              </a:rPr>
              <a:t>1, 3, </a:t>
            </a:r>
          </a:p>
          <a:p>
            <a:r>
              <a:rPr lang="en-US" sz="1667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379074" y="1437694"/>
            <a:ext cx="2297545" cy="53109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/>
          </a:p>
        </p:txBody>
      </p:sp>
      <p:sp>
        <p:nvSpPr>
          <p:cNvPr id="19" name="Rectangle 18"/>
          <p:cNvSpPr/>
          <p:nvPr/>
        </p:nvSpPr>
        <p:spPr>
          <a:xfrm>
            <a:off x="360250" y="2486855"/>
            <a:ext cx="2297545" cy="53109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/>
          </a:p>
        </p:txBody>
      </p:sp>
      <p:sp>
        <p:nvSpPr>
          <p:cNvPr id="20" name="Rectangle 19"/>
          <p:cNvSpPr/>
          <p:nvPr/>
        </p:nvSpPr>
        <p:spPr>
          <a:xfrm>
            <a:off x="360250" y="3390763"/>
            <a:ext cx="2297545" cy="73645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/>
          </a:p>
        </p:txBody>
      </p:sp>
      <p:sp>
        <p:nvSpPr>
          <p:cNvPr id="22" name="Rectangle 21"/>
          <p:cNvSpPr/>
          <p:nvPr/>
        </p:nvSpPr>
        <p:spPr>
          <a:xfrm>
            <a:off x="399723" y="2052966"/>
            <a:ext cx="2297545" cy="28863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/>
          </a:p>
        </p:txBody>
      </p:sp>
      <p:sp>
        <p:nvSpPr>
          <p:cNvPr id="23" name="Rectangle 22"/>
          <p:cNvSpPr/>
          <p:nvPr/>
        </p:nvSpPr>
        <p:spPr>
          <a:xfrm>
            <a:off x="379074" y="3072526"/>
            <a:ext cx="2297545" cy="28863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/>
          </a:p>
        </p:txBody>
      </p:sp>
      <p:sp>
        <p:nvSpPr>
          <p:cNvPr id="24" name="Rectangle 23"/>
          <p:cNvSpPr/>
          <p:nvPr/>
        </p:nvSpPr>
        <p:spPr>
          <a:xfrm>
            <a:off x="379074" y="4304978"/>
            <a:ext cx="2297545" cy="28863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67"/>
          </a:p>
        </p:txBody>
      </p:sp>
      <p:pic>
        <p:nvPicPr>
          <p:cNvPr id="21" name="Google Shape;38;p5" descr="C:\Users\Stephen\Downloads\Light Bulb Icon.png">
            <a:extLst>
              <a:ext uri="{FF2B5EF4-FFF2-40B4-BE49-F238E27FC236}">
                <a16:creationId xmlns:a16="http://schemas.microsoft.com/office/drawing/2014/main" id="{FCC5D1DA-5A18-40F3-A842-973F1B5174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1409" y="1123063"/>
            <a:ext cx="349693" cy="274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3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rot="-5400000">
            <a:off x="-614519" y="2883333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1167" dirty="0"/>
          </a:p>
        </p:txBody>
      </p:sp>
      <p:pic>
        <p:nvPicPr>
          <p:cNvPr id="35" name="Google Shape;35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8580" y="3970551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8580" y="3970551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9209" y="794170"/>
            <a:ext cx="191739" cy="17519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/>
        </p:nvSpPr>
        <p:spPr>
          <a:xfrm>
            <a:off x="141028" y="965137"/>
            <a:ext cx="7048500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r>
              <a:rPr lang="en-US" sz="233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Determine if mutually exclusive or overlapping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39;p5"/>
              <p:cNvSpPr/>
              <p:nvPr/>
            </p:nvSpPr>
            <p:spPr>
              <a:xfrm>
                <a:off x="2979893" y="1445479"/>
                <a:ext cx="4209635" cy="440738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ctr" rotWithShape="0">
                  <a:srgbClr val="5A5A5A">
                    <a:alpha val="40000"/>
                  </a:srgbClr>
                </a:outerShdw>
              </a:effectLst>
            </p:spPr>
            <p:txBody>
              <a:bodyPr spcFirstLastPara="1" wrap="square" lIns="38083" tIns="38083" rIns="38083" bIns="38083" anchor="t" anchorCtr="0">
                <a:noAutofit/>
              </a:bodyPr>
              <a:lstStyle/>
              <a:p>
                <a:r>
                  <a:rPr lang="en-US" sz="1667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Example 2: You spin a spinner with 12 equal sections. Is the event that it lands on a prime number mutually exclusive with the event that it lands on a multiple of 4?</a:t>
                </a:r>
              </a:p>
              <a:p>
                <a:pPr lvl="0"/>
                <a:r>
                  <a:rPr lang="en-US" sz="1667" b="1" dirty="0">
                    <a:solidFill>
                      <a:schemeClr val="tx1"/>
                    </a:solidFill>
                    <a:ea typeface="Century Gothic"/>
                    <a:cs typeface="Century Gothic"/>
                    <a:sym typeface="Century Gothic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𝑼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𝟐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𝟑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,…, 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𝟏𝟎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𝟏𝟏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𝟏𝟐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r>
                  <a:rPr lang="en-US" sz="1667" b="1" dirty="0">
                    <a:solidFill>
                      <a:schemeClr val="accent5"/>
                    </a:solidFill>
                    <a:ea typeface="Century Gothic"/>
                    <a:cs typeface="Century Gothic"/>
                    <a:sym typeface="Century Gothic"/>
                  </a:rPr>
                  <a:t>,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𝑨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𝟐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𝟑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𝟓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𝟕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𝟏𝟏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r>
                  <a:rPr lang="en-US" sz="1667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𝑩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𝟒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𝟖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𝟏𝟐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endParaRPr lang="en-US" sz="1667" b="1" dirty="0">
                  <a:solidFill>
                    <a:schemeClr val="accent5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r>
                  <a:rPr lang="en-US" sz="1667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US" sz="1667" b="1" dirty="0">
                    <a:solidFill>
                      <a:schemeClr val="tx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2. </a:t>
                </a:r>
              </a:p>
              <a:p>
                <a:pPr lvl="0"/>
                <a:endParaRPr lang="en-US" sz="1667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667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667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667" b="1" dirty="0">
                  <a:solidFill>
                    <a:schemeClr val="accent5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667" b="1" dirty="0">
                  <a:solidFill>
                    <a:schemeClr val="accent5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r>
                  <a:rPr lang="en-US" sz="1667" b="1" dirty="0">
                    <a:solidFill>
                      <a:schemeClr val="tx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3. </a:t>
                </a:r>
                <a:r>
                  <a:rPr lang="en-US" sz="1667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and B are mutually exclusive </a:t>
                </a:r>
                <a:r>
                  <a:rPr lang="en-US" sz="1667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because</a:t>
                </a:r>
                <a:r>
                  <a:rPr lang="en-US" sz="1667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US" sz="1667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it’s not possible to roll a number that is both prime AND multiple of 4 at the same time. </a:t>
                </a:r>
                <a:endParaRPr lang="en-US" sz="1667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mc:Choice>
        <mc:Fallback xmlns="">
          <p:sp>
            <p:nvSpPr>
              <p:cNvPr id="18" name="Google Shape;39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893" y="1445479"/>
                <a:ext cx="4209635" cy="4407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ctr" rotWithShape="0">
                  <a:srgbClr val="5A5A5A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s://lh3.googleusercontent.com/e0hfEH202yREGEGtZRBVYvktBEG4IQoYct1QnKDwRgaatqkFH3W-izE1rxPiOyKts2nhn4qBZNHEaNqMzwIWBsn89p2_eeZGwKF8aPuHDr8xklDI57acxDwg2YcEyEPbH0__3HVzNaM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478583"/>
            <a:ext cx="1952625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57" y="3294687"/>
            <a:ext cx="2132698" cy="1504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21584" y="3675599"/>
            <a:ext cx="1003344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b="1" dirty="0">
                <a:solidFill>
                  <a:schemeClr val="tx1"/>
                </a:solidFill>
              </a:rPr>
              <a:t>2, 3, </a:t>
            </a:r>
          </a:p>
          <a:p>
            <a:r>
              <a:rPr lang="en-US" sz="1667" b="1" dirty="0">
                <a:solidFill>
                  <a:schemeClr val="tx1"/>
                </a:solidFill>
              </a:rPr>
              <a:t>5, 7,</a:t>
            </a:r>
          </a:p>
          <a:p>
            <a:r>
              <a:rPr lang="en-US" sz="1667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7764" y="3675599"/>
            <a:ext cx="1003344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b="1" dirty="0">
                <a:solidFill>
                  <a:schemeClr val="tx1"/>
                </a:solidFill>
              </a:rPr>
              <a:t>4, 8, </a:t>
            </a:r>
          </a:p>
          <a:p>
            <a:r>
              <a:rPr lang="en-US" sz="1667" b="1" dirty="0">
                <a:solidFill>
                  <a:schemeClr val="tx1"/>
                </a:solidFill>
              </a:rPr>
              <a:t>12</a:t>
            </a:r>
          </a:p>
        </p:txBody>
      </p:sp>
      <p:graphicFrame>
        <p:nvGraphicFramePr>
          <p:cNvPr id="20" name="Google Shape;37;p5"/>
          <p:cNvGraphicFramePr/>
          <p:nvPr>
            <p:extLst>
              <p:ext uri="{D42A27DB-BD31-4B8C-83A1-F6EECF244321}">
                <p14:modId xmlns:p14="http://schemas.microsoft.com/office/powerpoint/2010/main" val="2740609153"/>
              </p:ext>
            </p:extLst>
          </p:nvPr>
        </p:nvGraphicFramePr>
        <p:xfrm>
          <a:off x="7246937" y="2281432"/>
          <a:ext cx="1841500" cy="3584594"/>
        </p:xfrm>
        <a:graphic>
          <a:graphicData uri="http://schemas.openxmlformats.org/drawingml/2006/table">
            <a:tbl>
              <a:tblPr firstRow="1" bandRow="1">
                <a:noFill/>
                <a:tableStyleId>{615B6F18-783B-44B5-B074-9AB45C04AFD9}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229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entury Gothic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700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entury Gothic"/>
                        <a:buNone/>
                      </a:pP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the intersection is empty, the events are </a:t>
                      </a:r>
                      <a:r>
                        <a:rPr lang="en-US" sz="1700" b="1" u="sng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mutually exclusive</a:t>
                      </a: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Tx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not mutually exclusive, it’s because they are </a:t>
                      </a:r>
                      <a:r>
                        <a:rPr lang="en-US" sz="1700" b="1" u="sng" strike="noStrike" cap="none" baseline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overlapping</a:t>
                      </a:r>
                      <a:r>
                        <a:rPr lang="en-US" sz="1700" u="none" strike="noStrike" cap="none" baseline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lang="en-US" sz="17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61749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502075" y="3250362"/>
            <a:ext cx="1918316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b="1" dirty="0">
                <a:solidFill>
                  <a:schemeClr val="tx1"/>
                </a:solidFill>
              </a:rPr>
              <a:t>1, 6, 9, 10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30705"/>
              </p:ext>
            </p:extLst>
          </p:nvPr>
        </p:nvGraphicFramePr>
        <p:xfrm>
          <a:off x="414234" y="1488189"/>
          <a:ext cx="2508250" cy="3607118"/>
        </p:xfrm>
        <a:graphic>
          <a:graphicData uri="http://schemas.openxmlformats.org/drawingml/2006/table">
            <a:tbl>
              <a:tblPr/>
              <a:tblGrid>
                <a:gridCol w="2508250">
                  <a:extLst>
                    <a:ext uri="{9D8B030D-6E8A-4147-A177-3AD203B41FA5}">
                      <a16:colId xmlns:a16="http://schemas.microsoft.com/office/drawing/2014/main" val="2004725759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indent="-3429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Steps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23675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7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5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Write the events</a:t>
                      </a:r>
                      <a:r>
                        <a:rPr lang="en-US" sz="1500" b="0" i="0" u="none" strike="noStrike" baseline="0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 using set notation. 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29772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CFU How did I/you write</a:t>
                      </a:r>
                      <a:r>
                        <a:rPr lang="en-US" sz="1000" b="0" i="0" u="none" strike="noStrike" baseline="0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 the events?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43069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17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 Draw a </a:t>
                      </a:r>
                      <a:r>
                        <a:rPr lang="en-US" sz="1700" b="0" i="0" u="none" strike="noStrike" dirty="0" err="1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venn</a:t>
                      </a:r>
                      <a:r>
                        <a:rPr lang="en-US" sz="17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 diagram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82964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CFU How did I/you make a </a:t>
                      </a:r>
                      <a:r>
                        <a:rPr lang="en-US" sz="1000" b="0" i="0" u="none" strike="noStrike" dirty="0" err="1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venn</a:t>
                      </a:r>
                      <a:r>
                        <a:rPr lang="en-US" sz="1000" b="0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 diagram?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2215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-2286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b="1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3 </a:t>
                      </a:r>
                      <a:r>
                        <a:rPr lang="en-US" sz="17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Determine if the two events are mutually exclusive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1417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CFU</a:t>
                      </a:r>
                      <a:r>
                        <a:rPr lang="en-US" sz="1000" b="0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 How did I/you determine if they’re mutually exclusive?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92706"/>
                  </a:ext>
                </a:extLst>
              </a:tr>
            </a:tbl>
          </a:graphicData>
        </a:graphic>
      </p:graphicFrame>
      <p:pic>
        <p:nvPicPr>
          <p:cNvPr id="21" name="Google Shape;38;p5" descr="C:\Users\Stephen\Downloads\Light Bulb Icon.png">
            <a:extLst>
              <a:ext uri="{FF2B5EF4-FFF2-40B4-BE49-F238E27FC236}">
                <a16:creationId xmlns:a16="http://schemas.microsoft.com/office/drawing/2014/main" id="{8913CFD2-0804-4D44-BAED-38425491B2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4362" y="2430246"/>
            <a:ext cx="349693" cy="274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 rot="-5400000">
            <a:off x="-734382" y="2935181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/>
            <a:r>
              <a:rPr lang="en-US" sz="83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1167" dirty="0"/>
          </a:p>
        </p:txBody>
      </p:sp>
      <p:pic>
        <p:nvPicPr>
          <p:cNvPr id="35" name="Google Shape;35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8717" y="4022399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8717" y="4022399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9346" y="846018"/>
            <a:ext cx="191739" cy="17519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/>
          <p:nvPr/>
        </p:nvSpPr>
        <p:spPr>
          <a:xfrm>
            <a:off x="21165" y="1016985"/>
            <a:ext cx="7048500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r>
              <a:rPr lang="en-US" sz="233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Determine if mutually exclusive or overlapping</a:t>
            </a: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39;p5"/>
              <p:cNvSpPr/>
              <p:nvPr/>
            </p:nvSpPr>
            <p:spPr>
              <a:xfrm>
                <a:off x="2860030" y="1497327"/>
                <a:ext cx="4209635" cy="4407388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ctr" rotWithShape="0">
                  <a:srgbClr val="5A5A5A">
                    <a:alpha val="40000"/>
                  </a:srgbClr>
                </a:outerShdw>
              </a:effectLst>
            </p:spPr>
            <p:txBody>
              <a:bodyPr spcFirstLastPara="1" wrap="square" lIns="38083" tIns="38083" rIns="38083" bIns="38083" anchor="t" anchorCtr="0">
                <a:noAutofit/>
              </a:bodyPr>
              <a:lstStyle/>
              <a:p>
                <a:r>
                  <a:rPr lang="en-US" sz="1667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Example 3: You spin a spinner with 12 equal sections. Is the event that it lands on an even number mutually exclusive with the event that it lands on a multiple of 4?</a:t>
                </a:r>
              </a:p>
              <a:p>
                <a:pPr lvl="0"/>
                <a:r>
                  <a:rPr lang="en-US" sz="1667" b="1" dirty="0">
                    <a:solidFill>
                      <a:schemeClr val="tx1"/>
                    </a:solidFill>
                    <a:ea typeface="Century Gothic"/>
                    <a:cs typeface="Century Gothic"/>
                    <a:sym typeface="Century Gothic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𝑼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𝟐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𝟑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,…, 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𝟏𝟎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𝟏𝟏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𝟏𝟐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r>
                  <a:rPr lang="en-US" sz="1667" b="1" dirty="0">
                    <a:solidFill>
                      <a:schemeClr val="accent5"/>
                    </a:solidFill>
                    <a:ea typeface="Century Gothic"/>
                    <a:cs typeface="Century Gothic"/>
                    <a:sym typeface="Century Gothic"/>
                  </a:rPr>
                  <a:t>,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 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𝑨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𝟐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𝟒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𝟔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𝟖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𝟏𝟎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𝟏𝟐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r>
                  <a:rPr lang="en-US" sz="1667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𝑩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𝟒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𝟖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𝟏𝟐</m:t>
                    </m:r>
                    <m:r>
                      <a:rPr lang="en-US" sz="1667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endParaRPr lang="en-US" sz="1667" b="1" dirty="0">
                  <a:solidFill>
                    <a:schemeClr val="accent5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r>
                  <a:rPr lang="en-US" sz="1667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r>
                  <a:rPr lang="en-US" sz="1667" b="1" dirty="0">
                    <a:solidFill>
                      <a:schemeClr val="tx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2. </a:t>
                </a:r>
              </a:p>
              <a:p>
                <a:pPr lvl="0"/>
                <a:endParaRPr lang="en-US" sz="1667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667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667" b="1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667" b="1" dirty="0">
                  <a:solidFill>
                    <a:schemeClr val="accent5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endParaRPr lang="en-US" sz="1667" b="1" dirty="0">
                  <a:solidFill>
                    <a:schemeClr val="accent5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  <a:p>
                <a:pPr lvl="0"/>
                <a:r>
                  <a:rPr lang="en-US" sz="1667" b="1" dirty="0">
                    <a:solidFill>
                      <a:schemeClr val="tx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3. </a:t>
                </a:r>
                <a:r>
                  <a:rPr lang="en-US" sz="1667" b="1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 and B are not mutually exclusive </a:t>
                </a:r>
                <a:r>
                  <a:rPr lang="en-US" sz="1667" dirty="0">
                    <a:solidFill>
                      <a:schemeClr val="accent5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because they overlap. The numbers 4, 8, and 12 are both even and multiples of 4. </a:t>
                </a:r>
                <a:endParaRPr lang="en-US" sz="1667" dirty="0">
                  <a:solidFill>
                    <a:schemeClr val="tx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mc:Choice>
        <mc:Fallback xmlns="">
          <p:sp>
            <p:nvSpPr>
              <p:cNvPr id="18" name="Google Shape;39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030" y="1497327"/>
                <a:ext cx="4209635" cy="4407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algn="ctr" rotWithShape="0">
                  <a:srgbClr val="5A5A5A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94" y="3346535"/>
            <a:ext cx="2132698" cy="1504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99873" y="3847964"/>
            <a:ext cx="1003344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b="1" dirty="0">
                <a:solidFill>
                  <a:schemeClr val="tx1"/>
                </a:solidFill>
              </a:rPr>
              <a:t>2, 6 </a:t>
            </a:r>
          </a:p>
          <a:p>
            <a:r>
              <a:rPr lang="en-US" sz="1667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8955" y="3803639"/>
            <a:ext cx="1003344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b="1" dirty="0">
                <a:solidFill>
                  <a:schemeClr val="tx1"/>
                </a:solidFill>
              </a:rPr>
              <a:t>4, 8, </a:t>
            </a:r>
          </a:p>
          <a:p>
            <a:r>
              <a:rPr lang="en-US" sz="1667" b="1" dirty="0">
                <a:solidFill>
                  <a:schemeClr val="tx1"/>
                </a:solidFill>
              </a:rPr>
              <a:t>12</a:t>
            </a:r>
          </a:p>
        </p:txBody>
      </p:sp>
      <p:graphicFrame>
        <p:nvGraphicFramePr>
          <p:cNvPr id="20" name="Google Shape;37;p5"/>
          <p:cNvGraphicFramePr/>
          <p:nvPr>
            <p:extLst>
              <p:ext uri="{D42A27DB-BD31-4B8C-83A1-F6EECF244321}">
                <p14:modId xmlns:p14="http://schemas.microsoft.com/office/powerpoint/2010/main" val="1753363721"/>
              </p:ext>
            </p:extLst>
          </p:nvPr>
        </p:nvGraphicFramePr>
        <p:xfrm>
          <a:off x="7127074" y="2333280"/>
          <a:ext cx="1841500" cy="3584594"/>
        </p:xfrm>
        <a:graphic>
          <a:graphicData uri="http://schemas.openxmlformats.org/drawingml/2006/table">
            <a:tbl>
              <a:tblPr firstRow="1" bandRow="1">
                <a:noFill/>
                <a:tableStyleId>{615B6F18-783B-44B5-B074-9AB45C04AFD9}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229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entury Gothic"/>
                        <a:buNone/>
                      </a:pPr>
                      <a:r>
                        <a:rPr lang="en-US" sz="15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700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entury Gothic"/>
                        <a:buNone/>
                      </a:pP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the intersection is empty, the events are </a:t>
                      </a:r>
                      <a:r>
                        <a:rPr lang="en-US" sz="1700" b="1" u="sng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mutually exclusive</a:t>
                      </a:r>
                      <a:r>
                        <a:rPr lang="en-US" sz="1700" u="sng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Tx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not mutually exclusive, it’s because they are </a:t>
                      </a:r>
                      <a:r>
                        <a:rPr lang="en-US" sz="1700" b="1" u="sng" strike="noStrike" cap="none" baseline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overlapping</a:t>
                      </a:r>
                      <a:r>
                        <a:rPr lang="en-US" sz="1700" u="none" strike="noStrike" cap="none" baseline="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lang="en-US" sz="17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361749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613999" y="3319934"/>
            <a:ext cx="1918316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b="1" dirty="0">
                <a:solidFill>
                  <a:schemeClr val="tx1"/>
                </a:solidFill>
              </a:rPr>
              <a:t>1, 3, 5, 7, 9, 11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69833"/>
              </p:ext>
            </p:extLst>
          </p:nvPr>
        </p:nvGraphicFramePr>
        <p:xfrm>
          <a:off x="294371" y="1540037"/>
          <a:ext cx="2508250" cy="3607118"/>
        </p:xfrm>
        <a:graphic>
          <a:graphicData uri="http://schemas.openxmlformats.org/drawingml/2006/table">
            <a:tbl>
              <a:tblPr/>
              <a:tblGrid>
                <a:gridCol w="2508250">
                  <a:extLst>
                    <a:ext uri="{9D8B030D-6E8A-4147-A177-3AD203B41FA5}">
                      <a16:colId xmlns:a16="http://schemas.microsoft.com/office/drawing/2014/main" val="2004725759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indent="-3429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Steps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23675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7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5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Write the events</a:t>
                      </a:r>
                      <a:r>
                        <a:rPr lang="en-US" sz="1500" b="0" i="0" u="none" strike="noStrike" baseline="0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 using set notation. 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29772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CFU How did I/you write</a:t>
                      </a:r>
                      <a:r>
                        <a:rPr lang="en-US" sz="1000" b="0" i="0" u="none" strike="noStrike" baseline="0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 the events?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343069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indent="-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17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 Draw a </a:t>
                      </a:r>
                      <a:r>
                        <a:rPr lang="en-US" sz="1700" b="0" i="0" u="none" strike="noStrike" dirty="0" err="1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venn</a:t>
                      </a:r>
                      <a:r>
                        <a:rPr lang="en-US" sz="17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 diagram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82964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CFU How did I/you make a </a:t>
                      </a:r>
                      <a:r>
                        <a:rPr lang="en-US" sz="1000" b="0" i="0" u="none" strike="noStrike" dirty="0" err="1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venn</a:t>
                      </a:r>
                      <a:r>
                        <a:rPr lang="en-US" sz="1000" b="0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 diagram?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2215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-2286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b="1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3 </a:t>
                      </a:r>
                      <a:r>
                        <a:rPr lang="en-US" sz="1700" b="0" i="0" u="none" strike="noStrike" dirty="0">
                          <a:solidFill>
                            <a:srgbClr val="202020"/>
                          </a:solidFill>
                          <a:effectLst/>
                          <a:latin typeface="Century Gothic" panose="020B0502020202020204" pitchFamily="34" charset="0"/>
                        </a:rPr>
                        <a:t>Determine if the two events are mutually exclusive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1417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286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CFU</a:t>
                      </a:r>
                      <a:r>
                        <a:rPr lang="en-US" sz="1000" b="0" i="0" u="none" strike="noStrike" dirty="0">
                          <a:solidFill>
                            <a:srgbClr val="F34336"/>
                          </a:solidFill>
                          <a:effectLst/>
                          <a:latin typeface="Century Gothic" panose="020B0502020202020204" pitchFamily="34" charset="0"/>
                        </a:rPr>
                        <a:t> How did I/you determine if they’re mutually exclusive?</a:t>
                      </a:r>
                      <a:endParaRPr lang="en-US" sz="1000" dirty="0">
                        <a:effectLst/>
                      </a:endParaRPr>
                    </a:p>
                  </a:txBody>
                  <a:tcPr marL="76200" marR="76200" marT="38100" marB="38100">
                    <a:lnL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92706"/>
                  </a:ext>
                </a:extLst>
              </a:tr>
            </a:tbl>
          </a:graphicData>
        </a:graphic>
      </p:graphicFrame>
      <p:pic>
        <p:nvPicPr>
          <p:cNvPr id="24" name="Google Shape;38;p5" descr="C:\Users\Stephen\Downloads\Light Bulb Icon.png">
            <a:extLst>
              <a:ext uri="{FF2B5EF4-FFF2-40B4-BE49-F238E27FC236}">
                <a16:creationId xmlns:a16="http://schemas.microsoft.com/office/drawing/2014/main" id="{D815331D-2BAD-41E8-BEE8-FC5803CFFE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1409" y="2478166"/>
            <a:ext cx="349693" cy="27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https://lh3.googleusercontent.com/e0hfEH202yREGEGtZRBVYvktBEG4IQoYct1QnKDwRgaatqkFH3W-izE1rxPiOyKts2nhn4qBZNHEaNqMzwIWBsn89p2_eeZGwKF8aPuHDr8xklDI57acxDwg2YcEyEPbH0__3HVzNaM">
            <a:extLst>
              <a:ext uri="{FF2B5EF4-FFF2-40B4-BE49-F238E27FC236}">
                <a16:creationId xmlns:a16="http://schemas.microsoft.com/office/drawing/2014/main" id="{ACA523CA-669F-4D0D-B8CB-DEBC1848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478583"/>
            <a:ext cx="1952625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7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1844850-54C8-44B3-BCC1-F21FA2145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551296"/>
              </p:ext>
            </p:extLst>
          </p:nvPr>
        </p:nvGraphicFramePr>
        <p:xfrm>
          <a:off x="2161309" y="495693"/>
          <a:ext cx="4738255" cy="640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6056355" imgH="8186240" progId="Word.Document.12">
                  <p:embed/>
                </p:oleObj>
              </mc:Choice>
              <mc:Fallback>
                <p:oleObj name="Document" r:id="rId3" imgW="6056355" imgH="8186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309" y="495693"/>
                        <a:ext cx="4738255" cy="640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Image result for homework">
            <a:extLst>
              <a:ext uri="{FF2B5EF4-FFF2-40B4-BE49-F238E27FC236}">
                <a16:creationId xmlns:a16="http://schemas.microsoft.com/office/drawing/2014/main" id="{FEF42D83-8848-4A98-87C0-C6B824FE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8" y="1122218"/>
            <a:ext cx="991386" cy="99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49" y="1499851"/>
            <a:ext cx="8545224" cy="5286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541"/>
            <a:ext cx="8908473" cy="105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1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uceri">
      <a:dk1>
        <a:srgbClr val="202020"/>
      </a:dk1>
      <a:lt1>
        <a:srgbClr val="F9F9F9"/>
      </a:lt1>
      <a:dk2>
        <a:srgbClr val="21A8B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E91E63"/>
      </a:accent6>
      <a:hlink>
        <a:srgbClr val="27AE60"/>
      </a:hlink>
      <a:folHlink>
        <a:srgbClr val="27AE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8368</TotalTime>
  <Words>879</Words>
  <Application>Microsoft Office PowerPoint</Application>
  <PresentationFormat>On-screen Show (4:3)</PresentationFormat>
  <Paragraphs>151</Paragraphs>
  <Slides>11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Wingdings</vt:lpstr>
      <vt:lpstr>Calibri</vt:lpstr>
      <vt:lpstr>DomCasual BT</vt:lpstr>
      <vt:lpstr>Handlee</vt:lpstr>
      <vt:lpstr>Bahnschrift SemiLight</vt:lpstr>
      <vt:lpstr>Roboto</vt:lpstr>
      <vt:lpstr>Cambria Math</vt:lpstr>
      <vt:lpstr>Arial</vt:lpstr>
      <vt:lpstr>Century Gothic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 Gonzalez</dc:creator>
  <cp:lastModifiedBy>Rupinder Jagpal</cp:lastModifiedBy>
  <cp:revision>50</cp:revision>
  <dcterms:modified xsi:type="dcterms:W3CDTF">2018-08-29T18:25:10Z</dcterms:modified>
</cp:coreProperties>
</file>