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391" r:id="rId3"/>
    <p:sldId id="393" r:id="rId4"/>
    <p:sldId id="394" r:id="rId5"/>
    <p:sldId id="395" r:id="rId6"/>
    <p:sldId id="396" r:id="rId7"/>
    <p:sldId id="392" r:id="rId8"/>
    <p:sldId id="397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89">
          <p15:clr>
            <a:srgbClr val="A4A3A4"/>
          </p15:clr>
        </p15:guide>
        <p15:guide id="2" pos="2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1380" y="66"/>
      </p:cViewPr>
      <p:guideLst>
        <p:guide orient="horz" pos="1789"/>
        <p:guide pos="2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D5EDD0BC-854B-5546-A8FF-AF6B249B6AF5}" type="datetimeFigureOut">
              <a:rPr lang="en-US">
                <a:latin typeface="Arial"/>
              </a:rPr>
              <a:pPr>
                <a:defRPr/>
              </a:pPr>
              <a:t>9/5/2017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892397C2-5B49-104A-B1D7-DDE182C52C34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467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B485999A-F397-D44F-A9CA-C8E36A937B72}" type="datetimeFigureOut">
              <a:rPr lang="en-US" smtClean="0"/>
              <a:pPr>
                <a:defRPr/>
              </a:pPr>
              <a:t>9/5/2017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64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ordinate Algebra PPT bgd Instru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38100"/>
            <a:ext cx="9134475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283" y="5994400"/>
            <a:ext cx="7760417" cy="546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396283" y="6134967"/>
            <a:ext cx="5567837" cy="264965"/>
          </a:xfrm>
        </p:spPr>
        <p:txBody>
          <a:bodyPr/>
          <a:lstStyle>
            <a:lvl1pPr algn="l"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LO. Identifying Key Features of Linear and Exponential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62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3.3.1: Identifying Key Features of Linear and Exponential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1B293FF8-CD88-C24E-B901-491EE6C88A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8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5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434" y="3846587"/>
            <a:ext cx="1655068" cy="382378"/>
          </a:xfrm>
          <a:prstGeom prst="rect">
            <a:avLst/>
          </a:prstGeom>
        </p:spPr>
      </p:pic>
      <p:pic>
        <p:nvPicPr>
          <p:cNvPr id="76028" name="Picture 252" descr="Image result for 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25" y="3834645"/>
            <a:ext cx="932804" cy="3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450377" y="402092"/>
            <a:ext cx="8270542" cy="4997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FF0000"/>
                </a:solidFill>
                <a:latin typeface="Handlee" panose="02000000000000000000" pitchFamily="2" charset="0"/>
                <a:ea typeface="+mn-ea"/>
              </a:rPr>
              <a:t>L.O: Students will learn how to determine the </a:t>
            </a:r>
            <a:r>
              <a:rPr lang="en-US" b="1" i="1" dirty="0" smtClean="0">
                <a:solidFill>
                  <a:srgbClr val="002060"/>
                </a:solidFill>
                <a:latin typeface="Handlee" panose="02000000000000000000" pitchFamily="2" charset="0"/>
              </a:rPr>
              <a:t>Characteristics </a:t>
            </a:r>
            <a:r>
              <a:rPr lang="en-US" b="1" i="1" dirty="0">
                <a:solidFill>
                  <a:srgbClr val="002060"/>
                </a:solidFill>
                <a:latin typeface="Handlee" panose="02000000000000000000" pitchFamily="2" charset="0"/>
              </a:rPr>
              <a:t>of Function </a:t>
            </a:r>
            <a:r>
              <a:rPr lang="en-US" b="1" i="1" dirty="0" smtClean="0">
                <a:solidFill>
                  <a:srgbClr val="002060"/>
                </a:solidFill>
                <a:latin typeface="Handlee" panose="02000000000000000000" pitchFamily="2" charset="0"/>
              </a:rPr>
              <a:t>Graphs</a:t>
            </a:r>
            <a:r>
              <a:rPr lang="en-US" b="1" i="1" dirty="0" smtClean="0">
                <a:solidFill>
                  <a:srgbClr val="00B050"/>
                </a:solidFill>
                <a:latin typeface="Handlee" panose="02000000000000000000" pitchFamily="2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Handlee" panose="02000000000000000000" pitchFamily="2" charset="0"/>
              </a:rPr>
              <a:t>and take detailed notes in their notebook. </a:t>
            </a:r>
            <a:endParaRPr lang="en-US" b="1" i="1" dirty="0">
              <a:solidFill>
                <a:srgbClr val="FF0000"/>
              </a:solidFill>
              <a:latin typeface="Handlee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97863" y="5497513"/>
            <a:ext cx="728662" cy="282575"/>
          </a:xfrm>
        </p:spPr>
        <p:txBody>
          <a:bodyPr/>
          <a:lstStyle/>
          <a:p>
            <a:pPr>
              <a:defRPr/>
            </a:pPr>
            <a:fld id="{F6270E78-E23D-7748-ACDE-2A48DE59FD1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396283" y="6134967"/>
            <a:ext cx="7160863" cy="277386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latin typeface="Handlee" panose="02000000000000000000" pitchFamily="2" charset="0"/>
              </a:rPr>
              <a:t>L.O: Students </a:t>
            </a:r>
            <a:r>
              <a:rPr lang="en-US" sz="1600" b="1" i="1" dirty="0">
                <a:latin typeface="Handlee" panose="02000000000000000000" pitchFamily="2" charset="0"/>
              </a:rPr>
              <a:t>will learn how to determine the </a:t>
            </a:r>
            <a:r>
              <a:rPr lang="en-US" sz="1600" b="1" i="1" dirty="0">
                <a:solidFill>
                  <a:srgbClr val="002060"/>
                </a:solidFill>
                <a:latin typeface="Handlee" panose="02000000000000000000" pitchFamily="2" charset="0"/>
              </a:rPr>
              <a:t>Characteristics of Function Graphs</a:t>
            </a:r>
            <a:endParaRPr lang="en-US" sz="1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23680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38" name="Equation" r:id="rId5" imgW="190500" imgH="330200" progId="Equation.DSMT4">
                  <p:embed/>
                </p:oleObj>
              </mc:Choice>
              <mc:Fallback>
                <p:oleObj name="Equation" r:id="rId5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54718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39" name="Equation" r:id="rId7" imgW="190500" imgH="330200" progId="Equation.DSMT4">
                  <p:embed/>
                </p:oleObj>
              </mc:Choice>
              <mc:Fallback>
                <p:oleObj name="Equation" r:id="rId7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49953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40" name="Equation" r:id="rId8" imgW="190500" imgH="330200" progId="Equation.DSMT4">
                  <p:embed/>
                </p:oleObj>
              </mc:Choice>
              <mc:Fallback>
                <p:oleObj name="Equation" r:id="rId8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28643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41" name="Equation" r:id="rId9" imgW="190500" imgH="330200" progId="Equation.DSMT4">
                  <p:embed/>
                </p:oleObj>
              </mc:Choice>
              <mc:Fallback>
                <p:oleObj name="Equation" r:id="rId9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21012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42" name="Equation" r:id="rId10" imgW="190500" imgH="330200" progId="Equation.DSMT4">
                  <p:embed/>
                </p:oleObj>
              </mc:Choice>
              <mc:Fallback>
                <p:oleObj name="Equation" r:id="rId10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29612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43" name="Equation" r:id="rId11" imgW="190500" imgH="330200" progId="Equation.DSMT4">
                  <p:embed/>
                </p:oleObj>
              </mc:Choice>
              <mc:Fallback>
                <p:oleObj name="Equation" r:id="rId11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4681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44" name="Equation" r:id="rId12" imgW="190500" imgH="330200" progId="Equation.DSMT4">
                  <p:embed/>
                </p:oleObj>
              </mc:Choice>
              <mc:Fallback>
                <p:oleObj name="Equation" r:id="rId12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9705" y="2258559"/>
            <a:ext cx="9144000" cy="35215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085" y="3746822"/>
            <a:ext cx="9144000" cy="1177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076736"/>
            <a:ext cx="9144000" cy="12030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9539" y="1599810"/>
            <a:ext cx="452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Key Features of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graphs</a:t>
            </a:r>
            <a:endParaRPr lang="en-US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lee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5206" y="2437975"/>
            <a:ext cx="6421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Domain (</a:t>
            </a:r>
            <a:r>
              <a:rPr lang="en-US" sz="3200" b="1" i="1" dirty="0" smtClean="0">
                <a:solidFill>
                  <a:srgbClr val="0070C0"/>
                </a:solidFill>
                <a:latin typeface="Handlee" panose="02000000000000000000" pitchFamily="2" charset="0"/>
              </a:rPr>
              <a:t>X-value</a:t>
            </a:r>
            <a:r>
              <a:rPr lang="en-US" sz="3200" dirty="0" smtClean="0">
                <a:solidFill>
                  <a:srgbClr val="7030A0"/>
                </a:solidFill>
              </a:rPr>
              <a:t>) </a:t>
            </a:r>
            <a:r>
              <a:rPr lang="en-US" sz="3200" dirty="0" smtClean="0">
                <a:solidFill>
                  <a:srgbClr val="7030A0"/>
                </a:solidFill>
              </a:rPr>
              <a:t>&amp; </a:t>
            </a:r>
            <a:r>
              <a:rPr lang="en-US" sz="3200" dirty="0" smtClean="0">
                <a:solidFill>
                  <a:srgbClr val="7030A0"/>
                </a:solidFill>
              </a:rPr>
              <a:t>Range (</a:t>
            </a:r>
            <a:r>
              <a:rPr lang="en-US" sz="3200" b="1" i="1" dirty="0" smtClean="0">
                <a:solidFill>
                  <a:srgbClr val="0070C0"/>
                </a:solidFill>
                <a:latin typeface="Handlee" panose="02000000000000000000" pitchFamily="2" charset="0"/>
              </a:rPr>
              <a:t>Y-Value</a:t>
            </a:r>
            <a:r>
              <a:rPr lang="en-US" sz="3200" dirty="0" smtClean="0">
                <a:solidFill>
                  <a:srgbClr val="7030A0"/>
                </a:solidFill>
              </a:rPr>
              <a:t>)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1507" y="3102506"/>
            <a:ext cx="692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7030A0"/>
                </a:solidFill>
              </a:rPr>
              <a:t>X-</a:t>
            </a:r>
            <a:r>
              <a:rPr lang="en-US" sz="3200" i="1" dirty="0" smtClean="0">
                <a:solidFill>
                  <a:srgbClr val="7030A0"/>
                </a:solidFill>
              </a:rPr>
              <a:t>Intercepts </a:t>
            </a:r>
            <a:r>
              <a:rPr lang="en-US" sz="3200" i="1" dirty="0" smtClean="0">
                <a:solidFill>
                  <a:srgbClr val="0070C0"/>
                </a:solidFill>
                <a:latin typeface="Handlee" panose="02000000000000000000" pitchFamily="2" charset="0"/>
              </a:rPr>
              <a:t>(x, 0</a:t>
            </a:r>
            <a:r>
              <a:rPr lang="en-US" sz="3200" i="1" dirty="0">
                <a:solidFill>
                  <a:srgbClr val="0070C0"/>
                </a:solidFill>
                <a:latin typeface="Handlee" panose="02000000000000000000" pitchFamily="2" charset="0"/>
              </a:rPr>
              <a:t>) </a:t>
            </a:r>
            <a:r>
              <a:rPr lang="en-US" sz="3200" i="1" dirty="0">
                <a:solidFill>
                  <a:srgbClr val="7030A0"/>
                </a:solidFill>
              </a:rPr>
              <a:t>and </a:t>
            </a:r>
            <a:r>
              <a:rPr lang="en-US" sz="3200" i="1" dirty="0" smtClean="0">
                <a:solidFill>
                  <a:srgbClr val="7030A0"/>
                </a:solidFill>
              </a:rPr>
              <a:t>Y-Intercepts </a:t>
            </a:r>
            <a:r>
              <a:rPr lang="en-US" sz="3200" b="1" i="1" dirty="0" smtClean="0">
                <a:solidFill>
                  <a:srgbClr val="0070C0"/>
                </a:solidFill>
                <a:latin typeface="Handlee" panose="02000000000000000000" pitchFamily="2" charset="0"/>
              </a:rPr>
              <a:t>(0, y) </a:t>
            </a:r>
            <a:endParaRPr lang="en-US" sz="3200" b="1" i="1" dirty="0">
              <a:solidFill>
                <a:srgbClr val="0070C0"/>
              </a:solidFill>
              <a:latin typeface="Handlee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0301" y="3679652"/>
            <a:ext cx="3888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Increasing/Decreasing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8666" y="4312884"/>
            <a:ext cx="5391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</a:rPr>
              <a:t>Extrema</a:t>
            </a:r>
            <a:r>
              <a:rPr lang="en-US" sz="3200" dirty="0" smtClean="0">
                <a:solidFill>
                  <a:srgbClr val="7030A0"/>
                </a:solidFill>
              </a:rPr>
              <a:t> (Minimum/Maximum)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07" y="5099817"/>
            <a:ext cx="397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Rate of </a:t>
            </a:r>
            <a:r>
              <a:rPr lang="en-US" sz="3200" dirty="0" smtClean="0">
                <a:solidFill>
                  <a:srgbClr val="7030A0"/>
                </a:solidFill>
              </a:rPr>
              <a:t>Change (</a:t>
            </a:r>
            <a:r>
              <a:rPr lang="en-US" sz="3200" b="1" i="1" dirty="0" smtClean="0">
                <a:solidFill>
                  <a:srgbClr val="0070C0"/>
                </a:solidFill>
                <a:latin typeface="Handlee" panose="02000000000000000000" pitchFamily="2" charset="0"/>
              </a:rPr>
              <a:t>Slope</a:t>
            </a:r>
            <a:r>
              <a:rPr lang="en-US" sz="3200" dirty="0" smtClean="0">
                <a:solidFill>
                  <a:srgbClr val="7030A0"/>
                </a:solidFill>
              </a:rPr>
              <a:t>)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70573" y="7084528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Back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8332573" y="7186190"/>
            <a:ext cx="381000" cy="235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9608" y="5197703"/>
            <a:ext cx="2798982" cy="4562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52460" y="4936507"/>
            <a:ext cx="1857375" cy="800100"/>
          </a:xfrm>
          <a:prstGeom prst="rect">
            <a:avLst/>
          </a:prstGeom>
        </p:spPr>
      </p:pic>
      <p:pic>
        <p:nvPicPr>
          <p:cNvPr id="76030" name="Picture 254" descr="Image result for Extrem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90" y="4220180"/>
            <a:ext cx="1501171" cy="75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570573" y="7084528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Back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8332573" y="7186190"/>
            <a:ext cx="381000" cy="235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23" y="567458"/>
            <a:ext cx="7901406" cy="2310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ectangle 27"/>
          <p:cNvSpPr/>
          <p:nvPr/>
        </p:nvSpPr>
        <p:spPr>
          <a:xfrm>
            <a:off x="465132" y="4262463"/>
            <a:ext cx="88649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Handlee" panose="02000000000000000000" pitchFamily="2" charset="0"/>
              </a:rPr>
              <a:t>Minimum (Low Point):- </a:t>
            </a:r>
            <a:r>
              <a:rPr lang="en-US" dirty="0" smtClean="0">
                <a:latin typeface="Handlee" panose="02000000000000000000" pitchFamily="2" charset="0"/>
              </a:rPr>
              <a:t>Changes </a:t>
            </a:r>
            <a:r>
              <a:rPr lang="en-US" dirty="0">
                <a:latin typeface="Handlee" panose="02000000000000000000" pitchFamily="2" charset="0"/>
              </a:rPr>
              <a:t>from decreasing to </a:t>
            </a:r>
            <a:r>
              <a:rPr lang="en-US" dirty="0" smtClean="0">
                <a:latin typeface="Handlee" panose="02000000000000000000" pitchFamily="2" charset="0"/>
              </a:rPr>
              <a:t>increasing</a:t>
            </a:r>
          </a:p>
          <a:p>
            <a:endParaRPr lang="en-US" dirty="0">
              <a:solidFill>
                <a:srgbClr val="7030A0"/>
              </a:solidFill>
              <a:latin typeface="Handlee" panose="02000000000000000000" pitchFamily="2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Handlee" panose="02000000000000000000" pitchFamily="2" charset="0"/>
              </a:rPr>
              <a:t>Maximum (High Point or peak)</a:t>
            </a:r>
            <a:r>
              <a:rPr lang="en-US" dirty="0" smtClean="0">
                <a:solidFill>
                  <a:srgbClr val="7030A0"/>
                </a:solidFill>
              </a:rPr>
              <a:t>:-</a:t>
            </a:r>
            <a:r>
              <a:rPr lang="en-US" dirty="0" smtClean="0">
                <a:latin typeface="Handlee" panose="02000000000000000000" pitchFamily="2" charset="0"/>
              </a:rPr>
              <a:t>Changes </a:t>
            </a:r>
            <a:r>
              <a:rPr lang="en-US" dirty="0">
                <a:latin typeface="Handlee" panose="02000000000000000000" pitchFamily="2" charset="0"/>
              </a:rPr>
              <a:t>from increasing to decreasing</a:t>
            </a:r>
            <a:r>
              <a:rPr lang="en-US" dirty="0" smtClean="0">
                <a:solidFill>
                  <a:srgbClr val="7030A0"/>
                </a:solidFill>
                <a:latin typeface="Handlee" panose="02000000000000000000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Handlee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5132" y="3172576"/>
            <a:ext cx="8194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Handlee" panose="02000000000000000000" pitchFamily="2" charset="0"/>
              </a:rPr>
              <a:t>Turning points: </a:t>
            </a:r>
            <a:r>
              <a:rPr lang="en-US" dirty="0" smtClean="0"/>
              <a:t>- </a:t>
            </a:r>
            <a:r>
              <a:rPr lang="en-US" dirty="0">
                <a:latin typeface="Handlee" panose="02000000000000000000" pitchFamily="2" charset="0"/>
              </a:rPr>
              <a:t>C</a:t>
            </a:r>
            <a:r>
              <a:rPr lang="en-US" dirty="0" smtClean="0">
                <a:latin typeface="Handlee" panose="02000000000000000000" pitchFamily="2" charset="0"/>
              </a:rPr>
              <a:t>hange </a:t>
            </a:r>
            <a:r>
              <a:rPr lang="en-US" dirty="0">
                <a:latin typeface="Handlee" panose="02000000000000000000" pitchFamily="2" charset="0"/>
              </a:rPr>
              <a:t>from increasing to decreasing or from decreasing to increasing </a:t>
            </a: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396283" y="6134967"/>
            <a:ext cx="7160863" cy="277386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latin typeface="Handlee" panose="02000000000000000000" pitchFamily="2" charset="0"/>
              </a:rPr>
              <a:t>L.O: Students </a:t>
            </a:r>
            <a:r>
              <a:rPr lang="en-US" sz="1600" b="1" i="1" dirty="0">
                <a:latin typeface="Handlee" panose="02000000000000000000" pitchFamily="2" charset="0"/>
              </a:rPr>
              <a:t>will learn how to determine the </a:t>
            </a:r>
            <a:r>
              <a:rPr lang="en-US" sz="1600" b="1" i="1" dirty="0">
                <a:solidFill>
                  <a:srgbClr val="002060"/>
                </a:solidFill>
                <a:latin typeface="Handlee" panose="02000000000000000000" pitchFamily="2" charset="0"/>
              </a:rPr>
              <a:t>Characteristics of Function Graphs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67266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396283" y="6134967"/>
            <a:ext cx="7160863" cy="277386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latin typeface="Handlee" panose="02000000000000000000" pitchFamily="2" charset="0"/>
              </a:rPr>
              <a:t>L.O: Students </a:t>
            </a:r>
            <a:r>
              <a:rPr lang="en-US" sz="1600" b="1" i="1" dirty="0">
                <a:latin typeface="Handlee" panose="02000000000000000000" pitchFamily="2" charset="0"/>
              </a:rPr>
              <a:t>will learn how to determine the </a:t>
            </a:r>
            <a:r>
              <a:rPr lang="en-US" sz="1600" b="1" i="1" dirty="0">
                <a:solidFill>
                  <a:srgbClr val="002060"/>
                </a:solidFill>
                <a:latin typeface="Handlee" panose="02000000000000000000" pitchFamily="2" charset="0"/>
              </a:rPr>
              <a:t>Characteristics of Function Graphs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555151"/>
            <a:ext cx="8963025" cy="4819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4641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396283" y="6134967"/>
            <a:ext cx="7160863" cy="277386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latin typeface="Handlee" panose="02000000000000000000" pitchFamily="2" charset="0"/>
              </a:rPr>
              <a:t>L.O: Students </a:t>
            </a:r>
            <a:r>
              <a:rPr lang="en-US" sz="1600" b="1" i="1" dirty="0">
                <a:latin typeface="Handlee" panose="02000000000000000000" pitchFamily="2" charset="0"/>
              </a:rPr>
              <a:t>will learn how to determine the </a:t>
            </a:r>
            <a:r>
              <a:rPr lang="en-US" sz="1600" b="1" i="1" dirty="0">
                <a:solidFill>
                  <a:srgbClr val="002060"/>
                </a:solidFill>
                <a:latin typeface="Handlee" panose="02000000000000000000" pitchFamily="2" charset="0"/>
              </a:rPr>
              <a:t>Characteristics of Function Graphs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34"/>
            <a:ext cx="9144000" cy="2517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0622"/>
            <a:ext cx="9144000" cy="2519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263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396283" y="6134967"/>
            <a:ext cx="7160863" cy="277386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latin typeface="Handlee" panose="02000000000000000000" pitchFamily="2" charset="0"/>
              </a:rPr>
              <a:t>L.O: Students </a:t>
            </a:r>
            <a:r>
              <a:rPr lang="en-US" sz="1600" b="1" i="1" dirty="0">
                <a:latin typeface="Handlee" panose="02000000000000000000" pitchFamily="2" charset="0"/>
              </a:rPr>
              <a:t>will learn how to determine the </a:t>
            </a:r>
            <a:r>
              <a:rPr lang="en-US" sz="1600" b="1" i="1" dirty="0">
                <a:solidFill>
                  <a:srgbClr val="002060"/>
                </a:solidFill>
                <a:latin typeface="Handlee" panose="02000000000000000000" pitchFamily="2" charset="0"/>
              </a:rPr>
              <a:t>Characteristics of Function Graphs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17" y="1042988"/>
            <a:ext cx="8889383" cy="2474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362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396283" y="6134967"/>
            <a:ext cx="7160863" cy="277386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latin typeface="Handlee" panose="02000000000000000000" pitchFamily="2" charset="0"/>
              </a:rPr>
              <a:t>L.O: Students </a:t>
            </a:r>
            <a:r>
              <a:rPr lang="en-US" sz="1600" b="1" i="1" dirty="0">
                <a:latin typeface="Handlee" panose="02000000000000000000" pitchFamily="2" charset="0"/>
              </a:rPr>
              <a:t>will learn how to determine the </a:t>
            </a:r>
            <a:r>
              <a:rPr lang="en-US" sz="1600" b="1" i="1" dirty="0">
                <a:solidFill>
                  <a:srgbClr val="002060"/>
                </a:solidFill>
                <a:latin typeface="Handlee" panose="02000000000000000000" pitchFamily="2" charset="0"/>
              </a:rPr>
              <a:t>Characteristics of Function Graphs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9" y="91777"/>
            <a:ext cx="2584118" cy="2525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888" y="207650"/>
            <a:ext cx="5923136" cy="2616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3" y="2664839"/>
            <a:ext cx="2584118" cy="3629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888" y="3067761"/>
            <a:ext cx="5923136" cy="2616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6765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35" y="347520"/>
            <a:ext cx="8862231" cy="4882349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396283" y="6134967"/>
            <a:ext cx="7160863" cy="277386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latin typeface="Handlee" panose="02000000000000000000" pitchFamily="2" charset="0"/>
              </a:rPr>
              <a:t>L.O: Students </a:t>
            </a:r>
            <a:r>
              <a:rPr lang="en-US" sz="1600" b="1" i="1" dirty="0">
                <a:latin typeface="Handlee" panose="02000000000000000000" pitchFamily="2" charset="0"/>
              </a:rPr>
              <a:t>will learn how to determine the </a:t>
            </a:r>
            <a:r>
              <a:rPr lang="en-US" sz="1600" b="1" i="1" dirty="0">
                <a:solidFill>
                  <a:srgbClr val="002060"/>
                </a:solidFill>
                <a:latin typeface="Handlee" panose="02000000000000000000" pitchFamily="2" charset="0"/>
              </a:rPr>
              <a:t>Characteristics of Function Graphs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94279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LO. Identifying Key Features of Linear and Exponential Graphs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6" y="515702"/>
            <a:ext cx="8748215" cy="5130464"/>
          </a:xfrm>
          <a:prstGeom prst="round2DiagRect">
            <a:avLst>
              <a:gd name="adj1" fmla="val 16667"/>
              <a:gd name="adj2" fmla="val 407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181" y="3705722"/>
            <a:ext cx="5524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2981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Enhanced Instruc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9861</TotalTime>
  <Words>198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Handlee</vt:lpstr>
      <vt:lpstr>Myriad Pro</vt:lpstr>
      <vt:lpstr>Enhanced Instruction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Walch Education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Walch Education</dc:creator>
  <cp:keywords/>
  <dc:description/>
  <cp:lastModifiedBy>Rupinder Jagpal</cp:lastModifiedBy>
  <cp:revision>173</cp:revision>
  <dcterms:created xsi:type="dcterms:W3CDTF">2012-02-22T19:14:19Z</dcterms:created>
  <dcterms:modified xsi:type="dcterms:W3CDTF">2017-09-05T18:52:03Z</dcterms:modified>
  <cp:category/>
</cp:coreProperties>
</file>