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66" r:id="rId1"/>
  </p:sldMasterIdLst>
  <p:notesMasterIdLst>
    <p:notesMasterId r:id="rId15"/>
  </p:notesMasterIdLst>
  <p:handoutMasterIdLst>
    <p:handoutMasterId r:id="rId16"/>
  </p:handoutMasterIdLst>
  <p:sldIdLst>
    <p:sldId id="374" r:id="rId2"/>
    <p:sldId id="354" r:id="rId3"/>
    <p:sldId id="369" r:id="rId4"/>
    <p:sldId id="370" r:id="rId5"/>
    <p:sldId id="379" r:id="rId6"/>
    <p:sldId id="376" r:id="rId7"/>
    <p:sldId id="380" r:id="rId8"/>
    <p:sldId id="375" r:id="rId9"/>
    <p:sldId id="377" r:id="rId10"/>
    <p:sldId id="378" r:id="rId11"/>
    <p:sldId id="371" r:id="rId12"/>
    <p:sldId id="372" r:id="rId13"/>
    <p:sldId id="373" r:id="rId14"/>
  </p:sldIdLst>
  <p:sldSz cx="9144000" cy="6858000" type="letter"/>
  <p:notesSz cx="6858000" cy="9236075"/>
  <p:embeddedFontLst>
    <p:embeddedFont>
      <p:font typeface="Calisto MT" panose="020406030505050303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Meiryo" panose="020B0604030504040204" pitchFamily="34" charset="-128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Lato" panose="020B060402020202020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  <p:embeddedFont>
      <p:font typeface="Handlee" panose="02000000000000000000" pitchFamily="2" charset="0"/>
      <p:regular r:id="rId42"/>
    </p:embeddedFont>
  </p:embeddedFontLst>
  <p:custDataLst>
    <p:tags r:id="rId43"/>
  </p:custDataLst>
  <p:defaultTextStyle>
    <a:defPPr>
      <a:defRPr lang="en-US"/>
    </a:defPPr>
    <a:lvl1pPr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34852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871218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07584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743951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181832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618199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054566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490932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8">
          <p15:clr>
            <a:srgbClr val="A4A3A4"/>
          </p15:clr>
        </p15:guide>
        <p15:guide id="2" orient="horz" pos="4003">
          <p15:clr>
            <a:srgbClr val="A4A3A4"/>
          </p15:clr>
        </p15:guide>
        <p15:guide id="3" pos="40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E44AD"/>
    <a:srgbClr val="F6F8F8"/>
    <a:srgbClr val="ECF0F1"/>
    <a:srgbClr val="BDC3C7"/>
    <a:srgbClr val="D25400"/>
    <a:srgbClr val="27AE60"/>
    <a:srgbClr val="74B5E0"/>
    <a:srgbClr val="2980B9"/>
    <a:srgbClr val="95A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5083" autoAdjust="0"/>
  </p:normalViewPr>
  <p:slideViewPr>
    <p:cSldViewPr>
      <p:cViewPr varScale="1">
        <p:scale>
          <a:sx n="74" d="100"/>
          <a:sy n="74" d="100"/>
        </p:scale>
        <p:origin x="1458" y="60"/>
      </p:cViewPr>
      <p:guideLst>
        <p:guide orient="horz" pos="4208"/>
        <p:guide orient="horz" pos="4003"/>
        <p:guide pos="40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3978" y="-108"/>
      </p:cViewPr>
      <p:guideLst>
        <p:guide orient="horz" pos="2909"/>
        <p:guide pos="2161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530" cy="4612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52" y="1"/>
            <a:ext cx="2971529" cy="4612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E1D48-D79A-4138-93F9-044E1698B565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04"/>
            <a:ext cx="2971530" cy="4612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52" y="8773304"/>
            <a:ext cx="2971529" cy="4612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9DDF4-08D7-44C2-8E23-8E4DAE735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14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2972359" cy="460816"/>
          </a:xfrm>
          <a:prstGeom prst="rect">
            <a:avLst/>
          </a:prstGeom>
        </p:spPr>
        <p:txBody>
          <a:bodyPr vert="horz" lIns="85055" tIns="42527" rIns="85055" bIns="42527" rtlCol="0"/>
          <a:lstStyle>
            <a:lvl1pPr algn="l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978" y="6"/>
            <a:ext cx="2972359" cy="460816"/>
          </a:xfrm>
          <a:prstGeom prst="rect">
            <a:avLst/>
          </a:prstGeom>
        </p:spPr>
        <p:txBody>
          <a:bodyPr vert="horz" lIns="85055" tIns="42527" rIns="85055" bIns="42527" rtlCol="0"/>
          <a:lstStyle>
            <a:lvl1pPr algn="r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E225DC9C-04DF-40DA-90BF-77D7A4E2BBAE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04800" y="309563"/>
            <a:ext cx="7453313" cy="5591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055" tIns="42527" rIns="85055" bIns="425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6413865"/>
            <a:ext cx="5486400" cy="2128709"/>
          </a:xfrm>
          <a:prstGeom prst="rect">
            <a:avLst/>
          </a:prstGeom>
        </p:spPr>
        <p:txBody>
          <a:bodyPr vert="horz" lIns="85055" tIns="42527" rIns="85055" bIns="4252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773743"/>
            <a:ext cx="2972359" cy="460815"/>
          </a:xfrm>
          <a:prstGeom prst="rect">
            <a:avLst/>
          </a:prstGeom>
        </p:spPr>
        <p:txBody>
          <a:bodyPr vert="horz" lIns="85055" tIns="42527" rIns="85055" bIns="42527" rtlCol="0" anchor="b"/>
          <a:lstStyle>
            <a:lvl1pPr algn="l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978" y="8773743"/>
            <a:ext cx="2972359" cy="460815"/>
          </a:xfrm>
          <a:prstGeom prst="rect">
            <a:avLst/>
          </a:prstGeom>
        </p:spPr>
        <p:txBody>
          <a:bodyPr vert="horz" lIns="85055" tIns="42527" rIns="85055" bIns="42527" rtlCol="0" anchor="b"/>
          <a:lstStyle>
            <a:lvl1pPr algn="r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C6D8996C-5A99-46E7-945A-E5D903E56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37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4852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1218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7584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3951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745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094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443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0793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0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3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16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77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58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16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685689" y="6716749"/>
            <a:ext cx="1280196" cy="1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108" rIns="0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US" altLang="en-US" sz="700" dirty="0">
                <a:solidFill>
                  <a:srgbClr val="B5B5B5">
                    <a:lumMod val="75000"/>
                  </a:srgbClr>
                </a:solidFill>
                <a:latin typeface="Century Gothic" pitchFamily="34" charset="0"/>
              </a:rPr>
              <a:t>©2015 All rights reserved.</a:t>
            </a:r>
            <a:endParaRPr lang="en-US" altLang="en-US" dirty="0">
              <a:solidFill>
                <a:srgbClr val="B5B5B5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13" name="Picture 2" descr="C:\Users\Stephen\Desktop\DataWorksWithGGSA_Dar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5"/>
          <a:stretch/>
        </p:blipFill>
        <p:spPr bwMode="auto">
          <a:xfrm>
            <a:off x="7045616" y="6667433"/>
            <a:ext cx="822951" cy="1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0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ermine the equation of a line using slope-intercept for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685689" y="6716749"/>
            <a:ext cx="1280196" cy="1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108" rIns="0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US" altLang="en-US" sz="700" dirty="0">
                <a:solidFill>
                  <a:srgbClr val="B5B5B5">
                    <a:lumMod val="75000"/>
                  </a:srgbClr>
                </a:solidFill>
                <a:latin typeface="Century Gothic" pitchFamily="34" charset="0"/>
              </a:rPr>
              <a:t>©2015 All rights reserved.</a:t>
            </a:r>
            <a:endParaRPr lang="en-US" altLang="en-US" dirty="0">
              <a:solidFill>
                <a:srgbClr val="B5B5B5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13" name="Picture 2" descr="C:\Users\Stephen\Desktop\DataWorksWithGGSA_Dar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5"/>
          <a:stretch/>
        </p:blipFill>
        <p:spPr bwMode="auto">
          <a:xfrm>
            <a:off x="7045616" y="6667433"/>
            <a:ext cx="822951" cy="1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6704135"/>
            <a:ext cx="3930613" cy="19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637" tIns="43637" rIns="87273" bIns="43637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>
                <a:solidFill>
                  <a:srgbClr val="B5B5B5">
                    <a:lumMod val="75000"/>
                  </a:srgbClr>
                </a:solidFill>
                <a:latin typeface="Century Gothic" panose="020B0502020202020204" pitchFamily="34" charset="0"/>
                <a:cs typeface="Lato" panose="020B0604020202020204" charset="0"/>
              </a:rPr>
              <a:t>Determine the equation of a line using slope-intercept form.</a:t>
            </a:r>
          </a:p>
        </p:txBody>
      </p:sp>
    </p:spTree>
    <p:extLst>
      <p:ext uri="{BB962C8B-B14F-4D97-AF65-F5344CB8AC3E}">
        <p14:creationId xmlns:p14="http://schemas.microsoft.com/office/powerpoint/2010/main" val="327048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 userDrawn="1"/>
        </p:nvSpPr>
        <p:spPr bwMode="auto">
          <a:xfrm>
            <a:off x="46038" y="6740525"/>
            <a:ext cx="18081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700" smtClean="0">
                <a:solidFill>
                  <a:srgbClr val="7F7F7F"/>
                </a:solidFill>
                <a:latin typeface="Century Gothic" pitchFamily="34" charset="0"/>
              </a:rPr>
              <a:t>©2012 DataWORKS Educational Research</a:t>
            </a:r>
            <a:endParaRPr lang="en-US" altLang="en-US" sz="1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5638800" y="6734175"/>
            <a:ext cx="3429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b="1" smtClean="0">
                <a:solidFill>
                  <a:srgbClr val="7F7F7F"/>
                </a:solidFill>
                <a:latin typeface="Verdana" pitchFamily="34" charset="0"/>
              </a:rPr>
              <a:t>EDI Lesson Plan Template for TEACHER-CREATED lessons. </a:t>
            </a:r>
          </a:p>
        </p:txBody>
      </p:sp>
    </p:spTree>
    <p:extLst>
      <p:ext uri="{BB962C8B-B14F-4D97-AF65-F5344CB8AC3E}">
        <p14:creationId xmlns:p14="http://schemas.microsoft.com/office/powerpoint/2010/main" val="10450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5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78" r:id="rId2"/>
    <p:sldLayoutId id="214748467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436366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872733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309099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74546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7275" indent="-327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9095" indent="-2727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16" indent="-218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282" indent="-218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649" indent="-218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15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382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749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115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6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33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99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65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32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99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66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932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2.png"/><Relationship Id="rId7" Type="http://schemas.openxmlformats.org/officeDocument/2006/relationships/image" Target="../media/image4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12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10" Type="http://schemas.openxmlformats.org/officeDocument/2006/relationships/image" Target="../media/image76.png"/><Relationship Id="rId4" Type="http://schemas.openxmlformats.org/officeDocument/2006/relationships/image" Target="../media/image11.png"/><Relationship Id="rId9" Type="http://schemas.openxmlformats.org/officeDocument/2006/relationships/image" Target="../media/image5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2.png"/><Relationship Id="rId18" Type="http://schemas.openxmlformats.org/officeDocument/2006/relationships/image" Target="../media/image21.png"/><Relationship Id="rId3" Type="http://schemas.openxmlformats.org/officeDocument/2006/relationships/image" Target="../media/image11.png"/><Relationship Id="rId21" Type="http://schemas.openxmlformats.org/officeDocument/2006/relationships/image" Target="../media/image24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5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20.png"/><Relationship Id="rId24" Type="http://schemas.openxmlformats.org/officeDocument/2006/relationships/image" Target="../media/image15.png"/><Relationship Id="rId15" Type="http://schemas.openxmlformats.org/officeDocument/2006/relationships/image" Target="../media/image64.png"/><Relationship Id="rId23" Type="http://schemas.openxmlformats.org/officeDocument/2006/relationships/image" Target="../media/image14.png"/><Relationship Id="rId10" Type="http://schemas.openxmlformats.org/officeDocument/2006/relationships/image" Target="../media/image19.png"/><Relationship Id="rId19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63.png"/><Relationship Id="rId2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Group 2"/>
          <p:cNvGrpSpPr>
            <a:grpSpLocks/>
          </p:cNvGrpSpPr>
          <p:nvPr/>
        </p:nvGrpSpPr>
        <p:grpSpPr bwMode="auto">
          <a:xfrm>
            <a:off x="79835" y="2010669"/>
            <a:ext cx="6490715" cy="1485900"/>
            <a:chOff x="1066800" y="1668981"/>
            <a:chExt cx="6489792" cy="1485900"/>
          </a:xfrm>
        </p:grpSpPr>
        <p:pic>
          <p:nvPicPr>
            <p:cNvPr id="5133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841500"/>
              <a:ext cx="5486400" cy="898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842" y="1668981"/>
              <a:ext cx="104775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3663" y="1730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1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133" y="4307420"/>
            <a:ext cx="2909501" cy="58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Image result for bullet poi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50" y="3194845"/>
            <a:ext cx="713661" cy="71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Image result for bullet poi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25" y="4185445"/>
            <a:ext cx="713661" cy="71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Image result for bullet poi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25" y="5106195"/>
            <a:ext cx="713661" cy="71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13825" y="3295342"/>
            <a:ext cx="3793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Math Notebook</a:t>
            </a:r>
            <a:endParaRPr lang="en-US" sz="4400" dirty="0">
              <a:solidFill>
                <a:srgbClr val="7030A0"/>
              </a:solidFill>
              <a:latin typeface="Handlee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08864"/>
            <a:ext cx="9144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Objective: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The students will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learn how to find the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y-intercept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of a equation using the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slope-intercept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form. Students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will demonstrate their understanding by achieving an accuracy rate of 70% or higher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on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Quiz-7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by the end of class.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lee" panose="02000000000000000000" pitchFamily="2" charset="0"/>
            </a:endParaRPr>
          </a:p>
        </p:txBody>
      </p:sp>
      <p:sp>
        <p:nvSpPr>
          <p:cNvPr id="5131" name="Rectangle 2"/>
          <p:cNvSpPr>
            <a:spLocks noChangeArrowheads="1"/>
          </p:cNvSpPr>
          <p:nvPr/>
        </p:nvSpPr>
        <p:spPr bwMode="auto">
          <a:xfrm>
            <a:off x="4538663" y="6172170"/>
            <a:ext cx="4605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Handlee" panose="02000000000000000000" pitchFamily="2" charset="0"/>
              </a:rPr>
              <a:t>CFU: What are we going to learn TODAY? </a:t>
            </a:r>
          </a:p>
        </p:txBody>
      </p:sp>
      <p:pic>
        <p:nvPicPr>
          <p:cNvPr id="5132" name="Picture 2" descr="Image result for note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7045">
            <a:off x="6364018" y="2757814"/>
            <a:ext cx="2014796" cy="125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9" y="1950053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1506" y="5325922"/>
            <a:ext cx="2376046" cy="261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24905">
            <a:off x="5195223" y="4165280"/>
            <a:ext cx="1375328" cy="94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03720" y="308159"/>
            <a:ext cx="2194560" cy="1020425"/>
            <a:chOff x="6923980" y="225002"/>
            <a:chExt cx="2194560" cy="1020425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1020425"/>
              <a:chOff x="6923982" y="225002"/>
              <a:chExt cx="2767149" cy="1020425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76944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36898" indent="-236898" defTabSz="947593">
                  <a:defRPr/>
                </a:pPr>
                <a:r>
                  <a:rPr lang="en-US" sz="1100" b="1" dirty="0">
                    <a:solidFill>
                      <a:srgbClr val="8E44AD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1100" b="1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1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determine the y-intercept? </a:t>
                </a:r>
              </a:p>
              <a:p>
                <a:pPr marL="236898" indent="-236898" defTabSz="947593">
                  <a:defRPr/>
                </a:pPr>
                <a:r>
                  <a:rPr 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3</a:t>
                </a:r>
                <a:r>
                  <a:rPr lang="en-US" sz="1100" b="1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1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obtain the equation?</a:t>
                </a: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2612400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 4 (continued)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1700612"/>
            <a:chOff x="35996" y="316710"/>
            <a:chExt cx="7081084" cy="1700612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14496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400" b="1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Find the slope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(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use the formula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). 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Determine the</a:t>
              </a:r>
              <a:r>
                <a:rPr lang="en-US" sz="1400" b="1" i="1" dirty="0">
                  <a:solidFill>
                    <a:srgbClr val="2020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y-intercept (b)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.</a:t>
              </a:r>
              <a:endParaRPr lang="en-US" sz="1400" b="1" dirty="0">
                <a:solidFill>
                  <a:srgbClr val="202020"/>
                </a:solidFill>
                <a:latin typeface="Century Gothic" panose="020B0502020202020204" pitchFamily="34" charset="0"/>
              </a:endParaRP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 </a:t>
              </a:r>
              <a:r>
                <a:rPr lang="en-US" sz="14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a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 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Solve for b.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b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Substitute the slope for m and one of the points for x and y in the slope    		     intercept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formula.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400" b="1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the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slope(m)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and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y-intercept(b)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into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y=mx + b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to obtain the equation of the line.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>
                <a:tabLst>
                  <a:tab pos="114300" algn="l"/>
                </a:tabLst>
                <a:defRPr/>
              </a:pPr>
              <a:r>
                <a:rPr lang="en-US" sz="900" b="1" dirty="0">
                  <a:solidFill>
                    <a:srgbClr val="ECF0F1"/>
                  </a:solidFill>
                  <a:latin typeface="Century Gothic" panose="020B0502020202020204" pitchFamily="34" charset="0"/>
                </a:rPr>
                <a:t>	  </a:t>
              </a:r>
              <a:r>
                <a:rPr lang="en-US" sz="1000" b="1" kern="0" dirty="0">
                  <a:solidFill>
                    <a:srgbClr val="F9F9F9"/>
                  </a:solidFill>
                  <a:latin typeface="Century Gothic" panose="020B0502020202020204" pitchFamily="34" charset="0"/>
                  <a:cs typeface="Arial" pitchFamily="34" charset="0"/>
                </a:rPr>
                <a:t>Determine the slope and y-intercept of an equation in slope-intercept form.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74" y="849334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2" name="Group 131"/>
          <p:cNvGrpSpPr/>
          <p:nvPr/>
        </p:nvGrpSpPr>
        <p:grpSpPr>
          <a:xfrm>
            <a:off x="6583530" y="3561559"/>
            <a:ext cx="2377440" cy="946150"/>
            <a:chOff x="6740798" y="5513103"/>
            <a:chExt cx="2377440" cy="946150"/>
          </a:xfrm>
        </p:grpSpPr>
        <p:sp>
          <p:nvSpPr>
            <p:cNvPr id="133" name="TextBox 132"/>
            <p:cNvSpPr txBox="1"/>
            <p:nvPr/>
          </p:nvSpPr>
          <p:spPr>
            <a:xfrm>
              <a:off x="6740798" y="5529597"/>
              <a:ext cx="2377440" cy="91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  <a:t/>
              </a:r>
              <a:b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</a:br>
              <a:endParaRPr lang="en-US" sz="8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6933512" y="5513103"/>
              <a:ext cx="1993900" cy="946150"/>
              <a:chOff x="6933512" y="5513103"/>
              <a:chExt cx="1993900" cy="946150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6933512" y="5513103"/>
                <a:ext cx="1993900" cy="946150"/>
                <a:chOff x="7160342" y="5513103"/>
                <a:chExt cx="1993900" cy="946150"/>
              </a:xfrm>
            </p:grpSpPr>
            <p:sp>
              <p:nvSpPr>
                <p:cNvPr id="13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7160342" y="5697253"/>
                  <a:ext cx="1993900" cy="523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914400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=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+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 bwMode="auto">
                <a:xfrm>
                  <a:off x="7288929" y="6121115"/>
                  <a:ext cx="628650" cy="3381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slope</a:t>
                  </a: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 bwMode="auto">
                <a:xfrm>
                  <a:off x="7555629" y="5513103"/>
                  <a:ext cx="1189038" cy="33813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i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16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-intercept</a:t>
                  </a:r>
                </a:p>
              </p:txBody>
            </p:sp>
          </p:grpSp>
          <p:cxnSp>
            <p:nvCxnSpPr>
              <p:cNvPr id="136" name="Straight Arrow Connector 135"/>
              <p:cNvCxnSpPr/>
              <p:nvPr/>
            </p:nvCxnSpPr>
            <p:spPr bwMode="auto">
              <a:xfrm flipV="1">
                <a:off x="7631860" y="6121115"/>
                <a:ext cx="173038" cy="173038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 bwMode="auto">
              <a:xfrm flipH="1" flipV="1">
                <a:off x="8338934" y="5792067"/>
                <a:ext cx="166688" cy="13176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6903720" y="2708116"/>
                <a:ext cx="2011680" cy="6463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Slope Formula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21A8B3">
                            <a:lumMod val="75000"/>
                          </a:srgb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1400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 = </a:t>
                </a:r>
                <a:br>
                  <a:rPr lang="en-US" sz="1400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</a:br>
                <a:endParaRPr lang="en-US" sz="800" dirty="0">
                  <a:solidFill>
                    <a:srgbClr val="21A8B3">
                      <a:lumMod val="75000"/>
                    </a:srgbClr>
                  </a:solidFill>
                  <a:latin typeface="Century Gothic"/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720" y="2708116"/>
                <a:ext cx="2011680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591"/>
          <p:cNvSpPr txBox="1">
            <a:spLocks noChangeArrowheads="1"/>
          </p:cNvSpPr>
          <p:nvPr/>
        </p:nvSpPr>
        <p:spPr bwMode="auto">
          <a:xfrm>
            <a:off x="7766726" y="3000416"/>
            <a:ext cx="7226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b="1" i="1" dirty="0">
                <a:solidFill>
                  <a:srgbClr val="2596F1"/>
                </a:solidFill>
                <a:latin typeface="Century Gothic"/>
              </a:rPr>
              <a:t>x</a:t>
            </a:r>
            <a:r>
              <a:rPr lang="en-US" altLang="en-US" sz="1200" b="1" i="1" baseline="-25000" dirty="0">
                <a:solidFill>
                  <a:srgbClr val="2596F1"/>
                </a:solidFill>
                <a:latin typeface="Century Gothic"/>
              </a:rPr>
              <a:t>2</a:t>
            </a:r>
            <a:r>
              <a:rPr lang="en-US" altLang="en-US" sz="1200" b="1" i="1" dirty="0">
                <a:solidFill>
                  <a:srgbClr val="2596F1"/>
                </a:solidFill>
                <a:latin typeface="Century Gothic"/>
              </a:rPr>
              <a:t> – x</a:t>
            </a:r>
            <a:r>
              <a:rPr lang="en-US" altLang="en-US" sz="1200" b="1" i="1" baseline="-25000" dirty="0">
                <a:solidFill>
                  <a:srgbClr val="2596F1"/>
                </a:solidFill>
                <a:latin typeface="Century Gothic"/>
              </a:rPr>
              <a:t>1</a:t>
            </a:r>
            <a:endParaRPr lang="en-US" altLang="en-US" sz="1200" dirty="0">
              <a:solidFill>
                <a:srgbClr val="2596F1"/>
              </a:solidFill>
              <a:latin typeface="Century Gothic"/>
            </a:endParaRPr>
          </a:p>
        </p:txBody>
      </p:sp>
      <p:sp>
        <p:nvSpPr>
          <p:cNvPr id="143" name="TextBox 588"/>
          <p:cNvSpPr txBox="1">
            <a:spLocks noChangeArrowheads="1"/>
          </p:cNvSpPr>
          <p:nvPr/>
        </p:nvSpPr>
        <p:spPr bwMode="auto">
          <a:xfrm>
            <a:off x="7765569" y="2853706"/>
            <a:ext cx="7249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b="1" i="1" dirty="0">
                <a:solidFill>
                  <a:srgbClr val="4AAE52"/>
                </a:solidFill>
                <a:latin typeface="Century Gothic"/>
              </a:rPr>
              <a:t>y</a:t>
            </a:r>
            <a:r>
              <a:rPr lang="en-US" altLang="en-US" sz="1200" b="1" i="1" baseline="-25000" dirty="0">
                <a:solidFill>
                  <a:srgbClr val="4AAE52"/>
                </a:solidFill>
                <a:latin typeface="Century Gothic"/>
              </a:rPr>
              <a:t>2</a:t>
            </a:r>
            <a:r>
              <a:rPr lang="en-US" altLang="en-US" sz="1200" b="1" i="1" dirty="0">
                <a:solidFill>
                  <a:srgbClr val="4AAE52"/>
                </a:solidFill>
                <a:latin typeface="Century Gothic"/>
              </a:rPr>
              <a:t> – y</a:t>
            </a:r>
            <a:r>
              <a:rPr lang="en-US" altLang="en-US" sz="1200" b="1" i="1" baseline="-25000" dirty="0">
                <a:solidFill>
                  <a:srgbClr val="4AAE52"/>
                </a:solidFill>
                <a:latin typeface="Century Gothic"/>
              </a:rPr>
              <a:t>1</a:t>
            </a:r>
            <a:endParaRPr lang="en-US" altLang="en-US" sz="1200" dirty="0">
              <a:solidFill>
                <a:srgbClr val="4AAE52"/>
              </a:solidFill>
              <a:latin typeface="Century Gothic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891832" y="3104005"/>
            <a:ext cx="46100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2256" y="2110908"/>
            <a:ext cx="4714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andlee" panose="02000000000000000000" pitchFamily="2" charset="0"/>
              </a:rPr>
              <a:t>Write the equation of a line that 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Handlee" panose="02000000000000000000" pitchFamily="2" charset="0"/>
              </a:rPr>
              <a:t>passes </a:t>
            </a:r>
            <a:r>
              <a:rPr lang="en-US" sz="2400" b="1" dirty="0">
                <a:solidFill>
                  <a:srgbClr val="7030A0"/>
                </a:solidFill>
                <a:latin typeface="Handlee" panose="02000000000000000000" pitchFamily="2" charset="0"/>
              </a:rPr>
              <a:t>through </a:t>
            </a:r>
            <a:r>
              <a:rPr lang="en-US" sz="2400" b="1" dirty="0"/>
              <a:t>(6, </a:t>
            </a:r>
            <a:r>
              <a:rPr lang="en-US" sz="2400" b="1" dirty="0" smtClean="0"/>
              <a:t>8) and</a:t>
            </a:r>
            <a:r>
              <a:rPr lang="en-US" sz="2400" b="1" dirty="0"/>
              <a:t> (−3, 5</a:t>
            </a:r>
            <a:r>
              <a:rPr lang="en-US" sz="2400" b="1" dirty="0" smtClean="0"/>
              <a:t>).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29" y="3031282"/>
            <a:ext cx="6221882" cy="2251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099" y="5282288"/>
            <a:ext cx="5353050" cy="132397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670264" y="1361030"/>
            <a:ext cx="2511076" cy="941654"/>
            <a:chOff x="4000282" y="5126273"/>
            <a:chExt cx="2511076" cy="941654"/>
          </a:xfrm>
        </p:grpSpPr>
        <p:pic>
          <p:nvPicPr>
            <p:cNvPr id="33" name="Picture 2" descr="Image result for i do i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282" y="5126273"/>
              <a:ext cx="2511076" cy="94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38461" y="5593341"/>
              <a:ext cx="414104" cy="45001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049700" y="775420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b </a:t>
            </a:r>
            <a:r>
              <a:rPr lang="en-US" b="1" i="1" dirty="0">
                <a:solidFill>
                  <a:srgbClr val="00206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= y – </a:t>
            </a:r>
            <a:r>
              <a:rPr lang="en-US" b="1" i="1" dirty="0">
                <a:solidFill>
                  <a:srgbClr val="FF000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m</a:t>
            </a:r>
            <a:r>
              <a:rPr lang="en-US" b="1" i="1" dirty="0">
                <a:solidFill>
                  <a:srgbClr val="00206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0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03720" y="308159"/>
            <a:ext cx="2194560" cy="681871"/>
            <a:chOff x="6923980" y="225002"/>
            <a:chExt cx="2194560" cy="681871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681871"/>
              <a:chOff x="6923982" y="225002"/>
              <a:chExt cx="2767149" cy="681871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430887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100" b="1" dirty="0">
                    <a:solidFill>
                      <a:srgbClr val="7030A0"/>
                    </a:solidFill>
                    <a:latin typeface="Verdana" pitchFamily="34" charset="0"/>
                  </a:rPr>
                  <a:t>Which reason is most relevant to you? </a:t>
                </a: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633955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Relevance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845" y="1949614"/>
            <a:ext cx="885248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 bwMode="auto">
          <a:xfrm>
            <a:off x="238125" y="291499"/>
            <a:ext cx="379413" cy="3794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9F9F9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216481" y="2071541"/>
            <a:ext cx="379413" cy="3794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9F9F9"/>
                </a:solidFill>
              </a:rPr>
              <a:t>2</a:t>
            </a: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694751" y="291499"/>
            <a:ext cx="2301420" cy="13267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Determining the equation of a line will help CG modelers animate character motion.</a:t>
            </a: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673106" y="2071541"/>
            <a:ext cx="8249225" cy="3419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Determining the equation of a line will help you do well on tests.</a:t>
            </a:r>
          </a:p>
        </p:txBody>
      </p:sp>
      <p:sp>
        <p:nvSpPr>
          <p:cNvPr id="131" name="Round Same Side Corner Rectangle 130"/>
          <p:cNvSpPr/>
          <p:nvPr/>
        </p:nvSpPr>
        <p:spPr bwMode="auto">
          <a:xfrm>
            <a:off x="3007372" y="343356"/>
            <a:ext cx="3667725" cy="1422475"/>
          </a:xfrm>
          <a:prstGeom prst="round2SameRect">
            <a:avLst>
              <a:gd name="adj1" fmla="val 169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square" lIns="94759" tIns="94759" rIns="94759" bIns="9475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47593">
              <a:defRPr/>
            </a:pPr>
            <a:r>
              <a:rPr lang="en-US" sz="1600" b="1" dirty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>CG modelers animate the motion of cartoon characters in lines and curves</a:t>
            </a:r>
            <a:r>
              <a:rPr lang="en-US" sz="16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7030A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defTabSz="947593">
              <a:defRPr/>
            </a:pPr>
            <a:r>
              <a:rPr lang="en-US" sz="1600" b="1" dirty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>When Elsa freezes Anna, the ice moves along the line y = 4x + 2.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20963" y="2572880"/>
            <a:ext cx="8144299" cy="4095874"/>
            <a:chOff x="3953667" y="2377664"/>
            <a:chExt cx="4891945" cy="2939809"/>
          </a:xfrm>
        </p:grpSpPr>
        <p:grpSp>
          <p:nvGrpSpPr>
            <p:cNvPr id="10" name="Group 9"/>
            <p:cNvGrpSpPr/>
            <p:nvPr/>
          </p:nvGrpSpPr>
          <p:grpSpPr>
            <a:xfrm>
              <a:off x="3975324" y="2377664"/>
              <a:ext cx="4870288" cy="2939809"/>
              <a:chOff x="1566881" y="3951100"/>
              <a:chExt cx="4870288" cy="2713274"/>
            </a:xfrm>
          </p:grpSpPr>
          <p:sp>
            <p:nvSpPr>
              <p:cNvPr id="46" name="AutoShape 7"/>
              <p:cNvSpPr>
                <a:spLocks noChangeArrowheads="1"/>
              </p:cNvSpPr>
              <p:nvPr/>
            </p:nvSpPr>
            <p:spPr bwMode="auto">
              <a:xfrm>
                <a:off x="1566881" y="3951100"/>
                <a:ext cx="4870288" cy="2713274"/>
              </a:xfrm>
              <a:prstGeom prst="roundRect">
                <a:avLst>
                  <a:gd name="adj" fmla="val 1596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228600" defTabSz="914400" eaLnBrk="1" hangingPunct="1"/>
                <a:r>
                  <a:rPr lang="en-US" altLang="en-US" sz="1200" dirty="0">
                    <a:solidFill>
                      <a:srgbClr val="00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Sample Test Question</a:t>
                </a: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1566881" y="4220201"/>
                <a:ext cx="4870288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7" name="Picture 2" descr="C:\Users\Stephen\Downloads\Test Question Icon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667" y="2380648"/>
              <a:ext cx="205751" cy="201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T:\Research_Dept\iStock Photos\People\photos\boy and girl by compu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83" y="1023386"/>
            <a:ext cx="1751712" cy="116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02"/>
          <a:stretch>
            <a:fillRect/>
          </a:stretch>
        </p:blipFill>
        <p:spPr bwMode="auto">
          <a:xfrm>
            <a:off x="641597" y="3044534"/>
            <a:ext cx="4570476" cy="363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8" r="1778"/>
          <a:stretch>
            <a:fillRect/>
          </a:stretch>
        </p:blipFill>
        <p:spPr bwMode="auto">
          <a:xfrm>
            <a:off x="3931926" y="3574824"/>
            <a:ext cx="4594577" cy="285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/>
              <a:t>152</a:t>
            </a:r>
          </a:p>
        </p:txBody>
      </p:sp>
    </p:spTree>
    <p:extLst>
      <p:ext uri="{BB962C8B-B14F-4D97-AF65-F5344CB8AC3E}">
        <p14:creationId xmlns:p14="http://schemas.microsoft.com/office/powerpoint/2010/main" val="39745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4308" y="4072186"/>
            <a:ext cx="6091826" cy="495300"/>
            <a:chOff x="75597" y="3123362"/>
            <a:chExt cx="8794036" cy="570912"/>
          </a:xfrm>
        </p:grpSpPr>
        <p:grpSp>
          <p:nvGrpSpPr>
            <p:cNvPr id="122" name="Group 121"/>
            <p:cNvGrpSpPr/>
            <p:nvPr/>
          </p:nvGrpSpPr>
          <p:grpSpPr>
            <a:xfrm>
              <a:off x="75597" y="3123362"/>
              <a:ext cx="8794036" cy="285456"/>
              <a:chOff x="2445386" y="3520438"/>
              <a:chExt cx="6203314" cy="356266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>
                <a:off x="2445386" y="3520438"/>
                <a:ext cx="620331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445386" y="3876704"/>
                <a:ext cx="620331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75597" y="3694274"/>
              <a:ext cx="87940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478261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Closure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21"/>
          <p:cNvSpPr>
            <a:spLocks noChangeArrowheads="1"/>
          </p:cNvSpPr>
          <p:nvPr/>
        </p:nvSpPr>
        <p:spPr bwMode="auto">
          <a:xfrm>
            <a:off x="-1" y="258097"/>
            <a:ext cx="9098277" cy="3419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Skill Closure</a:t>
            </a:r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Determine the equation of a line using slope-intercept form.</a:t>
            </a:r>
          </a:p>
        </p:txBody>
      </p:sp>
      <p:sp>
        <p:nvSpPr>
          <p:cNvPr id="99" name="Rectangle 21"/>
          <p:cNvSpPr>
            <a:spLocks noChangeArrowheads="1"/>
          </p:cNvSpPr>
          <p:nvPr/>
        </p:nvSpPr>
        <p:spPr bwMode="auto">
          <a:xfrm>
            <a:off x="-1" y="3063244"/>
            <a:ext cx="9098277" cy="8343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Extended Thinking</a:t>
            </a:r>
            <a:endParaRPr lang="en-US" altLang="en-US" sz="1600" dirty="0">
              <a:solidFill>
                <a:srgbClr val="20202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1600" dirty="0">
                <a:solidFill>
                  <a:srgbClr val="202020"/>
                </a:solidFill>
                <a:latin typeface="Century Gothic" panose="020B0502020202020204" pitchFamily="34" charset="0"/>
                <a:cs typeface="Arial" pitchFamily="34" charset="0"/>
              </a:rPr>
              <a:t>Peter says the equation of the line through (0, 9) and (2, 3) is y = 3x + 9. Is he correct? Explain why or why not.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996" y="3206479"/>
            <a:ext cx="9062284" cy="2061730"/>
            <a:chOff x="35996" y="2377444"/>
            <a:chExt cx="9062284" cy="2447925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35996" y="2377444"/>
              <a:ext cx="9062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5996" y="4825369"/>
              <a:ext cx="9062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-1" y="4771405"/>
            <a:ext cx="6583660" cy="8343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Summary Closure </a:t>
            </a:r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did you learn today about determining the equation of a line? (Pair-Share)</a:t>
            </a:r>
          </a:p>
          <a:p>
            <a:pPr eaLnBrk="1" hangingPunct="1"/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Use words from the word bank.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03720" y="5888430"/>
            <a:ext cx="2194560" cy="675716"/>
            <a:chOff x="6903720" y="1316756"/>
            <a:chExt cx="2194560" cy="675716"/>
          </a:xfrm>
        </p:grpSpPr>
        <p:grpSp>
          <p:nvGrpSpPr>
            <p:cNvPr id="132" name="Group 131"/>
            <p:cNvGrpSpPr/>
            <p:nvPr/>
          </p:nvGrpSpPr>
          <p:grpSpPr>
            <a:xfrm>
              <a:off x="6903720" y="1316756"/>
              <a:ext cx="2194560" cy="675716"/>
              <a:chOff x="6903720" y="1916212"/>
              <a:chExt cx="2743206" cy="675716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134" name="Round Same Side Corner Rectangle 133"/>
              <p:cNvSpPr/>
              <p:nvPr/>
            </p:nvSpPr>
            <p:spPr bwMode="auto">
              <a:xfrm>
                <a:off x="6903721" y="2167196"/>
                <a:ext cx="2743200" cy="424732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en-US" sz="1200" b="1" dirty="0">
                    <a:solidFill>
                      <a:srgbClr val="B5B5B5">
                        <a:lumMod val="75000"/>
                      </a:srgbClr>
                    </a:solidFill>
                    <a:latin typeface="Century Gothic" panose="020B0502020202020204" pitchFamily="34" charset="0"/>
                  </a:rPr>
                  <a:t>slope    y-intercept    line    equation    graph</a:t>
                </a:r>
              </a:p>
            </p:txBody>
          </p:sp>
          <p:sp>
            <p:nvSpPr>
              <p:cNvPr id="135" name="Round Same Side Corner Rectangle 134"/>
              <p:cNvSpPr/>
              <p:nvPr/>
            </p:nvSpPr>
            <p:spPr bwMode="auto">
              <a:xfrm>
                <a:off x="6903720" y="1916212"/>
                <a:ext cx="2743206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Word Bank</a:t>
                </a:r>
              </a:p>
            </p:txBody>
          </p:sp>
        </p:grpSp>
        <p:pic>
          <p:nvPicPr>
            <p:cNvPr id="136" name="Picture 4" descr="C:\Users\Stephen\Desktop\Image Workshop\Bank Icon Whit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822" y="1343943"/>
              <a:ext cx="211635" cy="17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7" name="Group 136"/>
          <p:cNvGrpSpPr/>
          <p:nvPr/>
        </p:nvGrpSpPr>
        <p:grpSpPr>
          <a:xfrm>
            <a:off x="75597" y="5658673"/>
            <a:ext cx="6280537" cy="856368"/>
            <a:chOff x="75597" y="2831712"/>
            <a:chExt cx="3212097" cy="913668"/>
          </a:xfrm>
        </p:grpSpPr>
        <p:grpSp>
          <p:nvGrpSpPr>
            <p:cNvPr id="138" name="Group 137"/>
            <p:cNvGrpSpPr/>
            <p:nvPr/>
          </p:nvGrpSpPr>
          <p:grpSpPr>
            <a:xfrm>
              <a:off x="75597" y="2831712"/>
              <a:ext cx="3212097" cy="304556"/>
              <a:chOff x="2445386" y="3520438"/>
              <a:chExt cx="6203314" cy="356266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>
                <a:off x="2445386" y="3520438"/>
                <a:ext cx="620331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2445386" y="3876704"/>
                <a:ext cx="620331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Straight Connector 138"/>
            <p:cNvCxnSpPr/>
            <p:nvPr/>
          </p:nvCxnSpPr>
          <p:spPr>
            <a:xfrm>
              <a:off x="75597" y="3440824"/>
              <a:ext cx="321209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75597" y="3745380"/>
              <a:ext cx="321209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6903720" y="3794756"/>
            <a:ext cx="2194560" cy="1820644"/>
            <a:chOff x="6903720" y="4983463"/>
            <a:chExt cx="2194560" cy="1820644"/>
          </a:xfrm>
        </p:grpSpPr>
        <p:grpSp>
          <p:nvGrpSpPr>
            <p:cNvPr id="96" name="Group 95"/>
            <p:cNvGrpSpPr/>
            <p:nvPr/>
          </p:nvGrpSpPr>
          <p:grpSpPr>
            <a:xfrm>
              <a:off x="6903720" y="4983463"/>
              <a:ext cx="2194560" cy="1820644"/>
              <a:chOff x="6903720" y="4983463"/>
              <a:chExt cx="2194560" cy="1820644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101" name="Round Same Side Corner Rectangle 100"/>
              <p:cNvSpPr/>
              <p:nvPr/>
            </p:nvSpPr>
            <p:spPr bwMode="auto">
              <a:xfrm>
                <a:off x="6903721" y="5234447"/>
                <a:ext cx="2194555" cy="156966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altLang="en-US" sz="1200" b="1" u="sng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line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can be described by the </a:t>
                </a:r>
                <a:r>
                  <a:rPr lang="en-US" altLang="en-US" sz="12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equation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y = </a:t>
                </a:r>
                <a:r>
                  <a:rPr lang="en-US" altLang="en-US" sz="1200" b="1" dirty="0">
                    <a:solidFill>
                      <a:srgbClr val="2596F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x + </a:t>
                </a:r>
                <a:r>
                  <a:rPr lang="en-US" altLang="en-US" sz="1200" b="1" dirty="0">
                    <a:solidFill>
                      <a:srgbClr val="4AAE5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en-US" sz="1200" b="1" dirty="0">
                    <a:solidFill>
                      <a:srgbClr val="2596F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slope of a line 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en-US" sz="1200" b="1" dirty="0">
                    <a:solidFill>
                      <a:srgbClr val="2596F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) is the </a:t>
                </a:r>
                <a:r>
                  <a:rPr lang="en-US" altLang="en-US" sz="12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ratio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of the </a:t>
                </a:r>
                <a:r>
                  <a:rPr lang="en-US" altLang="en-US" sz="12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change in y 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to the </a:t>
                </a:r>
                <a:r>
                  <a:rPr lang="en-US" altLang="en-US" sz="12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change in x.</a:t>
                </a:r>
              </a:p>
              <a:p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en-US" sz="1200" b="1" dirty="0">
                    <a:solidFill>
                      <a:srgbClr val="4AAE5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y-intercept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1200" b="1" dirty="0">
                    <a:solidFill>
                      <a:srgbClr val="4AAE5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)  is the </a:t>
                </a:r>
                <a:r>
                  <a:rPr lang="en-US" altLang="en-US" sz="12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point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at which the line passes through the </a:t>
                </a:r>
                <a:r>
                  <a:rPr lang="en-US" altLang="en-US" sz="12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y-axis.</a:t>
                </a:r>
              </a:p>
            </p:txBody>
          </p:sp>
          <p:sp>
            <p:nvSpPr>
              <p:cNvPr id="102" name="Round Same Side Corner Rectangle 101"/>
              <p:cNvSpPr/>
              <p:nvPr/>
            </p:nvSpPr>
            <p:spPr bwMode="auto">
              <a:xfrm>
                <a:off x="6903720" y="4983463"/>
                <a:ext cx="2194560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Remember the Concept</a:t>
                </a:r>
              </a:p>
            </p:txBody>
          </p:sp>
        </p:grpSp>
        <p:pic>
          <p:nvPicPr>
            <p:cNvPr id="97" name="Picture 2" descr="C:\Users\Stephen\Downloads\Light Bulb 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182" y="4999084"/>
              <a:ext cx="230173" cy="21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3192"/>
          <p:cNvGrpSpPr>
            <a:grpSpLocks/>
          </p:cNvGrpSpPr>
          <p:nvPr/>
        </p:nvGrpSpPr>
        <p:grpSpPr bwMode="auto">
          <a:xfrm>
            <a:off x="594212" y="777269"/>
            <a:ext cx="2271713" cy="2199341"/>
            <a:chOff x="19339" y="2251504"/>
            <a:chExt cx="2271966" cy="2198463"/>
          </a:xfrm>
        </p:grpSpPr>
        <p:grpSp>
          <p:nvGrpSpPr>
            <p:cNvPr id="50" name="Group 22"/>
            <p:cNvGrpSpPr>
              <a:grpSpLocks/>
            </p:cNvGrpSpPr>
            <p:nvPr/>
          </p:nvGrpSpPr>
          <p:grpSpPr bwMode="auto">
            <a:xfrm>
              <a:off x="19339" y="2400265"/>
              <a:ext cx="2084416" cy="2049702"/>
              <a:chOff x="19339" y="2495588"/>
              <a:chExt cx="2084416" cy="2049702"/>
            </a:xfrm>
          </p:grpSpPr>
          <p:sp>
            <p:nvSpPr>
              <p:cNvPr id="54" name="TextBox 282"/>
              <p:cNvSpPr txBox="1">
                <a:spLocks noChangeArrowheads="1"/>
              </p:cNvSpPr>
              <p:nvPr/>
            </p:nvSpPr>
            <p:spPr bwMode="auto">
              <a:xfrm>
                <a:off x="1933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grpSp>
            <p:nvGrpSpPr>
              <p:cNvPr id="55" name="Group 8"/>
              <p:cNvGrpSpPr>
                <a:grpSpLocks/>
              </p:cNvGrpSpPr>
              <p:nvPr/>
            </p:nvGrpSpPr>
            <p:grpSpPr bwMode="auto">
              <a:xfrm>
                <a:off x="182586" y="2603310"/>
                <a:ext cx="1830658" cy="1834258"/>
                <a:chOff x="128317" y="2223100"/>
                <a:chExt cx="1830658" cy="1834258"/>
              </a:xfrm>
            </p:grpSpPr>
            <p:cxnSp>
              <p:nvCxnSpPr>
                <p:cNvPr id="85" name="Straight Connector 84"/>
                <p:cNvCxnSpPr/>
                <p:nvPr/>
              </p:nvCxnSpPr>
              <p:spPr bwMode="auto">
                <a:xfrm>
                  <a:off x="130188" y="3867683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>
                  <a:off x="130188" y="368519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8" name="Straight Connector 87"/>
                <p:cNvCxnSpPr/>
                <p:nvPr/>
              </p:nvCxnSpPr>
              <p:spPr bwMode="auto">
                <a:xfrm>
                  <a:off x="130188" y="350270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3" name="Straight Connector 102"/>
                <p:cNvCxnSpPr/>
                <p:nvPr/>
              </p:nvCxnSpPr>
              <p:spPr bwMode="auto">
                <a:xfrm>
                  <a:off x="130188" y="332021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/>
                <p:nvPr/>
              </p:nvCxnSpPr>
              <p:spPr bwMode="auto">
                <a:xfrm>
                  <a:off x="130188" y="313772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5" name="Straight Connector 104"/>
                <p:cNvCxnSpPr/>
                <p:nvPr/>
              </p:nvCxnSpPr>
              <p:spPr bwMode="auto">
                <a:xfrm>
                  <a:off x="130188" y="295523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>
                  <a:off x="130188" y="277115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>
                  <a:off x="130188" y="25886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>
                  <a:off x="130188" y="240618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9" name="Straight Connector 108"/>
                <p:cNvCxnSpPr/>
                <p:nvPr/>
              </p:nvCxnSpPr>
              <p:spPr bwMode="auto">
                <a:xfrm>
                  <a:off x="130188" y="222369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0" name="Straight Connector 109"/>
                <p:cNvCxnSpPr/>
                <p:nvPr/>
              </p:nvCxnSpPr>
              <p:spPr bwMode="auto">
                <a:xfrm>
                  <a:off x="130188" y="40263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1" name="Straight Connector 110"/>
                <p:cNvCxnSpPr/>
                <p:nvPr/>
              </p:nvCxnSpPr>
              <p:spPr bwMode="auto">
                <a:xfrm>
                  <a:off x="1959192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2" name="Straight Connector 111"/>
                <p:cNvCxnSpPr/>
                <p:nvPr/>
              </p:nvCxnSpPr>
              <p:spPr bwMode="auto">
                <a:xfrm>
                  <a:off x="177661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3" name="Straight Connector 112"/>
                <p:cNvCxnSpPr/>
                <p:nvPr/>
              </p:nvCxnSpPr>
              <p:spPr bwMode="auto">
                <a:xfrm>
                  <a:off x="1592439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1409856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>
                  <a:off x="122727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8" name="Straight Connector 117"/>
                <p:cNvCxnSpPr/>
                <p:nvPr/>
              </p:nvCxnSpPr>
              <p:spPr bwMode="auto">
                <a:xfrm>
                  <a:off x="86052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9" name="Straight Connector 118"/>
                <p:cNvCxnSpPr/>
                <p:nvPr/>
              </p:nvCxnSpPr>
              <p:spPr bwMode="auto">
                <a:xfrm>
                  <a:off x="677937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0" name="Straight Connector 119"/>
                <p:cNvCxnSpPr/>
                <p:nvPr/>
              </p:nvCxnSpPr>
              <p:spPr bwMode="auto">
                <a:xfrm>
                  <a:off x="495354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1" name="Straight Connector 120"/>
                <p:cNvCxnSpPr/>
                <p:nvPr/>
              </p:nvCxnSpPr>
              <p:spPr bwMode="auto">
                <a:xfrm>
                  <a:off x="31118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5" name="Straight Connector 124"/>
                <p:cNvCxnSpPr/>
                <p:nvPr/>
              </p:nvCxnSpPr>
              <p:spPr bwMode="auto">
                <a:xfrm>
                  <a:off x="128601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>
                  <a:off x="104469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56" name="Straight Arrow Connector 55"/>
              <p:cNvCxnSpPr/>
              <p:nvPr/>
            </p:nvCxnSpPr>
            <p:spPr bwMode="auto">
              <a:xfrm flipH="1">
                <a:off x="1097372" y="2515035"/>
                <a:ext cx="1587" cy="2010560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92372" y="3517935"/>
                <a:ext cx="2011587" cy="3174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58" name="TextBox 20"/>
              <p:cNvSpPr txBox="1">
                <a:spLocks noChangeArrowheads="1"/>
              </p:cNvSpPr>
              <p:nvPr/>
            </p:nvSpPr>
            <p:spPr bwMode="auto">
              <a:xfrm>
                <a:off x="1200422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59" name="TextBox 268"/>
              <p:cNvSpPr txBox="1">
                <a:spLocks noChangeArrowheads="1"/>
              </p:cNvSpPr>
              <p:nvPr/>
            </p:nvSpPr>
            <p:spPr bwMode="auto">
              <a:xfrm>
                <a:off x="1383488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60" name="TextBox 269"/>
              <p:cNvSpPr txBox="1">
                <a:spLocks noChangeArrowheads="1"/>
              </p:cNvSpPr>
              <p:nvPr/>
            </p:nvSpPr>
            <p:spPr bwMode="auto">
              <a:xfrm>
                <a:off x="156655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61" name="TextBox 270"/>
              <p:cNvSpPr txBox="1">
                <a:spLocks noChangeArrowheads="1"/>
              </p:cNvSpPr>
              <p:nvPr/>
            </p:nvSpPr>
            <p:spPr bwMode="auto">
              <a:xfrm>
                <a:off x="1749620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62" name="TextBox 271"/>
              <p:cNvSpPr txBox="1">
                <a:spLocks noChangeArrowheads="1"/>
              </p:cNvSpPr>
              <p:nvPr/>
            </p:nvSpPr>
            <p:spPr bwMode="auto">
              <a:xfrm>
                <a:off x="193268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63" name="TextBox 276"/>
              <p:cNvSpPr txBox="1">
                <a:spLocks noChangeArrowheads="1"/>
              </p:cNvSpPr>
              <p:nvPr/>
            </p:nvSpPr>
            <p:spPr bwMode="auto">
              <a:xfrm>
                <a:off x="749745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64" name="TextBox 277"/>
              <p:cNvSpPr txBox="1">
                <a:spLocks noChangeArrowheads="1"/>
              </p:cNvSpPr>
              <p:nvPr/>
            </p:nvSpPr>
            <p:spPr bwMode="auto">
              <a:xfrm>
                <a:off x="56667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65" name="TextBox 278"/>
              <p:cNvSpPr txBox="1">
                <a:spLocks noChangeArrowheads="1"/>
              </p:cNvSpPr>
              <p:nvPr/>
            </p:nvSpPr>
            <p:spPr bwMode="auto">
              <a:xfrm>
                <a:off x="383613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66" name="TextBox 279"/>
              <p:cNvSpPr txBox="1">
                <a:spLocks noChangeArrowheads="1"/>
              </p:cNvSpPr>
              <p:nvPr/>
            </p:nvSpPr>
            <p:spPr bwMode="auto">
              <a:xfrm>
                <a:off x="200547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67" name="TextBox 283"/>
              <p:cNvSpPr txBox="1">
                <a:spLocks noChangeArrowheads="1"/>
              </p:cNvSpPr>
              <p:nvPr/>
            </p:nvSpPr>
            <p:spPr bwMode="auto">
              <a:xfrm>
                <a:off x="1101913" y="3227100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68" name="TextBox 284"/>
              <p:cNvSpPr txBox="1">
                <a:spLocks noChangeArrowheads="1"/>
              </p:cNvSpPr>
              <p:nvPr/>
            </p:nvSpPr>
            <p:spPr bwMode="auto">
              <a:xfrm>
                <a:off x="1101913" y="3044222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69" name="TextBox 285"/>
              <p:cNvSpPr txBox="1">
                <a:spLocks noChangeArrowheads="1"/>
              </p:cNvSpPr>
              <p:nvPr/>
            </p:nvSpPr>
            <p:spPr bwMode="auto">
              <a:xfrm>
                <a:off x="1101913" y="286134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73" name="TextBox 286"/>
              <p:cNvSpPr txBox="1">
                <a:spLocks noChangeArrowheads="1"/>
              </p:cNvSpPr>
              <p:nvPr/>
            </p:nvSpPr>
            <p:spPr bwMode="auto">
              <a:xfrm>
                <a:off x="1101913" y="2678466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79" name="TextBox 287"/>
              <p:cNvSpPr txBox="1">
                <a:spLocks noChangeArrowheads="1"/>
              </p:cNvSpPr>
              <p:nvPr/>
            </p:nvSpPr>
            <p:spPr bwMode="auto">
              <a:xfrm>
                <a:off x="1101913" y="2495588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80" name="TextBox 288"/>
              <p:cNvSpPr txBox="1">
                <a:spLocks noChangeArrowheads="1"/>
              </p:cNvSpPr>
              <p:nvPr/>
            </p:nvSpPr>
            <p:spPr bwMode="auto">
              <a:xfrm>
                <a:off x="1036633" y="3592856"/>
                <a:ext cx="2916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81" name="TextBox 289"/>
              <p:cNvSpPr txBox="1">
                <a:spLocks noChangeArrowheads="1"/>
              </p:cNvSpPr>
              <p:nvPr/>
            </p:nvSpPr>
            <p:spPr bwMode="auto">
              <a:xfrm>
                <a:off x="1017368" y="377573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82" name="TextBox 290"/>
              <p:cNvSpPr txBox="1">
                <a:spLocks noChangeArrowheads="1"/>
              </p:cNvSpPr>
              <p:nvPr/>
            </p:nvSpPr>
            <p:spPr bwMode="auto">
              <a:xfrm>
                <a:off x="1017368" y="3958612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83" name="TextBox 291"/>
              <p:cNvSpPr txBox="1">
                <a:spLocks noChangeArrowheads="1"/>
              </p:cNvSpPr>
              <p:nvPr/>
            </p:nvSpPr>
            <p:spPr bwMode="auto">
              <a:xfrm>
                <a:off x="1017368" y="4141490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84" name="TextBox 292"/>
              <p:cNvSpPr txBox="1">
                <a:spLocks noChangeArrowheads="1"/>
              </p:cNvSpPr>
              <p:nvPr/>
            </p:nvSpPr>
            <p:spPr bwMode="auto">
              <a:xfrm>
                <a:off x="1017368" y="4329846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</p:grpSp>
        <p:sp>
          <p:nvSpPr>
            <p:cNvPr id="51" name="TextBox 3191"/>
            <p:cNvSpPr txBox="1">
              <a:spLocks noChangeArrowheads="1"/>
            </p:cNvSpPr>
            <p:nvPr/>
          </p:nvSpPr>
          <p:spPr bwMode="auto">
            <a:xfrm>
              <a:off x="983209" y="225150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y</a:t>
              </a:r>
            </a:p>
          </p:txBody>
        </p:sp>
        <p:sp>
          <p:nvSpPr>
            <p:cNvPr id="52" name="TextBox 703"/>
            <p:cNvSpPr txBox="1">
              <a:spLocks noChangeArrowheads="1"/>
            </p:cNvSpPr>
            <p:nvPr/>
          </p:nvSpPr>
          <p:spPr bwMode="auto">
            <a:xfrm>
              <a:off x="2053898" y="331739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x</a:t>
              </a:r>
            </a:p>
          </p:txBody>
        </p:sp>
      </p:grpSp>
      <p:sp>
        <p:nvSpPr>
          <p:cNvPr id="127" name="Line 70"/>
          <p:cNvSpPr>
            <a:spLocks noChangeShapeType="1"/>
          </p:cNvSpPr>
          <p:nvPr/>
        </p:nvSpPr>
        <p:spPr bwMode="auto">
          <a:xfrm flipH="1">
            <a:off x="1284134" y="1026174"/>
            <a:ext cx="1256307" cy="186060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202020"/>
              </a:solidFill>
            </a:endParaRPr>
          </a:p>
        </p:txBody>
      </p:sp>
      <p:sp>
        <p:nvSpPr>
          <p:cNvPr id="128" name="Oval 157"/>
          <p:cNvSpPr>
            <a:spLocks noChangeArrowheads="1"/>
          </p:cNvSpPr>
          <p:nvPr/>
        </p:nvSpPr>
        <p:spPr bwMode="auto">
          <a:xfrm>
            <a:off x="2010978" y="1743089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02020"/>
              </a:solidFill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-2968" y="993169"/>
            <a:ext cx="48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202020"/>
                </a:solidFill>
                <a:latin typeface="Century Gothic"/>
              </a:rPr>
              <a:t>1.</a:t>
            </a:r>
          </a:p>
        </p:txBody>
      </p:sp>
      <p:cxnSp>
        <p:nvCxnSpPr>
          <p:cNvPr id="130" name="Straight Connector 129"/>
          <p:cNvCxnSpPr>
            <a:endCxn id="154" idx="4"/>
          </p:cNvCxnSpPr>
          <p:nvPr/>
        </p:nvCxnSpPr>
        <p:spPr>
          <a:xfrm flipH="1">
            <a:off x="1672125" y="1753741"/>
            <a:ext cx="2520" cy="58295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1676666" y="1767398"/>
            <a:ext cx="372030" cy="1896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1446564" y="19345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733006" y="1429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717175" y="1770879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Slope: 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717175" y="2157705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y-intercept: </a:t>
            </a:r>
          </a:p>
        </p:txBody>
      </p:sp>
      <p:cxnSp>
        <p:nvCxnSpPr>
          <p:cNvPr id="146" name="Straight Connector 145"/>
          <p:cNvCxnSpPr/>
          <p:nvPr/>
        </p:nvCxnSpPr>
        <p:spPr>
          <a:xfrm>
            <a:off x="3599072" y="2094668"/>
            <a:ext cx="15869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108588" y="2523185"/>
            <a:ext cx="1077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4294557" y="214155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-2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717175" y="2589076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Equation: 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3908384" y="2954556"/>
            <a:ext cx="12776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3964219" y="2486339"/>
                <a:ext cx="1236236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– 2 </a:t>
                </a:r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219" y="2486339"/>
                <a:ext cx="1236236" cy="484043"/>
              </a:xfrm>
              <a:prstGeom prst="rect">
                <a:avLst/>
              </a:prstGeom>
              <a:blipFill rotWithShape="1">
                <a:blip r:embed="rId6"/>
                <a:stretch>
                  <a:fillRect l="-3941" r="-3448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3590547" y="1643477"/>
                <a:ext cx="801823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547" y="1643477"/>
                <a:ext cx="801823" cy="484043"/>
              </a:xfrm>
              <a:prstGeom prst="rect">
                <a:avLst/>
              </a:prstGeom>
              <a:blipFill rotWithShape="1">
                <a:blip r:embed="rId7"/>
                <a:stretch>
                  <a:fillRect l="-6061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TextBox 152"/>
          <p:cNvSpPr txBox="1"/>
          <p:nvPr/>
        </p:nvSpPr>
        <p:spPr>
          <a:xfrm>
            <a:off x="1775164" y="2140211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-2)</a:t>
            </a:r>
          </a:p>
        </p:txBody>
      </p:sp>
      <p:sp>
        <p:nvSpPr>
          <p:cNvPr id="154" name="Oval 72"/>
          <p:cNvSpPr>
            <a:spLocks noChangeArrowheads="1"/>
          </p:cNvSpPr>
          <p:nvPr/>
        </p:nvSpPr>
        <p:spPr bwMode="auto">
          <a:xfrm>
            <a:off x="1644343" y="2281113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212073" y="778175"/>
            <a:ext cx="3946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2. Write the equation of the line through (-2, 6) and (0, -8).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5348005" y="2609125"/>
                <a:ext cx="1415772" cy="482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– 8  </a:t>
                </a: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005" y="2609125"/>
                <a:ext cx="1415772" cy="482440"/>
              </a:xfrm>
              <a:prstGeom prst="rect">
                <a:avLst/>
              </a:prstGeom>
              <a:blipFill rotWithShape="1">
                <a:blip r:embed="rId8"/>
                <a:stretch>
                  <a:fillRect l="-3433" r="-2575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TextBox 156"/>
          <p:cNvSpPr txBox="1"/>
          <p:nvPr/>
        </p:nvSpPr>
        <p:spPr>
          <a:xfrm>
            <a:off x="5348005" y="214564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-8</a:t>
            </a:r>
          </a:p>
        </p:txBody>
      </p:sp>
      <p:sp>
        <p:nvSpPr>
          <p:cNvPr id="158" name="Text Box 219"/>
          <p:cNvSpPr txBox="1">
            <a:spLocks noChangeArrowheads="1"/>
          </p:cNvSpPr>
          <p:nvPr/>
        </p:nvSpPr>
        <p:spPr bwMode="auto">
          <a:xfrm>
            <a:off x="6554445" y="1651819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59" name="Text Box 255"/>
          <p:cNvSpPr txBox="1">
            <a:spLocks noChangeArrowheads="1"/>
          </p:cNvSpPr>
          <p:nvPr/>
        </p:nvSpPr>
        <p:spPr bwMode="auto">
          <a:xfrm>
            <a:off x="5348005" y="1651819"/>
            <a:ext cx="730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 =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60" name="Line 256"/>
          <p:cNvSpPr>
            <a:spLocks noChangeShapeType="1"/>
          </p:cNvSpPr>
          <p:nvPr/>
        </p:nvSpPr>
        <p:spPr bwMode="auto">
          <a:xfrm flipV="1">
            <a:off x="5903570" y="1832794"/>
            <a:ext cx="639763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1" name="Text Box 257"/>
          <p:cNvSpPr txBox="1">
            <a:spLocks noChangeArrowheads="1"/>
          </p:cNvSpPr>
          <p:nvPr/>
        </p:nvSpPr>
        <p:spPr bwMode="auto">
          <a:xfrm>
            <a:off x="5847576" y="1511991"/>
            <a:ext cx="885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62" name="Text Box 258"/>
          <p:cNvSpPr txBox="1">
            <a:spLocks noChangeArrowheads="1"/>
          </p:cNvSpPr>
          <p:nvPr/>
        </p:nvSpPr>
        <p:spPr bwMode="auto">
          <a:xfrm>
            <a:off x="5847576" y="1769294"/>
            <a:ext cx="9778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63" name="Text Box 259"/>
          <p:cNvSpPr txBox="1">
            <a:spLocks noChangeArrowheads="1"/>
          </p:cNvSpPr>
          <p:nvPr/>
        </p:nvSpPr>
        <p:spPr bwMode="auto">
          <a:xfrm>
            <a:off x="6789395" y="1511991"/>
            <a:ext cx="1054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-8</a:t>
            </a:r>
            <a:r>
              <a:rPr lang="en-US" altLang="en-US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6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4" name="Text Box 260"/>
          <p:cNvSpPr txBox="1">
            <a:spLocks noChangeArrowheads="1"/>
          </p:cNvSpPr>
          <p:nvPr/>
        </p:nvSpPr>
        <p:spPr bwMode="auto">
          <a:xfrm>
            <a:off x="6789395" y="1808982"/>
            <a:ext cx="1006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altLang="en-US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(-2)</a:t>
            </a:r>
            <a:endParaRPr lang="en-US" altLang="en-US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5" name="Line 261"/>
          <p:cNvSpPr>
            <a:spLocks noChangeShapeType="1"/>
          </p:cNvSpPr>
          <p:nvPr/>
        </p:nvSpPr>
        <p:spPr bwMode="auto">
          <a:xfrm flipV="1">
            <a:off x="6881469" y="1832794"/>
            <a:ext cx="822325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6" name="Text Box 262"/>
          <p:cNvSpPr txBox="1">
            <a:spLocks noChangeArrowheads="1"/>
          </p:cNvSpPr>
          <p:nvPr/>
        </p:nvSpPr>
        <p:spPr bwMode="auto">
          <a:xfrm>
            <a:off x="7823182" y="1535931"/>
            <a:ext cx="562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-14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7" name="Text Box 263"/>
          <p:cNvSpPr txBox="1">
            <a:spLocks noChangeArrowheads="1"/>
          </p:cNvSpPr>
          <p:nvPr/>
        </p:nvSpPr>
        <p:spPr bwMode="auto">
          <a:xfrm>
            <a:off x="8000658" y="1778819"/>
            <a:ext cx="274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8" name="Text Box 264"/>
          <p:cNvSpPr txBox="1">
            <a:spLocks noChangeArrowheads="1"/>
          </p:cNvSpPr>
          <p:nvPr/>
        </p:nvSpPr>
        <p:spPr bwMode="auto">
          <a:xfrm>
            <a:off x="7713320" y="1642294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69" name="Line 265"/>
          <p:cNvSpPr>
            <a:spLocks noChangeShapeType="1"/>
          </p:cNvSpPr>
          <p:nvPr/>
        </p:nvSpPr>
        <p:spPr bwMode="auto">
          <a:xfrm flipV="1">
            <a:off x="8000658" y="1843585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0" name="Text Box 251"/>
          <p:cNvSpPr txBox="1">
            <a:spLocks noChangeArrowheads="1"/>
          </p:cNvSpPr>
          <p:nvPr/>
        </p:nvSpPr>
        <p:spPr bwMode="auto">
          <a:xfrm>
            <a:off x="7268275" y="1212800"/>
            <a:ext cx="717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71" name="Text Box 252"/>
          <p:cNvSpPr txBox="1">
            <a:spLocks noChangeArrowheads="1"/>
          </p:cNvSpPr>
          <p:nvPr/>
        </p:nvSpPr>
        <p:spPr bwMode="auto">
          <a:xfrm>
            <a:off x="6205531" y="1231208"/>
            <a:ext cx="580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72" name="Text Box 253"/>
          <p:cNvSpPr txBox="1">
            <a:spLocks noChangeArrowheads="1"/>
          </p:cNvSpPr>
          <p:nvPr/>
        </p:nvSpPr>
        <p:spPr bwMode="auto">
          <a:xfrm>
            <a:off x="7638333" y="1212800"/>
            <a:ext cx="578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73" name="Text Box 254"/>
          <p:cNvSpPr txBox="1">
            <a:spLocks noChangeArrowheads="1"/>
          </p:cNvSpPr>
          <p:nvPr/>
        </p:nvSpPr>
        <p:spPr bwMode="auto">
          <a:xfrm>
            <a:off x="6431013" y="1219849"/>
            <a:ext cx="6746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74" name="Text Box 264"/>
          <p:cNvSpPr txBox="1">
            <a:spLocks noChangeArrowheads="1"/>
          </p:cNvSpPr>
          <p:nvPr/>
        </p:nvSpPr>
        <p:spPr bwMode="auto">
          <a:xfrm>
            <a:off x="8275295" y="1642294"/>
            <a:ext cx="682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-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altLang="en-US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5" name="Text Box 262"/>
          <p:cNvSpPr txBox="1">
            <a:spLocks noChangeArrowheads="1"/>
          </p:cNvSpPr>
          <p:nvPr/>
        </p:nvSpPr>
        <p:spPr bwMode="auto">
          <a:xfrm>
            <a:off x="8539617" y="1535931"/>
            <a:ext cx="562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6" name="Text Box 263"/>
          <p:cNvSpPr txBox="1">
            <a:spLocks noChangeArrowheads="1"/>
          </p:cNvSpPr>
          <p:nvPr/>
        </p:nvSpPr>
        <p:spPr bwMode="auto">
          <a:xfrm>
            <a:off x="8671382" y="1778819"/>
            <a:ext cx="274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7" name="Line 265"/>
          <p:cNvSpPr>
            <a:spLocks noChangeShapeType="1"/>
          </p:cNvSpPr>
          <p:nvPr/>
        </p:nvSpPr>
        <p:spPr bwMode="auto">
          <a:xfrm flipV="1">
            <a:off x="8711395" y="1852650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090" y="3773842"/>
            <a:ext cx="5942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051B3"/>
                </a:solidFill>
                <a:latin typeface="Century Gothic"/>
              </a:rPr>
              <a:t>Peter is incorrect. The slope is:</a:t>
            </a:r>
          </a:p>
          <a:p>
            <a:r>
              <a:rPr lang="en-US" sz="1600" b="1" dirty="0">
                <a:solidFill>
                  <a:srgbClr val="4051B3"/>
                </a:solidFill>
                <a:latin typeface="Century Gothic"/>
              </a:rPr>
              <a:t>The y-intercept is 9. So the equation of the line is </a:t>
            </a:r>
            <a:r>
              <a:rPr 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 = -3x +9.</a:t>
            </a:r>
            <a:endParaRPr lang="en-US" sz="1600" b="1" dirty="0">
              <a:solidFill>
                <a:srgbClr val="4051B3"/>
              </a:solidFill>
              <a:latin typeface="Century Gothic"/>
            </a:endParaRPr>
          </a:p>
        </p:txBody>
      </p:sp>
      <p:sp>
        <p:nvSpPr>
          <p:cNvPr id="178" name="Text Box 219"/>
          <p:cNvSpPr txBox="1">
            <a:spLocks noChangeArrowheads="1"/>
          </p:cNvSpPr>
          <p:nvPr/>
        </p:nvSpPr>
        <p:spPr bwMode="auto">
          <a:xfrm>
            <a:off x="4448134" y="3645736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79" name="Text Box 255"/>
          <p:cNvSpPr txBox="1">
            <a:spLocks noChangeArrowheads="1"/>
          </p:cNvSpPr>
          <p:nvPr/>
        </p:nvSpPr>
        <p:spPr bwMode="auto">
          <a:xfrm>
            <a:off x="3241694" y="3645736"/>
            <a:ext cx="730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 =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80" name="Line 256"/>
          <p:cNvSpPr>
            <a:spLocks noChangeShapeType="1"/>
          </p:cNvSpPr>
          <p:nvPr/>
        </p:nvSpPr>
        <p:spPr bwMode="auto">
          <a:xfrm flipV="1">
            <a:off x="3797259" y="3826711"/>
            <a:ext cx="639763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1" name="Text Box 257"/>
          <p:cNvSpPr txBox="1">
            <a:spLocks noChangeArrowheads="1"/>
          </p:cNvSpPr>
          <p:nvPr/>
        </p:nvSpPr>
        <p:spPr bwMode="auto">
          <a:xfrm>
            <a:off x="3741265" y="3505908"/>
            <a:ext cx="885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82" name="Text Box 258"/>
          <p:cNvSpPr txBox="1">
            <a:spLocks noChangeArrowheads="1"/>
          </p:cNvSpPr>
          <p:nvPr/>
        </p:nvSpPr>
        <p:spPr bwMode="auto">
          <a:xfrm>
            <a:off x="3741265" y="3763211"/>
            <a:ext cx="9778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83" name="Text Box 259"/>
          <p:cNvSpPr txBox="1">
            <a:spLocks noChangeArrowheads="1"/>
          </p:cNvSpPr>
          <p:nvPr/>
        </p:nvSpPr>
        <p:spPr bwMode="auto">
          <a:xfrm>
            <a:off x="4683084" y="3505908"/>
            <a:ext cx="1054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altLang="en-US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9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4" name="Text Box 260"/>
          <p:cNvSpPr txBox="1">
            <a:spLocks noChangeArrowheads="1"/>
          </p:cNvSpPr>
          <p:nvPr/>
        </p:nvSpPr>
        <p:spPr bwMode="auto">
          <a:xfrm>
            <a:off x="4683084" y="3802899"/>
            <a:ext cx="1006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0</a:t>
            </a:r>
            <a:endParaRPr lang="en-US" altLang="en-US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5" name="Line 261"/>
          <p:cNvSpPr>
            <a:spLocks noChangeShapeType="1"/>
          </p:cNvSpPr>
          <p:nvPr/>
        </p:nvSpPr>
        <p:spPr bwMode="auto">
          <a:xfrm flipV="1">
            <a:off x="4775158" y="3826711"/>
            <a:ext cx="822325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6" name="Text Box 262"/>
          <p:cNvSpPr txBox="1">
            <a:spLocks noChangeArrowheads="1"/>
          </p:cNvSpPr>
          <p:nvPr/>
        </p:nvSpPr>
        <p:spPr bwMode="auto">
          <a:xfrm>
            <a:off x="5716871" y="3529848"/>
            <a:ext cx="562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-6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7" name="Text Box 263"/>
          <p:cNvSpPr txBox="1">
            <a:spLocks noChangeArrowheads="1"/>
          </p:cNvSpPr>
          <p:nvPr/>
        </p:nvSpPr>
        <p:spPr bwMode="auto">
          <a:xfrm>
            <a:off x="5894347" y="3772736"/>
            <a:ext cx="274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8" name="Text Box 264"/>
          <p:cNvSpPr txBox="1">
            <a:spLocks noChangeArrowheads="1"/>
          </p:cNvSpPr>
          <p:nvPr/>
        </p:nvSpPr>
        <p:spPr bwMode="auto">
          <a:xfrm>
            <a:off x="5607009" y="3636211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89" name="Line 265"/>
          <p:cNvSpPr>
            <a:spLocks noChangeShapeType="1"/>
          </p:cNvSpPr>
          <p:nvPr/>
        </p:nvSpPr>
        <p:spPr bwMode="auto">
          <a:xfrm flipV="1">
            <a:off x="5894347" y="3837043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0" name="Text Box 264"/>
          <p:cNvSpPr txBox="1">
            <a:spLocks noChangeArrowheads="1"/>
          </p:cNvSpPr>
          <p:nvPr/>
        </p:nvSpPr>
        <p:spPr bwMode="auto">
          <a:xfrm>
            <a:off x="6168984" y="3636211"/>
            <a:ext cx="682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-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altLang="en-US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1" name="Text Box 262"/>
          <p:cNvSpPr txBox="1">
            <a:spLocks noChangeArrowheads="1"/>
          </p:cNvSpPr>
          <p:nvPr/>
        </p:nvSpPr>
        <p:spPr bwMode="auto">
          <a:xfrm>
            <a:off x="6433306" y="3529848"/>
            <a:ext cx="562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2" name="Text Box 263"/>
          <p:cNvSpPr txBox="1">
            <a:spLocks noChangeArrowheads="1"/>
          </p:cNvSpPr>
          <p:nvPr/>
        </p:nvSpPr>
        <p:spPr bwMode="auto">
          <a:xfrm>
            <a:off x="6565071" y="3772736"/>
            <a:ext cx="274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3" name="Line 265"/>
          <p:cNvSpPr>
            <a:spLocks noChangeShapeType="1"/>
          </p:cNvSpPr>
          <p:nvPr/>
        </p:nvSpPr>
        <p:spPr bwMode="auto">
          <a:xfrm flipV="1">
            <a:off x="6593120" y="3849365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4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/>
              <a:t>153</a:t>
            </a:r>
          </a:p>
        </p:txBody>
      </p:sp>
    </p:spTree>
    <p:extLst>
      <p:ext uri="{BB962C8B-B14F-4D97-AF65-F5344CB8AC3E}">
        <p14:creationId xmlns:p14="http://schemas.microsoft.com/office/powerpoint/2010/main" val="29398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3" grpId="0"/>
      <p:bldP spid="143" grpId="0"/>
      <p:bldP spid="148" grpId="0"/>
      <p:bldP spid="151" grpId="0"/>
      <p:bldP spid="152" grpId="0"/>
      <p:bldP spid="153" grpId="0"/>
      <p:bldP spid="154" grpId="0" animBg="1"/>
      <p:bldP spid="156" grpId="0"/>
      <p:bldP spid="157" grpId="0"/>
      <p:bldP spid="158" grpId="0"/>
      <p:bldP spid="159" grpId="0"/>
      <p:bldP spid="160" grpId="0" animBg="1"/>
      <p:bldP spid="161" grpId="0"/>
      <p:bldP spid="162" grpId="0"/>
      <p:bldP spid="163" grpId="0"/>
      <p:bldP spid="164" grpId="0"/>
      <p:bldP spid="165" grpId="0" animBg="1"/>
      <p:bldP spid="166" grpId="0"/>
      <p:bldP spid="167" grpId="0"/>
      <p:bldP spid="168" grpId="0"/>
      <p:bldP spid="169" grpId="0" animBg="1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 animBg="1"/>
      <p:bldP spid="178" grpId="0"/>
      <p:bldP spid="179" grpId="0"/>
      <p:bldP spid="180" grpId="0" animBg="1"/>
      <p:bldP spid="181" grpId="0"/>
      <p:bldP spid="182" grpId="0"/>
      <p:bldP spid="183" grpId="0"/>
      <p:bldP spid="184" grpId="0"/>
      <p:bldP spid="185" grpId="0" animBg="1"/>
      <p:bldP spid="186" grpId="0"/>
      <p:bldP spid="187" grpId="0"/>
      <p:bldP spid="188" grpId="0"/>
      <p:bldP spid="189" grpId="0" animBg="1"/>
      <p:bldP spid="190" grpId="0"/>
      <p:bldP spid="191" grpId="0"/>
      <p:bldP spid="192" grpId="0"/>
      <p:bldP spid="1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1174507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Independent Practice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1063514"/>
            <a:chOff x="35996" y="316710"/>
            <a:chExt cx="7081084" cy="1063514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81253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3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Find the slope (from graph or formula). 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Determine the y-intercept.</a:t>
              </a: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3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the slope and y-intercept into y=</a:t>
              </a:r>
              <a:r>
                <a:rPr lang="en-US" sz="1300" dirty="0" err="1">
                  <a:solidFill>
                    <a:srgbClr val="202020"/>
                  </a:solidFill>
                  <a:latin typeface="Century Gothic" panose="020B0502020202020204" pitchFamily="34" charset="0"/>
                </a:rPr>
                <a:t>mx+b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to obtain the equation of the line.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>
                <a:tabLst>
                  <a:tab pos="114300" algn="l"/>
                </a:tabLst>
                <a:defRPr/>
              </a:pPr>
              <a:r>
                <a:rPr lang="en-US" sz="900" b="1" dirty="0">
                  <a:solidFill>
                    <a:srgbClr val="ECF0F1"/>
                  </a:solidFill>
                  <a:latin typeface="Century Gothic" panose="020B0502020202020204" pitchFamily="34" charset="0"/>
                </a:rPr>
                <a:t>	  </a:t>
              </a:r>
              <a:r>
                <a:rPr lang="en-US" sz="1000" b="1" kern="0" dirty="0">
                  <a:solidFill>
                    <a:srgbClr val="F9F9F9"/>
                  </a:solidFill>
                  <a:latin typeface="Century Gothic" panose="020B0502020202020204" pitchFamily="34" charset="0"/>
                  <a:cs typeface="Arial" pitchFamily="34" charset="0"/>
                </a:rPr>
                <a:t>Determine the slope and y-intercept of an equation in slope-intercept form.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9692584" y="308159"/>
            <a:ext cx="2194560" cy="743427"/>
            <a:chOff x="6903720" y="308159"/>
            <a:chExt cx="2194560" cy="743427"/>
          </a:xfrm>
        </p:grpSpPr>
        <p:grpSp>
          <p:nvGrpSpPr>
            <p:cNvPr id="30" name="Group 29"/>
            <p:cNvGrpSpPr/>
            <p:nvPr/>
          </p:nvGrpSpPr>
          <p:grpSpPr>
            <a:xfrm>
              <a:off x="6903720" y="308159"/>
              <a:ext cx="2194560" cy="743427"/>
              <a:chOff x="6923982" y="225002"/>
              <a:chExt cx="2767149" cy="743427"/>
            </a:xfrm>
            <a:effectLst>
              <a:outerShdw blurRad="635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38" name="Round Same Side Corner Rectangle 37"/>
              <p:cNvSpPr/>
              <p:nvPr/>
            </p:nvSpPr>
            <p:spPr bwMode="auto">
              <a:xfrm>
                <a:off x="6923982" y="475986"/>
                <a:ext cx="2767149" cy="492443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defRPr/>
                </a:pPr>
                <a:r>
                  <a:rPr 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Read the learning objective to your partner.</a:t>
                </a:r>
              </a:p>
            </p:txBody>
          </p:sp>
          <p:sp>
            <p:nvSpPr>
              <p:cNvPr id="39" name="Round Same Side Corner Rectangle 38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Declare the Objective</a:t>
                </a:r>
              </a:p>
            </p:txBody>
          </p:sp>
        </p:grpSp>
        <p:pic>
          <p:nvPicPr>
            <p:cNvPr id="37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077" y="342211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0" name="Group 3192"/>
          <p:cNvGrpSpPr>
            <a:grpSpLocks/>
          </p:cNvGrpSpPr>
          <p:nvPr/>
        </p:nvGrpSpPr>
        <p:grpSpPr bwMode="auto">
          <a:xfrm>
            <a:off x="50" y="1518982"/>
            <a:ext cx="2271713" cy="2199341"/>
            <a:chOff x="19339" y="2251504"/>
            <a:chExt cx="2271966" cy="2198463"/>
          </a:xfrm>
        </p:grpSpPr>
        <p:grpSp>
          <p:nvGrpSpPr>
            <p:cNvPr id="211" name="Group 22"/>
            <p:cNvGrpSpPr>
              <a:grpSpLocks/>
            </p:cNvGrpSpPr>
            <p:nvPr/>
          </p:nvGrpSpPr>
          <p:grpSpPr bwMode="auto">
            <a:xfrm>
              <a:off x="19339" y="2400265"/>
              <a:ext cx="2084416" cy="2049702"/>
              <a:chOff x="19339" y="2495588"/>
              <a:chExt cx="2084416" cy="2049702"/>
            </a:xfrm>
          </p:grpSpPr>
          <p:sp>
            <p:nvSpPr>
              <p:cNvPr id="214" name="TextBox 282"/>
              <p:cNvSpPr txBox="1">
                <a:spLocks noChangeArrowheads="1"/>
              </p:cNvSpPr>
              <p:nvPr/>
            </p:nvSpPr>
            <p:spPr bwMode="auto">
              <a:xfrm>
                <a:off x="1933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grpSp>
            <p:nvGrpSpPr>
              <p:cNvPr id="215" name="Group 8"/>
              <p:cNvGrpSpPr>
                <a:grpSpLocks/>
              </p:cNvGrpSpPr>
              <p:nvPr/>
            </p:nvGrpSpPr>
            <p:grpSpPr bwMode="auto">
              <a:xfrm>
                <a:off x="182586" y="2603310"/>
                <a:ext cx="1830658" cy="1834258"/>
                <a:chOff x="128317" y="2223100"/>
                <a:chExt cx="1830658" cy="1834258"/>
              </a:xfrm>
            </p:grpSpPr>
            <p:cxnSp>
              <p:nvCxnSpPr>
                <p:cNvPr id="237" name="Straight Connector 236"/>
                <p:cNvCxnSpPr/>
                <p:nvPr/>
              </p:nvCxnSpPr>
              <p:spPr bwMode="auto">
                <a:xfrm>
                  <a:off x="130188" y="3867683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Straight Connector 237"/>
                <p:cNvCxnSpPr/>
                <p:nvPr/>
              </p:nvCxnSpPr>
              <p:spPr bwMode="auto">
                <a:xfrm>
                  <a:off x="130188" y="368519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9" name="Straight Connector 238"/>
                <p:cNvCxnSpPr/>
                <p:nvPr/>
              </p:nvCxnSpPr>
              <p:spPr bwMode="auto">
                <a:xfrm>
                  <a:off x="130188" y="350270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0" name="Straight Connector 239"/>
                <p:cNvCxnSpPr/>
                <p:nvPr/>
              </p:nvCxnSpPr>
              <p:spPr bwMode="auto">
                <a:xfrm>
                  <a:off x="130188" y="332021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1" name="Straight Connector 240"/>
                <p:cNvCxnSpPr/>
                <p:nvPr/>
              </p:nvCxnSpPr>
              <p:spPr bwMode="auto">
                <a:xfrm>
                  <a:off x="130188" y="313772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2" name="Straight Connector 241"/>
                <p:cNvCxnSpPr/>
                <p:nvPr/>
              </p:nvCxnSpPr>
              <p:spPr bwMode="auto">
                <a:xfrm>
                  <a:off x="130188" y="295523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3" name="Straight Connector 242"/>
                <p:cNvCxnSpPr/>
                <p:nvPr/>
              </p:nvCxnSpPr>
              <p:spPr bwMode="auto">
                <a:xfrm>
                  <a:off x="130188" y="277115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>
                  <a:off x="130188" y="25886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5" name="Straight Connector 244"/>
                <p:cNvCxnSpPr/>
                <p:nvPr/>
              </p:nvCxnSpPr>
              <p:spPr bwMode="auto">
                <a:xfrm>
                  <a:off x="130188" y="240618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6" name="Straight Connector 245"/>
                <p:cNvCxnSpPr/>
                <p:nvPr/>
              </p:nvCxnSpPr>
              <p:spPr bwMode="auto">
                <a:xfrm>
                  <a:off x="130188" y="222369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>
                  <a:off x="130188" y="40263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8" name="Straight Connector 247"/>
                <p:cNvCxnSpPr/>
                <p:nvPr/>
              </p:nvCxnSpPr>
              <p:spPr bwMode="auto">
                <a:xfrm>
                  <a:off x="1959192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9" name="Straight Connector 248"/>
                <p:cNvCxnSpPr/>
                <p:nvPr/>
              </p:nvCxnSpPr>
              <p:spPr bwMode="auto">
                <a:xfrm>
                  <a:off x="177661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0" name="Straight Connector 249"/>
                <p:cNvCxnSpPr/>
                <p:nvPr/>
              </p:nvCxnSpPr>
              <p:spPr bwMode="auto">
                <a:xfrm>
                  <a:off x="1592439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1" name="Straight Connector 250"/>
                <p:cNvCxnSpPr/>
                <p:nvPr/>
              </p:nvCxnSpPr>
              <p:spPr bwMode="auto">
                <a:xfrm>
                  <a:off x="1409856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2" name="Straight Connector 251"/>
                <p:cNvCxnSpPr/>
                <p:nvPr/>
              </p:nvCxnSpPr>
              <p:spPr bwMode="auto">
                <a:xfrm>
                  <a:off x="122727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3" name="Straight Connector 252"/>
                <p:cNvCxnSpPr/>
                <p:nvPr/>
              </p:nvCxnSpPr>
              <p:spPr bwMode="auto">
                <a:xfrm>
                  <a:off x="86052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4" name="Straight Connector 253"/>
                <p:cNvCxnSpPr/>
                <p:nvPr/>
              </p:nvCxnSpPr>
              <p:spPr bwMode="auto">
                <a:xfrm>
                  <a:off x="677937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5" name="Straight Connector 254"/>
                <p:cNvCxnSpPr/>
                <p:nvPr/>
              </p:nvCxnSpPr>
              <p:spPr bwMode="auto">
                <a:xfrm>
                  <a:off x="495354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6" name="Straight Connector 255"/>
                <p:cNvCxnSpPr/>
                <p:nvPr/>
              </p:nvCxnSpPr>
              <p:spPr bwMode="auto">
                <a:xfrm>
                  <a:off x="31118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>
                  <a:off x="128601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8" name="Straight Connector 257"/>
                <p:cNvCxnSpPr/>
                <p:nvPr/>
              </p:nvCxnSpPr>
              <p:spPr bwMode="auto">
                <a:xfrm>
                  <a:off x="104469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16" name="Straight Arrow Connector 215"/>
              <p:cNvCxnSpPr/>
              <p:nvPr/>
            </p:nvCxnSpPr>
            <p:spPr bwMode="auto">
              <a:xfrm flipH="1">
                <a:off x="1097372" y="2515035"/>
                <a:ext cx="1587" cy="2010560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217" name="Straight Arrow Connector 216"/>
              <p:cNvCxnSpPr/>
              <p:nvPr/>
            </p:nvCxnSpPr>
            <p:spPr bwMode="auto">
              <a:xfrm>
                <a:off x="92372" y="3517935"/>
                <a:ext cx="2011587" cy="3174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218" name="TextBox 20"/>
              <p:cNvSpPr txBox="1">
                <a:spLocks noChangeArrowheads="1"/>
              </p:cNvSpPr>
              <p:nvPr/>
            </p:nvSpPr>
            <p:spPr bwMode="auto">
              <a:xfrm>
                <a:off x="1200422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19" name="TextBox 268"/>
              <p:cNvSpPr txBox="1">
                <a:spLocks noChangeArrowheads="1"/>
              </p:cNvSpPr>
              <p:nvPr/>
            </p:nvSpPr>
            <p:spPr bwMode="auto">
              <a:xfrm>
                <a:off x="1383488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20" name="TextBox 269"/>
              <p:cNvSpPr txBox="1">
                <a:spLocks noChangeArrowheads="1"/>
              </p:cNvSpPr>
              <p:nvPr/>
            </p:nvSpPr>
            <p:spPr bwMode="auto">
              <a:xfrm>
                <a:off x="156655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21" name="TextBox 270"/>
              <p:cNvSpPr txBox="1">
                <a:spLocks noChangeArrowheads="1"/>
              </p:cNvSpPr>
              <p:nvPr/>
            </p:nvSpPr>
            <p:spPr bwMode="auto">
              <a:xfrm>
                <a:off x="1749620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22" name="TextBox 271"/>
              <p:cNvSpPr txBox="1">
                <a:spLocks noChangeArrowheads="1"/>
              </p:cNvSpPr>
              <p:nvPr/>
            </p:nvSpPr>
            <p:spPr bwMode="auto">
              <a:xfrm>
                <a:off x="193268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223" name="TextBox 276"/>
              <p:cNvSpPr txBox="1">
                <a:spLocks noChangeArrowheads="1"/>
              </p:cNvSpPr>
              <p:nvPr/>
            </p:nvSpPr>
            <p:spPr bwMode="auto">
              <a:xfrm>
                <a:off x="749745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24" name="TextBox 277"/>
              <p:cNvSpPr txBox="1">
                <a:spLocks noChangeArrowheads="1"/>
              </p:cNvSpPr>
              <p:nvPr/>
            </p:nvSpPr>
            <p:spPr bwMode="auto">
              <a:xfrm>
                <a:off x="56667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25" name="TextBox 278"/>
              <p:cNvSpPr txBox="1">
                <a:spLocks noChangeArrowheads="1"/>
              </p:cNvSpPr>
              <p:nvPr/>
            </p:nvSpPr>
            <p:spPr bwMode="auto">
              <a:xfrm>
                <a:off x="383613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26" name="TextBox 279"/>
              <p:cNvSpPr txBox="1">
                <a:spLocks noChangeArrowheads="1"/>
              </p:cNvSpPr>
              <p:nvPr/>
            </p:nvSpPr>
            <p:spPr bwMode="auto">
              <a:xfrm>
                <a:off x="200547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27" name="TextBox 283"/>
              <p:cNvSpPr txBox="1">
                <a:spLocks noChangeArrowheads="1"/>
              </p:cNvSpPr>
              <p:nvPr/>
            </p:nvSpPr>
            <p:spPr bwMode="auto">
              <a:xfrm>
                <a:off x="1101913" y="3227100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28" name="TextBox 284"/>
              <p:cNvSpPr txBox="1">
                <a:spLocks noChangeArrowheads="1"/>
              </p:cNvSpPr>
              <p:nvPr/>
            </p:nvSpPr>
            <p:spPr bwMode="auto">
              <a:xfrm>
                <a:off x="1101913" y="3044222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29" name="TextBox 285"/>
              <p:cNvSpPr txBox="1">
                <a:spLocks noChangeArrowheads="1"/>
              </p:cNvSpPr>
              <p:nvPr/>
            </p:nvSpPr>
            <p:spPr bwMode="auto">
              <a:xfrm>
                <a:off x="1101913" y="286134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30" name="TextBox 286"/>
              <p:cNvSpPr txBox="1">
                <a:spLocks noChangeArrowheads="1"/>
              </p:cNvSpPr>
              <p:nvPr/>
            </p:nvSpPr>
            <p:spPr bwMode="auto">
              <a:xfrm>
                <a:off x="1101913" y="2678466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31" name="TextBox 287"/>
              <p:cNvSpPr txBox="1">
                <a:spLocks noChangeArrowheads="1"/>
              </p:cNvSpPr>
              <p:nvPr/>
            </p:nvSpPr>
            <p:spPr bwMode="auto">
              <a:xfrm>
                <a:off x="1101913" y="2495588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232" name="TextBox 288"/>
              <p:cNvSpPr txBox="1">
                <a:spLocks noChangeArrowheads="1"/>
              </p:cNvSpPr>
              <p:nvPr/>
            </p:nvSpPr>
            <p:spPr bwMode="auto">
              <a:xfrm>
                <a:off x="1036633" y="3592856"/>
                <a:ext cx="2916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33" name="TextBox 289"/>
              <p:cNvSpPr txBox="1">
                <a:spLocks noChangeArrowheads="1"/>
              </p:cNvSpPr>
              <p:nvPr/>
            </p:nvSpPr>
            <p:spPr bwMode="auto">
              <a:xfrm>
                <a:off x="1017368" y="377573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34" name="TextBox 290"/>
              <p:cNvSpPr txBox="1">
                <a:spLocks noChangeArrowheads="1"/>
              </p:cNvSpPr>
              <p:nvPr/>
            </p:nvSpPr>
            <p:spPr bwMode="auto">
              <a:xfrm>
                <a:off x="1017368" y="3958612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35" name="TextBox 291"/>
              <p:cNvSpPr txBox="1">
                <a:spLocks noChangeArrowheads="1"/>
              </p:cNvSpPr>
              <p:nvPr/>
            </p:nvSpPr>
            <p:spPr bwMode="auto">
              <a:xfrm>
                <a:off x="1017368" y="4141490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36" name="TextBox 292"/>
              <p:cNvSpPr txBox="1">
                <a:spLocks noChangeArrowheads="1"/>
              </p:cNvSpPr>
              <p:nvPr/>
            </p:nvSpPr>
            <p:spPr bwMode="auto">
              <a:xfrm>
                <a:off x="1017368" y="4329846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</p:grpSp>
        <p:sp>
          <p:nvSpPr>
            <p:cNvPr id="212" name="TextBox 3191"/>
            <p:cNvSpPr txBox="1">
              <a:spLocks noChangeArrowheads="1"/>
            </p:cNvSpPr>
            <p:nvPr/>
          </p:nvSpPr>
          <p:spPr bwMode="auto">
            <a:xfrm>
              <a:off x="983209" y="225150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y</a:t>
              </a:r>
            </a:p>
          </p:txBody>
        </p:sp>
        <p:sp>
          <p:nvSpPr>
            <p:cNvPr id="213" name="TextBox 703"/>
            <p:cNvSpPr txBox="1">
              <a:spLocks noChangeArrowheads="1"/>
            </p:cNvSpPr>
            <p:nvPr/>
          </p:nvSpPr>
          <p:spPr bwMode="auto">
            <a:xfrm>
              <a:off x="2053898" y="331739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x</a:t>
              </a:r>
            </a:p>
          </p:txBody>
        </p:sp>
      </p:grpSp>
      <p:sp>
        <p:nvSpPr>
          <p:cNvPr id="259" name="Line 70"/>
          <p:cNvSpPr>
            <a:spLocks noChangeShapeType="1"/>
          </p:cNvSpPr>
          <p:nvPr/>
        </p:nvSpPr>
        <p:spPr bwMode="auto">
          <a:xfrm flipH="1">
            <a:off x="485600" y="1713226"/>
            <a:ext cx="767572" cy="1918024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202020"/>
              </a:solidFill>
            </a:endParaRPr>
          </a:p>
        </p:txBody>
      </p:sp>
      <p:sp>
        <p:nvSpPr>
          <p:cNvPr id="260" name="Oval 157"/>
          <p:cNvSpPr>
            <a:spLocks noChangeArrowheads="1"/>
          </p:cNvSpPr>
          <p:nvPr/>
        </p:nvSpPr>
        <p:spPr bwMode="auto">
          <a:xfrm>
            <a:off x="1054722" y="2113679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02020"/>
              </a:solidFill>
            </a:endParaRPr>
          </a:p>
        </p:txBody>
      </p:sp>
      <p:sp>
        <p:nvSpPr>
          <p:cNvPr id="261" name="Text Box 108"/>
          <p:cNvSpPr txBox="1">
            <a:spLocks noChangeArrowheads="1"/>
          </p:cNvSpPr>
          <p:nvPr/>
        </p:nvSpPr>
        <p:spPr bwMode="auto">
          <a:xfrm>
            <a:off x="-40552" y="1334695"/>
            <a:ext cx="48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202020"/>
                </a:solidFill>
                <a:latin typeface="Century Gothic"/>
              </a:rPr>
              <a:t>1.</a:t>
            </a:r>
          </a:p>
        </p:txBody>
      </p:sp>
      <p:cxnSp>
        <p:nvCxnSpPr>
          <p:cNvPr id="262" name="Straight Connector 261"/>
          <p:cNvCxnSpPr/>
          <p:nvPr/>
        </p:nvCxnSpPr>
        <p:spPr>
          <a:xfrm>
            <a:off x="711612" y="2141282"/>
            <a:ext cx="0" cy="93725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712838" y="2141282"/>
            <a:ext cx="358899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472642" y="23021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741816" y="18023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grpSp>
        <p:nvGrpSpPr>
          <p:cNvPr id="266" name="Group 3192"/>
          <p:cNvGrpSpPr>
            <a:grpSpLocks/>
          </p:cNvGrpSpPr>
          <p:nvPr/>
        </p:nvGrpSpPr>
        <p:grpSpPr bwMode="auto">
          <a:xfrm>
            <a:off x="4572000" y="1510190"/>
            <a:ext cx="2271713" cy="2199341"/>
            <a:chOff x="19339" y="2251504"/>
            <a:chExt cx="2271966" cy="2198463"/>
          </a:xfrm>
        </p:grpSpPr>
        <p:grpSp>
          <p:nvGrpSpPr>
            <p:cNvPr id="267" name="Group 22"/>
            <p:cNvGrpSpPr>
              <a:grpSpLocks/>
            </p:cNvGrpSpPr>
            <p:nvPr/>
          </p:nvGrpSpPr>
          <p:grpSpPr bwMode="auto">
            <a:xfrm>
              <a:off x="19339" y="2400265"/>
              <a:ext cx="2084416" cy="2049702"/>
              <a:chOff x="19339" y="2495588"/>
              <a:chExt cx="2084416" cy="2049702"/>
            </a:xfrm>
          </p:grpSpPr>
          <p:sp>
            <p:nvSpPr>
              <p:cNvPr id="270" name="TextBox 282"/>
              <p:cNvSpPr txBox="1">
                <a:spLocks noChangeArrowheads="1"/>
              </p:cNvSpPr>
              <p:nvPr/>
            </p:nvSpPr>
            <p:spPr bwMode="auto">
              <a:xfrm>
                <a:off x="1933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grpSp>
            <p:nvGrpSpPr>
              <p:cNvPr id="271" name="Group 8"/>
              <p:cNvGrpSpPr>
                <a:grpSpLocks/>
              </p:cNvGrpSpPr>
              <p:nvPr/>
            </p:nvGrpSpPr>
            <p:grpSpPr bwMode="auto">
              <a:xfrm>
                <a:off x="182586" y="2603310"/>
                <a:ext cx="1830658" cy="1834258"/>
                <a:chOff x="128317" y="2223100"/>
                <a:chExt cx="1830658" cy="1834258"/>
              </a:xfrm>
            </p:grpSpPr>
            <p:cxnSp>
              <p:nvCxnSpPr>
                <p:cNvPr id="293" name="Straight Connector 292"/>
                <p:cNvCxnSpPr/>
                <p:nvPr/>
              </p:nvCxnSpPr>
              <p:spPr bwMode="auto">
                <a:xfrm>
                  <a:off x="130188" y="3867683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4" name="Straight Connector 293"/>
                <p:cNvCxnSpPr/>
                <p:nvPr/>
              </p:nvCxnSpPr>
              <p:spPr bwMode="auto">
                <a:xfrm>
                  <a:off x="130188" y="368519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5" name="Straight Connector 294"/>
                <p:cNvCxnSpPr/>
                <p:nvPr/>
              </p:nvCxnSpPr>
              <p:spPr bwMode="auto">
                <a:xfrm>
                  <a:off x="130188" y="350270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6" name="Straight Connector 295"/>
                <p:cNvCxnSpPr/>
                <p:nvPr/>
              </p:nvCxnSpPr>
              <p:spPr bwMode="auto">
                <a:xfrm>
                  <a:off x="130188" y="332021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>
                  <a:off x="130188" y="313772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8" name="Straight Connector 297"/>
                <p:cNvCxnSpPr/>
                <p:nvPr/>
              </p:nvCxnSpPr>
              <p:spPr bwMode="auto">
                <a:xfrm>
                  <a:off x="130188" y="295523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9" name="Straight Connector 298"/>
                <p:cNvCxnSpPr/>
                <p:nvPr/>
              </p:nvCxnSpPr>
              <p:spPr bwMode="auto">
                <a:xfrm>
                  <a:off x="130188" y="277115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0" name="Straight Connector 299"/>
                <p:cNvCxnSpPr/>
                <p:nvPr/>
              </p:nvCxnSpPr>
              <p:spPr bwMode="auto">
                <a:xfrm>
                  <a:off x="130188" y="25886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1" name="Straight Connector 300"/>
                <p:cNvCxnSpPr/>
                <p:nvPr/>
              </p:nvCxnSpPr>
              <p:spPr bwMode="auto">
                <a:xfrm>
                  <a:off x="130188" y="240618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2" name="Straight Connector 301"/>
                <p:cNvCxnSpPr/>
                <p:nvPr/>
              </p:nvCxnSpPr>
              <p:spPr bwMode="auto">
                <a:xfrm>
                  <a:off x="130188" y="222369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3" name="Straight Connector 302"/>
                <p:cNvCxnSpPr/>
                <p:nvPr/>
              </p:nvCxnSpPr>
              <p:spPr bwMode="auto">
                <a:xfrm>
                  <a:off x="130188" y="40263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4" name="Straight Connector 303"/>
                <p:cNvCxnSpPr/>
                <p:nvPr/>
              </p:nvCxnSpPr>
              <p:spPr bwMode="auto">
                <a:xfrm>
                  <a:off x="1959192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5" name="Straight Connector 304"/>
                <p:cNvCxnSpPr/>
                <p:nvPr/>
              </p:nvCxnSpPr>
              <p:spPr bwMode="auto">
                <a:xfrm>
                  <a:off x="177661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>
                  <a:off x="1592439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7" name="Straight Connector 306"/>
                <p:cNvCxnSpPr/>
                <p:nvPr/>
              </p:nvCxnSpPr>
              <p:spPr bwMode="auto">
                <a:xfrm>
                  <a:off x="1409856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8" name="Straight Connector 307"/>
                <p:cNvCxnSpPr/>
                <p:nvPr/>
              </p:nvCxnSpPr>
              <p:spPr bwMode="auto">
                <a:xfrm>
                  <a:off x="122727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9" name="Straight Connector 308"/>
                <p:cNvCxnSpPr/>
                <p:nvPr/>
              </p:nvCxnSpPr>
              <p:spPr bwMode="auto">
                <a:xfrm>
                  <a:off x="86052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0" name="Straight Connector 309"/>
                <p:cNvCxnSpPr/>
                <p:nvPr/>
              </p:nvCxnSpPr>
              <p:spPr bwMode="auto">
                <a:xfrm>
                  <a:off x="677937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1" name="Straight Connector 310"/>
                <p:cNvCxnSpPr/>
                <p:nvPr/>
              </p:nvCxnSpPr>
              <p:spPr bwMode="auto">
                <a:xfrm>
                  <a:off x="495354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2" name="Straight Connector 311"/>
                <p:cNvCxnSpPr/>
                <p:nvPr/>
              </p:nvCxnSpPr>
              <p:spPr bwMode="auto">
                <a:xfrm>
                  <a:off x="31118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3" name="Straight Connector 312"/>
                <p:cNvCxnSpPr/>
                <p:nvPr/>
              </p:nvCxnSpPr>
              <p:spPr bwMode="auto">
                <a:xfrm>
                  <a:off x="128601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4" name="Straight Connector 313"/>
                <p:cNvCxnSpPr/>
                <p:nvPr/>
              </p:nvCxnSpPr>
              <p:spPr bwMode="auto">
                <a:xfrm>
                  <a:off x="104469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72" name="Straight Arrow Connector 271"/>
              <p:cNvCxnSpPr/>
              <p:nvPr/>
            </p:nvCxnSpPr>
            <p:spPr bwMode="auto">
              <a:xfrm flipH="1">
                <a:off x="1097372" y="2515035"/>
                <a:ext cx="1587" cy="2010560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273" name="Straight Arrow Connector 272"/>
              <p:cNvCxnSpPr/>
              <p:nvPr/>
            </p:nvCxnSpPr>
            <p:spPr bwMode="auto">
              <a:xfrm>
                <a:off x="92372" y="3517935"/>
                <a:ext cx="2011587" cy="3174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274" name="TextBox 20"/>
              <p:cNvSpPr txBox="1">
                <a:spLocks noChangeArrowheads="1"/>
              </p:cNvSpPr>
              <p:nvPr/>
            </p:nvSpPr>
            <p:spPr bwMode="auto">
              <a:xfrm>
                <a:off x="1200422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75" name="TextBox 268"/>
              <p:cNvSpPr txBox="1">
                <a:spLocks noChangeArrowheads="1"/>
              </p:cNvSpPr>
              <p:nvPr/>
            </p:nvSpPr>
            <p:spPr bwMode="auto">
              <a:xfrm>
                <a:off x="1383488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76" name="TextBox 269"/>
              <p:cNvSpPr txBox="1">
                <a:spLocks noChangeArrowheads="1"/>
              </p:cNvSpPr>
              <p:nvPr/>
            </p:nvSpPr>
            <p:spPr bwMode="auto">
              <a:xfrm>
                <a:off x="156655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77" name="TextBox 270"/>
              <p:cNvSpPr txBox="1">
                <a:spLocks noChangeArrowheads="1"/>
              </p:cNvSpPr>
              <p:nvPr/>
            </p:nvSpPr>
            <p:spPr bwMode="auto">
              <a:xfrm>
                <a:off x="1749620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78" name="TextBox 271"/>
              <p:cNvSpPr txBox="1">
                <a:spLocks noChangeArrowheads="1"/>
              </p:cNvSpPr>
              <p:nvPr/>
            </p:nvSpPr>
            <p:spPr bwMode="auto">
              <a:xfrm>
                <a:off x="193268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279" name="TextBox 276"/>
              <p:cNvSpPr txBox="1">
                <a:spLocks noChangeArrowheads="1"/>
              </p:cNvSpPr>
              <p:nvPr/>
            </p:nvSpPr>
            <p:spPr bwMode="auto">
              <a:xfrm>
                <a:off x="749745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80" name="TextBox 277"/>
              <p:cNvSpPr txBox="1">
                <a:spLocks noChangeArrowheads="1"/>
              </p:cNvSpPr>
              <p:nvPr/>
            </p:nvSpPr>
            <p:spPr bwMode="auto">
              <a:xfrm>
                <a:off x="56667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81" name="TextBox 278"/>
              <p:cNvSpPr txBox="1">
                <a:spLocks noChangeArrowheads="1"/>
              </p:cNvSpPr>
              <p:nvPr/>
            </p:nvSpPr>
            <p:spPr bwMode="auto">
              <a:xfrm>
                <a:off x="383613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82" name="TextBox 279"/>
              <p:cNvSpPr txBox="1">
                <a:spLocks noChangeArrowheads="1"/>
              </p:cNvSpPr>
              <p:nvPr/>
            </p:nvSpPr>
            <p:spPr bwMode="auto">
              <a:xfrm>
                <a:off x="200547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83" name="TextBox 283"/>
              <p:cNvSpPr txBox="1">
                <a:spLocks noChangeArrowheads="1"/>
              </p:cNvSpPr>
              <p:nvPr/>
            </p:nvSpPr>
            <p:spPr bwMode="auto">
              <a:xfrm>
                <a:off x="1101913" y="3227100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84" name="TextBox 284"/>
              <p:cNvSpPr txBox="1">
                <a:spLocks noChangeArrowheads="1"/>
              </p:cNvSpPr>
              <p:nvPr/>
            </p:nvSpPr>
            <p:spPr bwMode="auto">
              <a:xfrm>
                <a:off x="1101913" y="3044222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85" name="TextBox 285"/>
              <p:cNvSpPr txBox="1">
                <a:spLocks noChangeArrowheads="1"/>
              </p:cNvSpPr>
              <p:nvPr/>
            </p:nvSpPr>
            <p:spPr bwMode="auto">
              <a:xfrm>
                <a:off x="1101913" y="286134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86" name="TextBox 286"/>
              <p:cNvSpPr txBox="1">
                <a:spLocks noChangeArrowheads="1"/>
              </p:cNvSpPr>
              <p:nvPr/>
            </p:nvSpPr>
            <p:spPr bwMode="auto">
              <a:xfrm>
                <a:off x="1101913" y="2678466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87" name="TextBox 287"/>
              <p:cNvSpPr txBox="1">
                <a:spLocks noChangeArrowheads="1"/>
              </p:cNvSpPr>
              <p:nvPr/>
            </p:nvSpPr>
            <p:spPr bwMode="auto">
              <a:xfrm>
                <a:off x="1101913" y="2495588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288" name="TextBox 288"/>
              <p:cNvSpPr txBox="1">
                <a:spLocks noChangeArrowheads="1"/>
              </p:cNvSpPr>
              <p:nvPr/>
            </p:nvSpPr>
            <p:spPr bwMode="auto">
              <a:xfrm>
                <a:off x="1036633" y="3592856"/>
                <a:ext cx="2916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89" name="TextBox 289"/>
              <p:cNvSpPr txBox="1">
                <a:spLocks noChangeArrowheads="1"/>
              </p:cNvSpPr>
              <p:nvPr/>
            </p:nvSpPr>
            <p:spPr bwMode="auto">
              <a:xfrm>
                <a:off x="1017368" y="377573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90" name="TextBox 290"/>
              <p:cNvSpPr txBox="1">
                <a:spLocks noChangeArrowheads="1"/>
              </p:cNvSpPr>
              <p:nvPr/>
            </p:nvSpPr>
            <p:spPr bwMode="auto">
              <a:xfrm>
                <a:off x="1017368" y="3958612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91" name="TextBox 291"/>
              <p:cNvSpPr txBox="1">
                <a:spLocks noChangeArrowheads="1"/>
              </p:cNvSpPr>
              <p:nvPr/>
            </p:nvSpPr>
            <p:spPr bwMode="auto">
              <a:xfrm>
                <a:off x="1017368" y="4141490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92" name="TextBox 292"/>
              <p:cNvSpPr txBox="1">
                <a:spLocks noChangeArrowheads="1"/>
              </p:cNvSpPr>
              <p:nvPr/>
            </p:nvSpPr>
            <p:spPr bwMode="auto">
              <a:xfrm>
                <a:off x="1017368" y="4329846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</p:grpSp>
        <p:sp>
          <p:nvSpPr>
            <p:cNvPr id="268" name="TextBox 3191"/>
            <p:cNvSpPr txBox="1">
              <a:spLocks noChangeArrowheads="1"/>
            </p:cNvSpPr>
            <p:nvPr/>
          </p:nvSpPr>
          <p:spPr bwMode="auto">
            <a:xfrm>
              <a:off x="983209" y="225150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y</a:t>
              </a:r>
            </a:p>
          </p:txBody>
        </p:sp>
        <p:sp>
          <p:nvSpPr>
            <p:cNvPr id="269" name="TextBox 703"/>
            <p:cNvSpPr txBox="1">
              <a:spLocks noChangeArrowheads="1"/>
            </p:cNvSpPr>
            <p:nvPr/>
          </p:nvSpPr>
          <p:spPr bwMode="auto">
            <a:xfrm>
              <a:off x="2053898" y="331739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x</a:t>
              </a:r>
            </a:p>
          </p:txBody>
        </p:sp>
      </p:grpSp>
      <p:sp>
        <p:nvSpPr>
          <p:cNvPr id="315" name="Line 70"/>
          <p:cNvSpPr>
            <a:spLocks noChangeShapeType="1"/>
          </p:cNvSpPr>
          <p:nvPr/>
        </p:nvSpPr>
        <p:spPr bwMode="auto">
          <a:xfrm flipH="1" flipV="1">
            <a:off x="5361876" y="1704764"/>
            <a:ext cx="354799" cy="209129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202020"/>
              </a:solidFill>
            </a:endParaRPr>
          </a:p>
        </p:txBody>
      </p:sp>
      <p:sp>
        <p:nvSpPr>
          <p:cNvPr id="316" name="Oval 72"/>
          <p:cNvSpPr>
            <a:spLocks noChangeArrowheads="1"/>
          </p:cNvSpPr>
          <p:nvPr/>
        </p:nvSpPr>
        <p:spPr bwMode="auto">
          <a:xfrm>
            <a:off x="5439568" y="2287263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02020"/>
              </a:solidFill>
            </a:endParaRPr>
          </a:p>
        </p:txBody>
      </p:sp>
      <p:sp>
        <p:nvSpPr>
          <p:cNvPr id="317" name="Oval 157"/>
          <p:cNvSpPr>
            <a:spLocks noChangeArrowheads="1"/>
          </p:cNvSpPr>
          <p:nvPr/>
        </p:nvSpPr>
        <p:spPr bwMode="auto">
          <a:xfrm>
            <a:off x="5623718" y="3384224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02020"/>
              </a:solidFill>
            </a:endParaRPr>
          </a:p>
        </p:txBody>
      </p:sp>
      <p:sp>
        <p:nvSpPr>
          <p:cNvPr id="318" name="Text Box 108"/>
          <p:cNvSpPr txBox="1">
            <a:spLocks noChangeArrowheads="1"/>
          </p:cNvSpPr>
          <p:nvPr/>
        </p:nvSpPr>
        <p:spPr bwMode="auto">
          <a:xfrm>
            <a:off x="4679316" y="1325903"/>
            <a:ext cx="48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202020"/>
                </a:solidFill>
                <a:latin typeface="Century Gothic"/>
              </a:rPr>
              <a:t>2.</a:t>
            </a:r>
          </a:p>
        </p:txBody>
      </p:sp>
      <p:cxnSp>
        <p:nvCxnSpPr>
          <p:cNvPr id="319" name="Straight Connector 318"/>
          <p:cNvCxnSpPr/>
          <p:nvPr/>
        </p:nvCxnSpPr>
        <p:spPr>
          <a:xfrm flipH="1">
            <a:off x="5468919" y="2313403"/>
            <a:ext cx="2571" cy="1101064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 flipV="1">
            <a:off x="5468605" y="3412013"/>
            <a:ext cx="176372" cy="40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TextBox 320"/>
          <p:cNvSpPr txBox="1"/>
          <p:nvPr/>
        </p:nvSpPr>
        <p:spPr>
          <a:xfrm>
            <a:off x="5136561" y="276550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-6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5369958" y="33364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2097258" y="223701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Slope: 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2097258" y="2623838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y-intercept: </a:t>
            </a:r>
          </a:p>
        </p:txBody>
      </p:sp>
      <p:cxnSp>
        <p:nvCxnSpPr>
          <p:cNvPr id="325" name="Straight Connector 324"/>
          <p:cNvCxnSpPr/>
          <p:nvPr/>
        </p:nvCxnSpPr>
        <p:spPr>
          <a:xfrm>
            <a:off x="2979155" y="2560801"/>
            <a:ext cx="15869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3488671" y="2989318"/>
            <a:ext cx="1077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Box 326"/>
          <p:cNvSpPr txBox="1"/>
          <p:nvPr/>
        </p:nvSpPr>
        <p:spPr>
          <a:xfrm>
            <a:off x="3674640" y="2607691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3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2097258" y="3055209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Equation: </a:t>
            </a:r>
          </a:p>
        </p:txBody>
      </p:sp>
      <p:cxnSp>
        <p:nvCxnSpPr>
          <p:cNvPr id="329" name="Straight Connector 328"/>
          <p:cNvCxnSpPr/>
          <p:nvPr/>
        </p:nvCxnSpPr>
        <p:spPr>
          <a:xfrm>
            <a:off x="3288467" y="3420689"/>
            <a:ext cx="12776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/>
              <p:cNvSpPr txBox="1"/>
              <p:nvPr/>
            </p:nvSpPr>
            <p:spPr>
              <a:xfrm>
                <a:off x="3344302" y="2952472"/>
                <a:ext cx="1242648" cy="487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+ 3</a:t>
                </a:r>
              </a:p>
            </p:txBody>
          </p:sp>
        </mc:Choice>
        <mc:Fallback xmlns="">
          <p:sp>
            <p:nvSpPr>
              <p:cNvPr id="330" name="TextBox 3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02" y="2952472"/>
                <a:ext cx="1242648" cy="487954"/>
              </a:xfrm>
              <a:prstGeom prst="rect">
                <a:avLst/>
              </a:prstGeom>
              <a:blipFill rotWithShape="1">
                <a:blip r:embed="rId5"/>
                <a:stretch>
                  <a:fillRect l="-4433" r="-3448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1" name="TextBox 330"/>
          <p:cNvSpPr txBox="1"/>
          <p:nvPr/>
        </p:nvSpPr>
        <p:spPr>
          <a:xfrm>
            <a:off x="6675097" y="22464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Slope: 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6675097" y="2633226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y-intercept: </a:t>
            </a:r>
          </a:p>
        </p:txBody>
      </p:sp>
      <p:cxnSp>
        <p:nvCxnSpPr>
          <p:cNvPr id="333" name="Straight Connector 332"/>
          <p:cNvCxnSpPr/>
          <p:nvPr/>
        </p:nvCxnSpPr>
        <p:spPr>
          <a:xfrm>
            <a:off x="7556994" y="2570189"/>
            <a:ext cx="15869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8066510" y="2998706"/>
            <a:ext cx="1077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TextBox 334"/>
          <p:cNvSpPr txBox="1"/>
          <p:nvPr/>
        </p:nvSpPr>
        <p:spPr>
          <a:xfrm>
            <a:off x="8163823" y="2617079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-4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6675097" y="3064597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Equation: </a:t>
            </a:r>
          </a:p>
        </p:txBody>
      </p:sp>
      <p:cxnSp>
        <p:nvCxnSpPr>
          <p:cNvPr id="337" name="Straight Connector 336"/>
          <p:cNvCxnSpPr/>
          <p:nvPr/>
        </p:nvCxnSpPr>
        <p:spPr>
          <a:xfrm>
            <a:off x="7866306" y="3430077"/>
            <a:ext cx="12776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TextBox 337"/>
              <p:cNvSpPr txBox="1"/>
              <p:nvPr/>
            </p:nvSpPr>
            <p:spPr>
              <a:xfrm>
                <a:off x="7810511" y="2963980"/>
                <a:ext cx="1364476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– 4 </a:t>
                </a:r>
              </a:p>
            </p:txBody>
          </p:sp>
        </mc:Choice>
        <mc:Fallback xmlns="">
          <p:sp>
            <p:nvSpPr>
              <p:cNvPr id="338" name="TextBox 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11" y="2963980"/>
                <a:ext cx="1364476" cy="484043"/>
              </a:xfrm>
              <a:prstGeom prst="rect">
                <a:avLst/>
              </a:prstGeom>
              <a:blipFill rotWithShape="1">
                <a:blip r:embed="rId6"/>
                <a:stretch>
                  <a:fillRect l="-3571" r="-312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TextBox 338"/>
              <p:cNvSpPr txBox="1"/>
              <p:nvPr/>
            </p:nvSpPr>
            <p:spPr>
              <a:xfrm>
                <a:off x="2959532" y="2086787"/>
                <a:ext cx="801823" cy="487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9" name="TextBox 3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32" y="2086787"/>
                <a:ext cx="801823" cy="487954"/>
              </a:xfrm>
              <a:prstGeom prst="rect">
                <a:avLst/>
              </a:prstGeom>
              <a:blipFill rotWithShape="1">
                <a:blip r:embed="rId7"/>
                <a:stretch>
                  <a:fillRect l="-6061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0" name="TextBox 339"/>
          <p:cNvSpPr txBox="1"/>
          <p:nvPr/>
        </p:nvSpPr>
        <p:spPr>
          <a:xfrm>
            <a:off x="1153941" y="2017788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(0, 3)</a:t>
            </a:r>
          </a:p>
        </p:txBody>
      </p:sp>
      <p:sp>
        <p:nvSpPr>
          <p:cNvPr id="341" name="Oval 72"/>
          <p:cNvSpPr>
            <a:spLocks noChangeArrowheads="1"/>
          </p:cNvSpPr>
          <p:nvPr/>
        </p:nvSpPr>
        <p:spPr bwMode="auto">
          <a:xfrm>
            <a:off x="684633" y="3028505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/>
              <p:cNvSpPr txBox="1"/>
              <p:nvPr/>
            </p:nvSpPr>
            <p:spPr>
              <a:xfrm>
                <a:off x="7577033" y="2060092"/>
                <a:ext cx="878767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2" name="TextBox 3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033" y="2060092"/>
                <a:ext cx="878767" cy="484043"/>
              </a:xfrm>
              <a:prstGeom prst="rect">
                <a:avLst/>
              </a:prstGeom>
              <a:blipFill rotWithShape="1">
                <a:blip r:embed="rId8"/>
                <a:stretch>
                  <a:fillRect l="-6250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2" name="TextBox 351"/>
          <p:cNvSpPr txBox="1"/>
          <p:nvPr/>
        </p:nvSpPr>
        <p:spPr>
          <a:xfrm>
            <a:off x="5697296" y="3226182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-4)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16945" y="3879868"/>
            <a:ext cx="360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3. Write the equation of the line through (0, -7) and (3, -6). 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4716625" y="3879868"/>
            <a:ext cx="3946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4. Write the equation of the line through (5, -2) and (0, 8).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TextBox 354"/>
              <p:cNvSpPr txBox="1"/>
              <p:nvPr/>
            </p:nvSpPr>
            <p:spPr>
              <a:xfrm>
                <a:off x="77171" y="5979920"/>
                <a:ext cx="1236236" cy="48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– 7 </a:t>
                </a:r>
              </a:p>
            </p:txBody>
          </p:sp>
        </mc:Choice>
        <mc:Fallback xmlns="">
          <p:sp>
            <p:nvSpPr>
              <p:cNvPr id="355" name="TextBox 3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1" y="5979920"/>
                <a:ext cx="1236236" cy="484876"/>
              </a:xfrm>
              <a:prstGeom prst="rect">
                <a:avLst/>
              </a:prstGeom>
              <a:blipFill rotWithShape="1">
                <a:blip r:embed="rId9"/>
                <a:stretch>
                  <a:fillRect l="-4455" r="-3465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6" name="TextBox 355"/>
          <p:cNvSpPr txBox="1"/>
          <p:nvPr/>
        </p:nvSpPr>
        <p:spPr>
          <a:xfrm>
            <a:off x="77171" y="5496505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-7</a:t>
            </a:r>
          </a:p>
        </p:txBody>
      </p:sp>
      <p:sp>
        <p:nvSpPr>
          <p:cNvPr id="357" name="Text Box 251"/>
          <p:cNvSpPr txBox="1">
            <a:spLocks noChangeArrowheads="1"/>
          </p:cNvSpPr>
          <p:nvPr/>
        </p:nvSpPr>
        <p:spPr bwMode="auto">
          <a:xfrm>
            <a:off x="2709650" y="4384180"/>
            <a:ext cx="5210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58" name="Text Box 252"/>
          <p:cNvSpPr txBox="1">
            <a:spLocks noChangeArrowheads="1"/>
          </p:cNvSpPr>
          <p:nvPr/>
        </p:nvSpPr>
        <p:spPr bwMode="auto">
          <a:xfrm>
            <a:off x="1360920" y="4381041"/>
            <a:ext cx="5700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59" name="Text Box 253"/>
          <p:cNvSpPr txBox="1">
            <a:spLocks noChangeArrowheads="1"/>
          </p:cNvSpPr>
          <p:nvPr/>
        </p:nvSpPr>
        <p:spPr bwMode="auto">
          <a:xfrm>
            <a:off x="2872025" y="4384180"/>
            <a:ext cx="8130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60" name="Text Box 254"/>
          <p:cNvSpPr txBox="1">
            <a:spLocks noChangeArrowheads="1"/>
          </p:cNvSpPr>
          <p:nvPr/>
        </p:nvSpPr>
        <p:spPr bwMode="auto">
          <a:xfrm>
            <a:off x="1605164" y="4384180"/>
            <a:ext cx="7174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61" name="Text Box 219"/>
          <p:cNvSpPr txBox="1">
            <a:spLocks noChangeArrowheads="1"/>
          </p:cNvSpPr>
          <p:nvPr/>
        </p:nvSpPr>
        <p:spPr bwMode="auto">
          <a:xfrm>
            <a:off x="1373173" y="5022614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362" name="Line 256"/>
          <p:cNvSpPr>
            <a:spLocks noChangeShapeType="1"/>
          </p:cNvSpPr>
          <p:nvPr/>
        </p:nvSpPr>
        <p:spPr bwMode="auto">
          <a:xfrm flipV="1">
            <a:off x="722298" y="5203589"/>
            <a:ext cx="639763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3" name="Text Box 257"/>
          <p:cNvSpPr txBox="1">
            <a:spLocks noChangeArrowheads="1"/>
          </p:cNvSpPr>
          <p:nvPr/>
        </p:nvSpPr>
        <p:spPr bwMode="auto">
          <a:xfrm>
            <a:off x="666304" y="4882786"/>
            <a:ext cx="885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64" name="Text Box 258"/>
          <p:cNvSpPr txBox="1">
            <a:spLocks noChangeArrowheads="1"/>
          </p:cNvSpPr>
          <p:nvPr/>
        </p:nvSpPr>
        <p:spPr bwMode="auto">
          <a:xfrm>
            <a:off x="504737" y="5147986"/>
            <a:ext cx="11624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65" name="Text Box 259"/>
          <p:cNvSpPr txBox="1">
            <a:spLocks noChangeArrowheads="1"/>
          </p:cNvSpPr>
          <p:nvPr/>
        </p:nvSpPr>
        <p:spPr bwMode="auto">
          <a:xfrm>
            <a:off x="1608123" y="4882786"/>
            <a:ext cx="1054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-6</a:t>
            </a:r>
            <a:r>
              <a:rPr lang="en-US" altLang="en-US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(-7)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6" name="Text Box 260"/>
          <p:cNvSpPr txBox="1">
            <a:spLocks noChangeArrowheads="1"/>
          </p:cNvSpPr>
          <p:nvPr/>
        </p:nvSpPr>
        <p:spPr bwMode="auto">
          <a:xfrm>
            <a:off x="1608123" y="5179777"/>
            <a:ext cx="1006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altLang="en-US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0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7" name="Line 261"/>
          <p:cNvSpPr>
            <a:spLocks noChangeShapeType="1"/>
          </p:cNvSpPr>
          <p:nvPr/>
        </p:nvSpPr>
        <p:spPr bwMode="auto">
          <a:xfrm flipV="1">
            <a:off x="1700197" y="5203589"/>
            <a:ext cx="822325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8" name="Text Box 262"/>
          <p:cNvSpPr txBox="1">
            <a:spLocks noChangeArrowheads="1"/>
          </p:cNvSpPr>
          <p:nvPr/>
        </p:nvSpPr>
        <p:spPr bwMode="auto">
          <a:xfrm>
            <a:off x="2679591" y="4879095"/>
            <a:ext cx="562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9" name="Text Box 263"/>
          <p:cNvSpPr txBox="1">
            <a:spLocks noChangeArrowheads="1"/>
          </p:cNvSpPr>
          <p:nvPr/>
        </p:nvSpPr>
        <p:spPr bwMode="auto">
          <a:xfrm>
            <a:off x="2730063" y="5149614"/>
            <a:ext cx="514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0" name="Text Box 264"/>
          <p:cNvSpPr txBox="1">
            <a:spLocks noChangeArrowheads="1"/>
          </p:cNvSpPr>
          <p:nvPr/>
        </p:nvSpPr>
        <p:spPr bwMode="auto">
          <a:xfrm>
            <a:off x="2532048" y="5013089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371" name="Line 265"/>
          <p:cNvSpPr>
            <a:spLocks noChangeShapeType="1"/>
          </p:cNvSpPr>
          <p:nvPr/>
        </p:nvSpPr>
        <p:spPr bwMode="auto">
          <a:xfrm flipV="1">
            <a:off x="2819386" y="5181364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TextBox 371"/>
              <p:cNvSpPr txBox="1"/>
              <p:nvPr/>
            </p:nvSpPr>
            <p:spPr>
              <a:xfrm>
                <a:off x="4837567" y="5976229"/>
                <a:ext cx="1422184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+ 8 </a:t>
                </a:r>
              </a:p>
            </p:txBody>
          </p:sp>
        </mc:Choice>
        <mc:Fallback xmlns="">
          <p:sp>
            <p:nvSpPr>
              <p:cNvPr id="372" name="TextBox 3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567" y="5976229"/>
                <a:ext cx="1422184" cy="484043"/>
              </a:xfrm>
              <a:prstGeom prst="rect">
                <a:avLst/>
              </a:prstGeom>
              <a:blipFill rotWithShape="1">
                <a:blip r:embed="rId10"/>
                <a:stretch>
                  <a:fillRect l="-386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3" name="TextBox 372"/>
          <p:cNvSpPr txBox="1"/>
          <p:nvPr/>
        </p:nvSpPr>
        <p:spPr>
          <a:xfrm>
            <a:off x="4837567" y="5497576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8</a:t>
            </a:r>
          </a:p>
        </p:txBody>
      </p:sp>
      <p:sp>
        <p:nvSpPr>
          <p:cNvPr id="374" name="Text Box 219"/>
          <p:cNvSpPr txBox="1">
            <a:spLocks noChangeArrowheads="1"/>
          </p:cNvSpPr>
          <p:nvPr/>
        </p:nvSpPr>
        <p:spPr bwMode="auto">
          <a:xfrm>
            <a:off x="6044007" y="5018923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375" name="Text Box 255"/>
          <p:cNvSpPr txBox="1">
            <a:spLocks noChangeArrowheads="1"/>
          </p:cNvSpPr>
          <p:nvPr/>
        </p:nvSpPr>
        <p:spPr bwMode="auto">
          <a:xfrm>
            <a:off x="4837567" y="5018923"/>
            <a:ext cx="730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 =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376" name="Line 256"/>
          <p:cNvSpPr>
            <a:spLocks noChangeShapeType="1"/>
          </p:cNvSpPr>
          <p:nvPr/>
        </p:nvSpPr>
        <p:spPr bwMode="auto">
          <a:xfrm flipV="1">
            <a:off x="5393132" y="5199898"/>
            <a:ext cx="639763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7" name="Text Box 257"/>
          <p:cNvSpPr txBox="1">
            <a:spLocks noChangeArrowheads="1"/>
          </p:cNvSpPr>
          <p:nvPr/>
        </p:nvSpPr>
        <p:spPr bwMode="auto">
          <a:xfrm>
            <a:off x="5337138" y="4879095"/>
            <a:ext cx="885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78" name="Text Box 258"/>
          <p:cNvSpPr txBox="1">
            <a:spLocks noChangeArrowheads="1"/>
          </p:cNvSpPr>
          <p:nvPr/>
        </p:nvSpPr>
        <p:spPr bwMode="auto">
          <a:xfrm>
            <a:off x="5228045" y="5136398"/>
            <a:ext cx="1063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79" name="Text Box 259"/>
          <p:cNvSpPr txBox="1">
            <a:spLocks noChangeArrowheads="1"/>
          </p:cNvSpPr>
          <p:nvPr/>
        </p:nvSpPr>
        <p:spPr bwMode="auto">
          <a:xfrm>
            <a:off x="6278957" y="4837948"/>
            <a:ext cx="1054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US" altLang="en-US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(-2)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0" name="Text Box 260"/>
          <p:cNvSpPr txBox="1">
            <a:spLocks noChangeArrowheads="1"/>
          </p:cNvSpPr>
          <p:nvPr/>
        </p:nvSpPr>
        <p:spPr bwMode="auto">
          <a:xfrm>
            <a:off x="6278957" y="5176086"/>
            <a:ext cx="1006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altLang="en-US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5</a:t>
            </a:r>
            <a:endParaRPr lang="en-US" altLang="en-US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1" name="Line 261"/>
          <p:cNvSpPr>
            <a:spLocks noChangeShapeType="1"/>
          </p:cNvSpPr>
          <p:nvPr/>
        </p:nvSpPr>
        <p:spPr bwMode="auto">
          <a:xfrm flipV="1">
            <a:off x="6371031" y="5199898"/>
            <a:ext cx="822325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2" name="Text Box 262"/>
          <p:cNvSpPr txBox="1">
            <a:spLocks noChangeArrowheads="1"/>
          </p:cNvSpPr>
          <p:nvPr/>
        </p:nvSpPr>
        <p:spPr bwMode="auto">
          <a:xfrm>
            <a:off x="7346154" y="4875327"/>
            <a:ext cx="562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3" name="Text Box 263"/>
          <p:cNvSpPr txBox="1">
            <a:spLocks noChangeArrowheads="1"/>
          </p:cNvSpPr>
          <p:nvPr/>
        </p:nvSpPr>
        <p:spPr bwMode="auto">
          <a:xfrm>
            <a:off x="7432868" y="5145923"/>
            <a:ext cx="4139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-5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4" name="Text Box 264"/>
          <p:cNvSpPr txBox="1">
            <a:spLocks noChangeArrowheads="1"/>
          </p:cNvSpPr>
          <p:nvPr/>
        </p:nvSpPr>
        <p:spPr bwMode="auto">
          <a:xfrm>
            <a:off x="7202882" y="5009398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385" name="Line 265"/>
          <p:cNvSpPr>
            <a:spLocks noChangeShapeType="1"/>
          </p:cNvSpPr>
          <p:nvPr/>
        </p:nvSpPr>
        <p:spPr bwMode="auto">
          <a:xfrm flipV="1">
            <a:off x="7490220" y="5177673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6" name="Text Box 251"/>
          <p:cNvSpPr txBox="1">
            <a:spLocks noChangeArrowheads="1"/>
          </p:cNvSpPr>
          <p:nvPr/>
        </p:nvSpPr>
        <p:spPr bwMode="auto">
          <a:xfrm>
            <a:off x="6796946" y="4349405"/>
            <a:ext cx="650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87" name="Text Box 252"/>
          <p:cNvSpPr txBox="1">
            <a:spLocks noChangeArrowheads="1"/>
          </p:cNvSpPr>
          <p:nvPr/>
        </p:nvSpPr>
        <p:spPr bwMode="auto">
          <a:xfrm>
            <a:off x="5572063" y="4349405"/>
            <a:ext cx="693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88" name="Text Box 253"/>
          <p:cNvSpPr txBox="1">
            <a:spLocks noChangeArrowheads="1"/>
          </p:cNvSpPr>
          <p:nvPr/>
        </p:nvSpPr>
        <p:spPr bwMode="auto">
          <a:xfrm>
            <a:off x="7091326" y="4341533"/>
            <a:ext cx="5642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89" name="Text Box 254"/>
          <p:cNvSpPr txBox="1">
            <a:spLocks noChangeArrowheads="1"/>
          </p:cNvSpPr>
          <p:nvPr/>
        </p:nvSpPr>
        <p:spPr bwMode="auto">
          <a:xfrm>
            <a:off x="5930060" y="4341533"/>
            <a:ext cx="5930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90" name="Text Box 264"/>
          <p:cNvSpPr txBox="1">
            <a:spLocks noChangeArrowheads="1"/>
          </p:cNvSpPr>
          <p:nvPr/>
        </p:nvSpPr>
        <p:spPr bwMode="auto">
          <a:xfrm>
            <a:off x="7764857" y="5009398"/>
            <a:ext cx="682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</a:t>
            </a:r>
            <a:endParaRPr lang="en-US" altLang="en-US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1" name="Text Box 262"/>
          <p:cNvSpPr txBox="1">
            <a:spLocks noChangeArrowheads="1"/>
          </p:cNvSpPr>
          <p:nvPr/>
        </p:nvSpPr>
        <p:spPr bwMode="auto">
          <a:xfrm>
            <a:off x="8042247" y="4875327"/>
            <a:ext cx="562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2" name="Text Box 263"/>
          <p:cNvSpPr txBox="1">
            <a:spLocks noChangeArrowheads="1"/>
          </p:cNvSpPr>
          <p:nvPr/>
        </p:nvSpPr>
        <p:spPr bwMode="auto">
          <a:xfrm>
            <a:off x="8185366" y="5145923"/>
            <a:ext cx="274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3" name="Line 265"/>
          <p:cNvSpPr>
            <a:spLocks noChangeShapeType="1"/>
          </p:cNvSpPr>
          <p:nvPr/>
        </p:nvSpPr>
        <p:spPr bwMode="auto">
          <a:xfrm flipV="1">
            <a:off x="8185366" y="5177673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05" name="Text Box 255"/>
          <p:cNvSpPr txBox="1">
            <a:spLocks noChangeArrowheads="1"/>
          </p:cNvSpPr>
          <p:nvPr/>
        </p:nvSpPr>
        <p:spPr bwMode="auto">
          <a:xfrm>
            <a:off x="77171" y="5013089"/>
            <a:ext cx="8740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 =</a:t>
            </a:r>
            <a:endParaRPr lang="en-US" alt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9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/>
              <a:t>154</a:t>
            </a:r>
          </a:p>
        </p:txBody>
      </p:sp>
    </p:spTree>
    <p:extLst>
      <p:ext uri="{BB962C8B-B14F-4D97-AF65-F5344CB8AC3E}">
        <p14:creationId xmlns:p14="http://schemas.microsoft.com/office/powerpoint/2010/main" val="14786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4" grpId="0"/>
      <p:bldP spid="265" grpId="0"/>
      <p:bldP spid="316" grpId="0" animBg="1"/>
      <p:bldP spid="317" grpId="0" animBg="1"/>
      <p:bldP spid="321" grpId="0"/>
      <p:bldP spid="322" grpId="0"/>
      <p:bldP spid="327" grpId="0"/>
      <p:bldP spid="330" grpId="0"/>
      <p:bldP spid="335" grpId="0"/>
      <p:bldP spid="338" grpId="0"/>
      <p:bldP spid="339" grpId="0"/>
      <p:bldP spid="340" grpId="0"/>
      <p:bldP spid="341" grpId="0" animBg="1"/>
      <p:bldP spid="342" grpId="0"/>
      <p:bldP spid="352" grpId="0"/>
      <p:bldP spid="355" grpId="0"/>
      <p:bldP spid="356" grpId="0"/>
      <p:bldP spid="357" grpId="0"/>
      <p:bldP spid="358" grpId="0"/>
      <p:bldP spid="359" grpId="0"/>
      <p:bldP spid="360" grpId="0"/>
      <p:bldP spid="361" grpId="0"/>
      <p:bldP spid="362" grpId="0" animBg="1"/>
      <p:bldP spid="363" grpId="0"/>
      <p:bldP spid="364" grpId="0"/>
      <p:bldP spid="365" grpId="0"/>
      <p:bldP spid="366" grpId="0"/>
      <p:bldP spid="367" grpId="0" animBg="1"/>
      <p:bldP spid="368" grpId="0"/>
      <p:bldP spid="369" grpId="0"/>
      <p:bldP spid="370" grpId="0"/>
      <p:bldP spid="371" grpId="0" animBg="1"/>
      <p:bldP spid="372" grpId="0"/>
      <p:bldP spid="373" grpId="0"/>
      <p:bldP spid="374" grpId="0"/>
      <p:bldP spid="375" grpId="0"/>
      <p:bldP spid="376" grpId="0" animBg="1"/>
      <p:bldP spid="377" grpId="0"/>
      <p:bldP spid="378" grpId="0"/>
      <p:bldP spid="379" grpId="0"/>
      <p:bldP spid="380" grpId="0"/>
      <p:bldP spid="381" grpId="0" animBg="1"/>
      <p:bldP spid="382" grpId="0"/>
      <p:bldP spid="383" grpId="0"/>
      <p:bldP spid="384" grpId="0"/>
      <p:bldP spid="385" grpId="0" animBg="1"/>
      <p:bldP spid="386" grpId="0"/>
      <p:bldP spid="387" grpId="0"/>
      <p:bldP spid="388" grpId="0"/>
      <p:bldP spid="389" grpId="0"/>
      <p:bldP spid="390" grpId="0"/>
      <p:bldP spid="391" grpId="0"/>
      <p:bldP spid="392" grpId="0"/>
      <p:bldP spid="393" grpId="0" animBg="1"/>
      <p:bldP spid="4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lope intercept form edi">
            <a:extLst>
              <a:ext uri="{FF2B5EF4-FFF2-40B4-BE49-F238E27FC236}">
                <a16:creationId xmlns:a16="http://schemas.microsoft.com/office/drawing/2014/main" xmlns="" id="{186ACDDB-4B40-49F9-BFD2-868822BE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7" y="228635"/>
            <a:ext cx="8783919" cy="493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A165E29-C55B-48BC-9B02-41EFE4C8E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785" y="4434829"/>
            <a:ext cx="2649501" cy="20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03720" y="308159"/>
            <a:ext cx="2194560" cy="1081981"/>
            <a:chOff x="6923980" y="225002"/>
            <a:chExt cx="2194560" cy="1081981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1081981"/>
              <a:chOff x="6923982" y="225002"/>
              <a:chExt cx="2767149" cy="1081981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830997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36898" indent="-236898" defTabSz="947593">
                  <a:defRPr/>
                </a:pPr>
                <a:r>
                  <a:rPr lang="en-US" sz="1200" b="1" dirty="0">
                    <a:solidFill>
                      <a:srgbClr val="8E44AD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2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1200" b="1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2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determine the y-intercept? </a:t>
                </a:r>
              </a:p>
              <a:p>
                <a:pPr marL="236898" indent="-236898" defTabSz="947593">
                  <a:defRPr/>
                </a:pPr>
                <a:r>
                  <a:rPr lang="en-US" sz="12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3</a:t>
                </a:r>
                <a:r>
                  <a:rPr lang="en-US" sz="1200" b="1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2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obtain the equation?</a:t>
                </a: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2004862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 4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1451313"/>
            <a:chOff x="35996" y="316710"/>
            <a:chExt cx="7081084" cy="1451313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120032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2000" b="1" dirty="0">
                  <a:solidFill>
                    <a:srgbClr val="FF5623"/>
                  </a:solidFill>
                  <a:latin typeface="Handlee" panose="02000000000000000000" pitchFamily="2" charset="0"/>
                </a:rPr>
                <a:t>1</a:t>
              </a:r>
              <a:r>
                <a:rPr lang="en-US" sz="2000" b="1" dirty="0">
                  <a:solidFill>
                    <a:srgbClr val="2C3E50"/>
                  </a:solidFill>
                  <a:latin typeface="Handlee" panose="02000000000000000000" pitchFamily="2" charset="0"/>
                </a:rPr>
                <a:t>	</a:t>
              </a:r>
              <a:r>
                <a:rPr lang="en-US" sz="2000" b="1" dirty="0">
                  <a:solidFill>
                    <a:srgbClr val="202020"/>
                  </a:solidFill>
                  <a:latin typeface="Handlee" panose="02000000000000000000" pitchFamily="2" charset="0"/>
                </a:rPr>
                <a:t>Find the </a:t>
              </a:r>
              <a:r>
                <a:rPr lang="en-US" sz="2000" b="1" dirty="0" smtClean="0">
                  <a:solidFill>
                    <a:srgbClr val="202020"/>
                  </a:solidFill>
                  <a:latin typeface="Handlee" panose="02000000000000000000" pitchFamily="2" charset="0"/>
                </a:rPr>
                <a:t>slope (</a:t>
              </a:r>
              <a:r>
                <a: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m</a:t>
              </a:r>
              <a:r>
                <a:rPr lang="en-US" sz="2000" b="1" dirty="0" smtClean="0">
                  <a:solidFill>
                    <a:srgbClr val="202020"/>
                  </a:solidFill>
                  <a:latin typeface="Handlee" panose="02000000000000000000" pitchFamily="2" charset="0"/>
                </a:rPr>
                <a:t>) (use the formula</a:t>
              </a:r>
              <a:r>
                <a:rPr lang="en-US" sz="2000" b="1" dirty="0">
                  <a:solidFill>
                    <a:srgbClr val="202020"/>
                  </a:solidFill>
                  <a:latin typeface="Handlee" panose="02000000000000000000" pitchFamily="2" charset="0"/>
                </a:rPr>
                <a:t>). </a:t>
              </a: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2000" b="1" dirty="0">
                  <a:solidFill>
                    <a:srgbClr val="FF5623"/>
                  </a:solidFill>
                  <a:latin typeface="Handlee" panose="02000000000000000000" pitchFamily="2" charset="0"/>
                </a:rPr>
                <a:t>2</a:t>
              </a:r>
              <a:r>
                <a:rPr lang="en-US" sz="2000" b="1" dirty="0">
                  <a:solidFill>
                    <a:srgbClr val="2C3E50"/>
                  </a:solidFill>
                  <a:latin typeface="Handlee" panose="02000000000000000000" pitchFamily="2" charset="0"/>
                </a:rPr>
                <a:t>	</a:t>
              </a:r>
              <a:r>
                <a:rPr lang="en-US" sz="2000" b="1" dirty="0">
                  <a:solidFill>
                    <a:srgbClr val="202020"/>
                  </a:solidFill>
                  <a:latin typeface="Handlee" panose="02000000000000000000" pitchFamily="2" charset="0"/>
                </a:rPr>
                <a:t>Determine the </a:t>
              </a:r>
              <a:r>
                <a: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y-intercept </a:t>
              </a:r>
              <a:r>
                <a:rPr lang="en-US" sz="2000" b="1" i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(0, #)</a:t>
              </a:r>
              <a:r>
                <a:rPr lang="en-US" sz="2000" b="1" dirty="0" smtClean="0">
                  <a:solidFill>
                    <a:srgbClr val="7030A0"/>
                  </a:solidFill>
                  <a:latin typeface="Handlee" panose="02000000000000000000" pitchFamily="2" charset="0"/>
                </a:rPr>
                <a:t>.</a:t>
              </a:r>
              <a:endParaRPr lang="en-US" sz="2000" b="1" dirty="0">
                <a:solidFill>
                  <a:srgbClr val="7030A0"/>
                </a:solidFill>
                <a:latin typeface="Handlee" panose="02000000000000000000" pitchFamily="2" charset="0"/>
              </a:endParaRP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2000" b="1" dirty="0">
                  <a:solidFill>
                    <a:srgbClr val="FF5623"/>
                  </a:solidFill>
                  <a:latin typeface="Handlee" panose="02000000000000000000" pitchFamily="2" charset="0"/>
                </a:rPr>
                <a:t>3</a:t>
              </a:r>
              <a:r>
                <a:rPr lang="en-US" sz="2000" b="1" dirty="0">
                  <a:solidFill>
                    <a:srgbClr val="2C3E50"/>
                  </a:solidFill>
                  <a:latin typeface="Handlee" panose="02000000000000000000" pitchFamily="2" charset="0"/>
                </a:rPr>
                <a:t>	</a:t>
              </a:r>
              <a:r>
                <a:rPr lang="en-US" sz="2000" b="1" dirty="0">
                  <a:solidFill>
                    <a:srgbClr val="202020"/>
                  </a:solidFill>
                  <a:latin typeface="Handlee" panose="02000000000000000000" pitchFamily="2" charset="0"/>
                </a:rPr>
                <a:t>Substitute the slope and y-intercept into </a:t>
              </a:r>
              <a:r>
                <a: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y=mx + b</a:t>
              </a:r>
              <a:r>
                <a:rPr lang="en-US" sz="2000" b="1" dirty="0" smtClean="0">
                  <a:solidFill>
                    <a:srgbClr val="202020"/>
                  </a:solidFill>
                  <a:latin typeface="Handlee" panose="02000000000000000000" pitchFamily="2" charset="0"/>
                </a:rPr>
                <a:t> </a:t>
              </a:r>
              <a:r>
                <a:rPr lang="en-US" sz="2000" b="1" dirty="0">
                  <a:solidFill>
                    <a:srgbClr val="202020"/>
                  </a:solidFill>
                  <a:latin typeface="Handlee" panose="02000000000000000000" pitchFamily="2" charset="0"/>
                </a:rPr>
                <a:t>to obtain the equation of the line.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>
                <a:tabLst>
                  <a:tab pos="114300" algn="l"/>
                </a:tabLst>
                <a:defRPr/>
              </a:pPr>
              <a:r>
                <a:rPr lang="en-US" sz="900" b="1" dirty="0">
                  <a:solidFill>
                    <a:srgbClr val="ECF0F1"/>
                  </a:solidFill>
                  <a:latin typeface="Century Gothic" panose="020B0502020202020204" pitchFamily="34" charset="0"/>
                </a:rPr>
                <a:t>	  </a:t>
              </a:r>
              <a:r>
                <a:rPr lang="en-US" sz="1000" b="1" kern="0" dirty="0">
                  <a:solidFill>
                    <a:srgbClr val="F9F9F9"/>
                  </a:solidFill>
                  <a:latin typeface="Century Gothic" panose="020B0502020202020204" pitchFamily="34" charset="0"/>
                  <a:cs typeface="Arial" pitchFamily="34" charset="0"/>
                </a:rPr>
                <a:t>Determine the slope and y-intercept of an equation in slope-intercept form.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92" y="1481922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39" y="944301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2" name="TextBox 351"/>
          <p:cNvSpPr txBox="1"/>
          <p:nvPr/>
        </p:nvSpPr>
        <p:spPr>
          <a:xfrm>
            <a:off x="110807" y="1694081"/>
            <a:ext cx="6288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1. Write the equation of the line through   (0, -2) and (3, 5). 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112551" y="3992154"/>
            <a:ext cx="692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2. Write the equation of the line through (4, -7) and (0, 1).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TextBox 353"/>
              <p:cNvSpPr txBox="1"/>
              <p:nvPr/>
            </p:nvSpPr>
            <p:spPr>
              <a:xfrm>
                <a:off x="267350" y="3248292"/>
                <a:ext cx="1144993" cy="44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2 </a:t>
                </a:r>
              </a:p>
            </p:txBody>
          </p:sp>
        </mc:Choice>
        <mc:Fallback xmlns="">
          <p:sp>
            <p:nvSpPr>
              <p:cNvPr id="354" name="TextBox 3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50" y="3248292"/>
                <a:ext cx="1144993" cy="440377"/>
              </a:xfrm>
              <a:prstGeom prst="rect">
                <a:avLst/>
              </a:prstGeom>
              <a:blipFill rotWithShape="1">
                <a:blip r:embed="rId6"/>
                <a:stretch>
                  <a:fillRect r="-1596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TextBox 354"/>
              <p:cNvSpPr txBox="1"/>
              <p:nvPr/>
            </p:nvSpPr>
            <p:spPr>
              <a:xfrm>
                <a:off x="267350" y="2744175"/>
                <a:ext cx="7232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-2</a:t>
                </a:r>
              </a:p>
            </p:txBody>
          </p:sp>
        </mc:Choice>
        <mc:Fallback xmlns="">
          <p:sp>
            <p:nvSpPr>
              <p:cNvPr id="355" name="TextBox 3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50" y="2744175"/>
                <a:ext cx="723275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7143" r="-336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Text Box 251"/>
              <p:cNvSpPr txBox="1">
                <a:spLocks noChangeArrowheads="1"/>
              </p:cNvSpPr>
              <p:nvPr/>
            </p:nvSpPr>
            <p:spPr bwMode="auto">
              <a:xfrm>
                <a:off x="5324405" y="1853576"/>
                <a:ext cx="366712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14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14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6" name="Text 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4405" y="1853576"/>
                <a:ext cx="366712" cy="304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" name="Text Box 252"/>
              <p:cNvSpPr txBox="1">
                <a:spLocks noChangeArrowheads="1"/>
              </p:cNvSpPr>
              <p:nvPr/>
            </p:nvSpPr>
            <p:spPr bwMode="auto">
              <a:xfrm>
                <a:off x="4305229" y="1860939"/>
                <a:ext cx="36512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14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14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7" name="Text 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5229" y="1860939"/>
                <a:ext cx="365125" cy="3048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Text Box 253"/>
              <p:cNvSpPr txBox="1">
                <a:spLocks noChangeArrowheads="1"/>
              </p:cNvSpPr>
              <p:nvPr/>
            </p:nvSpPr>
            <p:spPr bwMode="auto">
              <a:xfrm>
                <a:off x="5576715" y="1853635"/>
                <a:ext cx="36512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14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14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8" name="Text Box 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6715" y="1853635"/>
                <a:ext cx="365125" cy="304800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Text Box 254"/>
              <p:cNvSpPr txBox="1">
                <a:spLocks noChangeArrowheads="1"/>
              </p:cNvSpPr>
              <p:nvPr/>
            </p:nvSpPr>
            <p:spPr bwMode="auto">
              <a:xfrm>
                <a:off x="4570341" y="1860939"/>
                <a:ext cx="366713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14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14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9" name="Text Box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0341" y="1860939"/>
                <a:ext cx="366713" cy="304800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0" name="Text Box 219"/>
          <p:cNvSpPr txBox="1">
            <a:spLocks noChangeArrowheads="1"/>
          </p:cNvSpPr>
          <p:nvPr/>
        </p:nvSpPr>
        <p:spPr bwMode="auto">
          <a:xfrm>
            <a:off x="1473790" y="2290986"/>
            <a:ext cx="365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sz="1600" b="1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Text Box 255"/>
              <p:cNvSpPr txBox="1">
                <a:spLocks noChangeArrowheads="1"/>
              </p:cNvSpPr>
              <p:nvPr/>
            </p:nvSpPr>
            <p:spPr bwMode="auto">
              <a:xfrm>
                <a:off x="267350" y="2290986"/>
                <a:ext cx="73025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</a:t>
                </a:r>
                <a:r>
                  <a:rPr lang="en-US" altLang="en-US" sz="1600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1" name="Text Box 2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350" y="2290986"/>
                <a:ext cx="730250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7273" b="-218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" name="Line 256"/>
          <p:cNvSpPr>
            <a:spLocks noChangeShapeType="1"/>
          </p:cNvSpPr>
          <p:nvPr/>
        </p:nvSpPr>
        <p:spPr bwMode="auto">
          <a:xfrm flipV="1">
            <a:off x="822915" y="2471961"/>
            <a:ext cx="639763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3" name="Text Box 257"/>
              <p:cNvSpPr txBox="1">
                <a:spLocks noChangeArrowheads="1"/>
              </p:cNvSpPr>
              <p:nvPr/>
            </p:nvSpPr>
            <p:spPr bwMode="auto">
              <a:xfrm>
                <a:off x="766921" y="2151158"/>
                <a:ext cx="88582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16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en-US" sz="160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sz="160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  <a:sym typeface="Symbol" pitchFamily="18" charset="2"/>
                        </a:rPr>
                        <m:t> </m:t>
                      </m:r>
                      <m:r>
                        <a:rPr lang="en-US" altLang="en-US" sz="1600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16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16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3" name="Text 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921" y="2151158"/>
                <a:ext cx="885825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54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Text Box 258"/>
              <p:cNvSpPr txBox="1">
                <a:spLocks noChangeArrowheads="1"/>
              </p:cNvSpPr>
              <p:nvPr/>
            </p:nvSpPr>
            <p:spPr bwMode="auto">
              <a:xfrm>
                <a:off x="822915" y="2408461"/>
                <a:ext cx="73183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16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en-US" sz="160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sz="160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  <a:sym typeface="Symbol" pitchFamily="18" charset="2"/>
                        </a:rPr>
                        <m:t> </m:t>
                      </m:r>
                      <m:r>
                        <a:rPr lang="en-US" altLang="en-US" sz="1600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16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16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4" name="Text Box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915" y="2408461"/>
                <a:ext cx="731838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5" name="Text Box 259"/>
          <p:cNvSpPr txBox="1">
            <a:spLocks noChangeArrowheads="1"/>
          </p:cNvSpPr>
          <p:nvPr/>
        </p:nvSpPr>
        <p:spPr bwMode="auto">
          <a:xfrm>
            <a:off x="1708740" y="2151158"/>
            <a:ext cx="10540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altLang="en-US" sz="1600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(-2)</a:t>
            </a:r>
            <a:endParaRPr lang="en-US" altLang="en-US" sz="1600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6" name="Text Box 260"/>
          <p:cNvSpPr txBox="1">
            <a:spLocks noChangeArrowheads="1"/>
          </p:cNvSpPr>
          <p:nvPr/>
        </p:nvSpPr>
        <p:spPr bwMode="auto">
          <a:xfrm>
            <a:off x="1708740" y="2448149"/>
            <a:ext cx="10064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altLang="en-US" sz="1600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0</a:t>
            </a:r>
            <a:endParaRPr lang="en-US" altLang="en-US" sz="1600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7" name="Line 261"/>
          <p:cNvSpPr>
            <a:spLocks noChangeShapeType="1"/>
          </p:cNvSpPr>
          <p:nvPr/>
        </p:nvSpPr>
        <p:spPr bwMode="auto">
          <a:xfrm flipV="1">
            <a:off x="1800814" y="2471961"/>
            <a:ext cx="822325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8" name="Text Box 262"/>
          <p:cNvSpPr txBox="1">
            <a:spLocks noChangeArrowheads="1"/>
          </p:cNvSpPr>
          <p:nvPr/>
        </p:nvSpPr>
        <p:spPr bwMode="auto">
          <a:xfrm>
            <a:off x="2788238" y="2175098"/>
            <a:ext cx="5627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en-US" altLang="en-US" sz="1600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9" name="Text Box 263"/>
          <p:cNvSpPr txBox="1">
            <a:spLocks noChangeArrowheads="1"/>
          </p:cNvSpPr>
          <p:nvPr/>
        </p:nvSpPr>
        <p:spPr bwMode="auto">
          <a:xfrm>
            <a:off x="2920003" y="2417986"/>
            <a:ext cx="2746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altLang="en-US" sz="1600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0" name="Text Box 264"/>
          <p:cNvSpPr txBox="1">
            <a:spLocks noChangeArrowheads="1"/>
          </p:cNvSpPr>
          <p:nvPr/>
        </p:nvSpPr>
        <p:spPr bwMode="auto">
          <a:xfrm>
            <a:off x="2632665" y="2281461"/>
            <a:ext cx="365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371" name="Line 265"/>
          <p:cNvSpPr>
            <a:spLocks noChangeShapeType="1"/>
          </p:cNvSpPr>
          <p:nvPr/>
        </p:nvSpPr>
        <p:spPr bwMode="auto">
          <a:xfrm flipV="1">
            <a:off x="2920003" y="2449736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TextBox 371"/>
              <p:cNvSpPr txBox="1"/>
              <p:nvPr/>
            </p:nvSpPr>
            <p:spPr>
              <a:xfrm>
                <a:off x="248484" y="5823104"/>
                <a:ext cx="1310102" cy="44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+ 1 </a:t>
                </a:r>
              </a:p>
            </p:txBody>
          </p:sp>
        </mc:Choice>
        <mc:Fallback xmlns="">
          <p:sp>
            <p:nvSpPr>
              <p:cNvPr id="372" name="TextBox 3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84" y="5823104"/>
                <a:ext cx="1310102" cy="440505"/>
              </a:xfrm>
              <a:prstGeom prst="rect">
                <a:avLst/>
              </a:prstGeom>
              <a:blipFill rotWithShape="1">
                <a:blip r:embed="rId1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TextBox 372"/>
              <p:cNvSpPr txBox="1"/>
              <p:nvPr/>
            </p:nvSpPr>
            <p:spPr>
              <a:xfrm>
                <a:off x="248484" y="5318987"/>
                <a:ext cx="6543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373" name="TextBox 3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84" y="5318987"/>
                <a:ext cx="654346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7273" r="-46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4" name="Text Box 219"/>
          <p:cNvSpPr txBox="1">
            <a:spLocks noChangeArrowheads="1"/>
          </p:cNvSpPr>
          <p:nvPr/>
        </p:nvSpPr>
        <p:spPr bwMode="auto">
          <a:xfrm>
            <a:off x="1454924" y="4865798"/>
            <a:ext cx="365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sz="1600" b="1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Text Box 255"/>
              <p:cNvSpPr txBox="1">
                <a:spLocks noChangeArrowheads="1"/>
              </p:cNvSpPr>
              <p:nvPr/>
            </p:nvSpPr>
            <p:spPr bwMode="auto">
              <a:xfrm>
                <a:off x="248484" y="4865798"/>
                <a:ext cx="73025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en-US" sz="1600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r>
                  <a:rPr lang="en-US" altLang="en-US" sz="1600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5" name="Text Box 2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484" y="4865798"/>
                <a:ext cx="730250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7143" b="-196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6" name="Line 256"/>
          <p:cNvSpPr>
            <a:spLocks noChangeShapeType="1"/>
          </p:cNvSpPr>
          <p:nvPr/>
        </p:nvSpPr>
        <p:spPr bwMode="auto">
          <a:xfrm flipV="1">
            <a:off x="804049" y="5046773"/>
            <a:ext cx="639763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7" name="Text Box 257"/>
          <p:cNvSpPr txBox="1">
            <a:spLocks noChangeArrowheads="1"/>
          </p:cNvSpPr>
          <p:nvPr/>
        </p:nvSpPr>
        <p:spPr bwMode="auto">
          <a:xfrm>
            <a:off x="748055" y="4725970"/>
            <a:ext cx="8858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sz="16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sz="16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78" name="Text Box 258"/>
          <p:cNvSpPr txBox="1">
            <a:spLocks noChangeArrowheads="1"/>
          </p:cNvSpPr>
          <p:nvPr/>
        </p:nvSpPr>
        <p:spPr bwMode="auto">
          <a:xfrm>
            <a:off x="804049" y="4983273"/>
            <a:ext cx="7318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sz="16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sz="16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79" name="Text Box 259"/>
          <p:cNvSpPr txBox="1">
            <a:spLocks noChangeArrowheads="1"/>
          </p:cNvSpPr>
          <p:nvPr/>
        </p:nvSpPr>
        <p:spPr bwMode="auto">
          <a:xfrm>
            <a:off x="1689874" y="4725970"/>
            <a:ext cx="10540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altLang="en-US" sz="1600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(-7)</a:t>
            </a:r>
            <a:endParaRPr lang="en-US" altLang="en-US" sz="1600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0" name="Text Box 260"/>
          <p:cNvSpPr txBox="1">
            <a:spLocks noChangeArrowheads="1"/>
          </p:cNvSpPr>
          <p:nvPr/>
        </p:nvSpPr>
        <p:spPr bwMode="auto">
          <a:xfrm>
            <a:off x="1689874" y="5022961"/>
            <a:ext cx="10064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altLang="en-US" sz="1600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4</a:t>
            </a:r>
            <a:endParaRPr lang="en-US" altLang="en-US" sz="1600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1" name="Line 261"/>
          <p:cNvSpPr>
            <a:spLocks noChangeShapeType="1"/>
          </p:cNvSpPr>
          <p:nvPr/>
        </p:nvSpPr>
        <p:spPr bwMode="auto">
          <a:xfrm flipV="1">
            <a:off x="1781948" y="5046773"/>
            <a:ext cx="822325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2" name="Text Box 262"/>
          <p:cNvSpPr txBox="1">
            <a:spLocks noChangeArrowheads="1"/>
          </p:cNvSpPr>
          <p:nvPr/>
        </p:nvSpPr>
        <p:spPr bwMode="auto">
          <a:xfrm>
            <a:off x="2769372" y="4749910"/>
            <a:ext cx="5627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endParaRPr lang="en-US" altLang="en-US" sz="1600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3" name="Text Box 263"/>
          <p:cNvSpPr txBox="1">
            <a:spLocks noChangeArrowheads="1"/>
          </p:cNvSpPr>
          <p:nvPr/>
        </p:nvSpPr>
        <p:spPr bwMode="auto">
          <a:xfrm>
            <a:off x="2845170" y="4992798"/>
            <a:ext cx="4310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-4</a:t>
            </a:r>
            <a:endParaRPr lang="en-US" altLang="en-US" sz="1600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4" name="Text Box 264"/>
          <p:cNvSpPr txBox="1">
            <a:spLocks noChangeArrowheads="1"/>
          </p:cNvSpPr>
          <p:nvPr/>
        </p:nvSpPr>
        <p:spPr bwMode="auto">
          <a:xfrm>
            <a:off x="2613799" y="4856273"/>
            <a:ext cx="365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385" name="Line 265"/>
          <p:cNvSpPr>
            <a:spLocks noChangeShapeType="1"/>
          </p:cNvSpPr>
          <p:nvPr/>
        </p:nvSpPr>
        <p:spPr bwMode="auto">
          <a:xfrm flipV="1">
            <a:off x="2901137" y="5024548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6" name="Text Box 251"/>
              <p:cNvSpPr txBox="1">
                <a:spLocks noChangeArrowheads="1"/>
              </p:cNvSpPr>
              <p:nvPr/>
            </p:nvSpPr>
            <p:spPr bwMode="auto">
              <a:xfrm>
                <a:off x="5803798" y="4210178"/>
                <a:ext cx="366712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14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14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6" name="Text 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3798" y="4210178"/>
                <a:ext cx="366712" cy="3048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7" name="Text Box 252"/>
              <p:cNvSpPr txBox="1">
                <a:spLocks noChangeArrowheads="1"/>
              </p:cNvSpPr>
              <p:nvPr/>
            </p:nvSpPr>
            <p:spPr bwMode="auto">
              <a:xfrm>
                <a:off x="4627285" y="4235723"/>
                <a:ext cx="36512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14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14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7" name="Text 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7285" y="4235723"/>
                <a:ext cx="365125" cy="3048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Text Box 253"/>
              <p:cNvSpPr txBox="1">
                <a:spLocks noChangeArrowheads="1"/>
              </p:cNvSpPr>
              <p:nvPr/>
            </p:nvSpPr>
            <p:spPr bwMode="auto">
              <a:xfrm>
                <a:off x="6073136" y="4210178"/>
                <a:ext cx="36512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14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14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8" name="Text Box 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3136" y="4210178"/>
                <a:ext cx="365125" cy="304800"/>
              </a:xfrm>
              <a:prstGeom prst="rect">
                <a:avLst/>
              </a:prstGeom>
              <a:blipFill>
                <a:blip r:embed="rId20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Text Box 254"/>
              <p:cNvSpPr txBox="1">
                <a:spLocks noChangeArrowheads="1"/>
              </p:cNvSpPr>
              <p:nvPr/>
            </p:nvSpPr>
            <p:spPr bwMode="auto">
              <a:xfrm>
                <a:off x="4917797" y="4235723"/>
                <a:ext cx="366713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14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14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9" name="Text Box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7797" y="4235723"/>
                <a:ext cx="366713" cy="304800"/>
              </a:xfrm>
              <a:prstGeom prst="rect">
                <a:avLst/>
              </a:prstGeom>
              <a:blipFill>
                <a:blip r:embed="rId21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0" name="Text Box 264"/>
          <p:cNvSpPr txBox="1">
            <a:spLocks noChangeArrowheads="1"/>
          </p:cNvSpPr>
          <p:nvPr/>
        </p:nvSpPr>
        <p:spPr bwMode="auto">
          <a:xfrm>
            <a:off x="3175774" y="4856273"/>
            <a:ext cx="6824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-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altLang="en-US" sz="16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1" name="Text Box 262"/>
          <p:cNvSpPr txBox="1">
            <a:spLocks noChangeArrowheads="1"/>
          </p:cNvSpPr>
          <p:nvPr/>
        </p:nvSpPr>
        <p:spPr bwMode="auto">
          <a:xfrm>
            <a:off x="3446843" y="4749910"/>
            <a:ext cx="5627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altLang="en-US" sz="1600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2" name="Text Box 263"/>
          <p:cNvSpPr txBox="1">
            <a:spLocks noChangeArrowheads="1"/>
          </p:cNvSpPr>
          <p:nvPr/>
        </p:nvSpPr>
        <p:spPr bwMode="auto">
          <a:xfrm>
            <a:off x="3578608" y="4992798"/>
            <a:ext cx="2746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altLang="en-US" sz="1600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3" name="Line 265"/>
          <p:cNvSpPr>
            <a:spLocks noChangeShapeType="1"/>
          </p:cNvSpPr>
          <p:nvPr/>
        </p:nvSpPr>
        <p:spPr bwMode="auto">
          <a:xfrm flipV="1">
            <a:off x="3578608" y="5024548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502029" y="4392723"/>
            <a:ext cx="2377440" cy="946150"/>
            <a:chOff x="6740798" y="5513103"/>
            <a:chExt cx="2377440" cy="946150"/>
          </a:xfrm>
        </p:grpSpPr>
        <p:sp>
          <p:nvSpPr>
            <p:cNvPr id="83" name="TextBox 82"/>
            <p:cNvSpPr txBox="1"/>
            <p:nvPr/>
          </p:nvSpPr>
          <p:spPr>
            <a:xfrm>
              <a:off x="6740798" y="5529597"/>
              <a:ext cx="2377440" cy="91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  <a:t/>
              </a:r>
              <a:b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</a:br>
              <a:endParaRPr lang="en-US" sz="8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933512" y="5513103"/>
              <a:ext cx="1993900" cy="946150"/>
              <a:chOff x="6933512" y="5513103"/>
              <a:chExt cx="1993900" cy="946150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33512" y="5513103"/>
                <a:ext cx="1993900" cy="946150"/>
                <a:chOff x="7160342" y="5513103"/>
                <a:chExt cx="1993900" cy="946150"/>
              </a:xfrm>
            </p:grpSpPr>
            <p:sp>
              <p:nvSpPr>
                <p:cNvPr id="8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7160342" y="5697253"/>
                  <a:ext cx="1993900" cy="523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914400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=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+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 bwMode="auto">
                <a:xfrm>
                  <a:off x="7288929" y="6121115"/>
                  <a:ext cx="628650" cy="3381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slope</a:t>
                  </a: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 bwMode="auto">
                <a:xfrm>
                  <a:off x="7555629" y="5513103"/>
                  <a:ext cx="1189038" cy="33813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i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16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-intercept</a:t>
                  </a:r>
                </a:p>
              </p:txBody>
            </p:sp>
          </p:grpSp>
          <p:cxnSp>
            <p:nvCxnSpPr>
              <p:cNvPr id="86" name="Straight Arrow Connector 85"/>
              <p:cNvCxnSpPr/>
              <p:nvPr/>
            </p:nvCxnSpPr>
            <p:spPr bwMode="auto">
              <a:xfrm flipV="1">
                <a:off x="7631860" y="6121115"/>
                <a:ext cx="173038" cy="173038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 bwMode="auto">
              <a:xfrm flipH="1" flipV="1">
                <a:off x="8338934" y="5792067"/>
                <a:ext cx="166688" cy="13176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752618" y="3042720"/>
                <a:ext cx="2011680" cy="80021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Slope Formula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1A8B3">
                            <a:lumMod val="75000"/>
                          </a:srgb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 = </a:t>
                </a:r>
                <a:br>
                  <a:rPr lang="en-US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</a:br>
                <a:endParaRPr lang="en-US" sz="1000" dirty="0">
                  <a:solidFill>
                    <a:srgbClr val="21A8B3">
                      <a:lumMod val="75000"/>
                    </a:srgbClr>
                  </a:solidFill>
                  <a:latin typeface="Century Gothic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618" y="3042720"/>
                <a:ext cx="2011680" cy="800219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591"/>
          <p:cNvSpPr txBox="1">
            <a:spLocks noChangeArrowheads="1"/>
          </p:cNvSpPr>
          <p:nvPr/>
        </p:nvSpPr>
        <p:spPr bwMode="auto">
          <a:xfrm>
            <a:off x="7604438" y="3450568"/>
            <a:ext cx="8882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i="1" dirty="0">
                <a:solidFill>
                  <a:srgbClr val="2596F1"/>
                </a:solidFill>
                <a:latin typeface="Century Gothic"/>
              </a:rPr>
              <a:t>x</a:t>
            </a:r>
            <a:r>
              <a:rPr lang="en-US" altLang="en-US" sz="1600" b="1" i="1" baseline="-25000" dirty="0">
                <a:solidFill>
                  <a:srgbClr val="2596F1"/>
                </a:solidFill>
                <a:latin typeface="Century Gothic"/>
              </a:rPr>
              <a:t>2</a:t>
            </a:r>
            <a:r>
              <a:rPr lang="en-US" altLang="en-US" sz="1600" b="1" i="1" dirty="0">
                <a:solidFill>
                  <a:srgbClr val="2596F1"/>
                </a:solidFill>
                <a:latin typeface="Century Gothic"/>
              </a:rPr>
              <a:t> – x</a:t>
            </a:r>
            <a:r>
              <a:rPr lang="en-US" altLang="en-US" sz="1600" b="1" i="1" baseline="-25000" dirty="0">
                <a:solidFill>
                  <a:srgbClr val="2596F1"/>
                </a:solidFill>
                <a:latin typeface="Century Gothic"/>
              </a:rPr>
              <a:t>1</a:t>
            </a:r>
            <a:endParaRPr lang="en-US" altLang="en-US" sz="1600" dirty="0">
              <a:solidFill>
                <a:srgbClr val="2596F1"/>
              </a:solidFill>
              <a:latin typeface="Century Gothic"/>
            </a:endParaRPr>
          </a:p>
        </p:txBody>
      </p:sp>
      <p:sp>
        <p:nvSpPr>
          <p:cNvPr id="93" name="TextBox 588"/>
          <p:cNvSpPr txBox="1">
            <a:spLocks noChangeArrowheads="1"/>
          </p:cNvSpPr>
          <p:nvPr/>
        </p:nvSpPr>
        <p:spPr bwMode="auto">
          <a:xfrm>
            <a:off x="7614467" y="3248292"/>
            <a:ext cx="7249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 i="1" dirty="0">
                <a:solidFill>
                  <a:srgbClr val="4AAE52"/>
                </a:solidFill>
                <a:latin typeface="Century Gothic"/>
              </a:rPr>
              <a:t>y</a:t>
            </a:r>
            <a:r>
              <a:rPr lang="en-US" altLang="en-US" sz="1400" b="1" i="1" baseline="-25000" dirty="0">
                <a:solidFill>
                  <a:srgbClr val="4AAE52"/>
                </a:solidFill>
                <a:latin typeface="Century Gothic"/>
              </a:rPr>
              <a:t>2</a:t>
            </a:r>
            <a:r>
              <a:rPr lang="en-US" altLang="en-US" sz="1400" b="1" i="1" dirty="0">
                <a:solidFill>
                  <a:srgbClr val="4AAE52"/>
                </a:solidFill>
                <a:latin typeface="Century Gothic"/>
              </a:rPr>
              <a:t> – y</a:t>
            </a:r>
            <a:r>
              <a:rPr lang="en-US" altLang="en-US" sz="1400" b="1" i="1" baseline="-25000" dirty="0">
                <a:solidFill>
                  <a:srgbClr val="4AAE52"/>
                </a:solidFill>
                <a:latin typeface="Century Gothic"/>
              </a:rPr>
              <a:t>1</a:t>
            </a:r>
            <a:endParaRPr lang="en-US" altLang="en-US" sz="1400" dirty="0">
              <a:solidFill>
                <a:srgbClr val="4AAE52"/>
              </a:solidFill>
              <a:latin typeface="Century Gothic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7757251" y="3520439"/>
            <a:ext cx="504806" cy="254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/>
              <a:t>151</a:t>
            </a:r>
          </a:p>
        </p:txBody>
      </p:sp>
      <p:pic>
        <p:nvPicPr>
          <p:cNvPr id="2050" name="Picture 2" descr="Image result for i do i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89" y="2469225"/>
            <a:ext cx="2511076" cy="94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981832" y="5198914"/>
            <a:ext cx="2511076" cy="941654"/>
            <a:chOff x="4000282" y="5126273"/>
            <a:chExt cx="2511076" cy="941654"/>
          </a:xfrm>
        </p:grpSpPr>
        <p:pic>
          <p:nvPicPr>
            <p:cNvPr id="81" name="Picture 2" descr="Image result for i do it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282" y="5126273"/>
              <a:ext cx="2511076" cy="94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138461" y="5593341"/>
              <a:ext cx="414104" cy="450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6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  <p:bldP spid="354" grpId="0"/>
      <p:bldP spid="355" grpId="0"/>
      <p:bldP spid="356" grpId="0"/>
      <p:bldP spid="357" grpId="0"/>
      <p:bldP spid="358" grpId="0"/>
      <p:bldP spid="359" grpId="0"/>
      <p:bldP spid="360" grpId="0"/>
      <p:bldP spid="361" grpId="0"/>
      <p:bldP spid="362" grpId="0" animBg="1"/>
      <p:bldP spid="363" grpId="0"/>
      <p:bldP spid="364" grpId="0"/>
      <p:bldP spid="365" grpId="0"/>
      <p:bldP spid="366" grpId="0"/>
      <p:bldP spid="367" grpId="0" animBg="1"/>
      <p:bldP spid="368" grpId="0"/>
      <p:bldP spid="369" grpId="0"/>
      <p:bldP spid="370" grpId="0"/>
      <p:bldP spid="371" grpId="0" animBg="1"/>
      <p:bldP spid="372" grpId="0"/>
      <p:bldP spid="373" grpId="0"/>
      <p:bldP spid="374" grpId="0"/>
      <p:bldP spid="375" grpId="0"/>
      <p:bldP spid="376" grpId="0" animBg="1"/>
      <p:bldP spid="377" grpId="0"/>
      <p:bldP spid="378" grpId="0"/>
      <p:bldP spid="379" grpId="0"/>
      <p:bldP spid="380" grpId="0"/>
      <p:bldP spid="381" grpId="0" animBg="1"/>
      <p:bldP spid="382" grpId="0"/>
      <p:bldP spid="383" grpId="0"/>
      <p:bldP spid="384" grpId="0"/>
      <p:bldP spid="385" grpId="0" animBg="1"/>
      <p:bldP spid="386" grpId="0"/>
      <p:bldP spid="387" grpId="0"/>
      <p:bldP spid="388" grpId="0"/>
      <p:bldP spid="389" grpId="0"/>
      <p:bldP spid="390" grpId="0"/>
      <p:bldP spid="391" grpId="0"/>
      <p:bldP spid="392" grpId="0"/>
      <p:bldP spid="3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03720" y="308159"/>
            <a:ext cx="2194560" cy="851148"/>
            <a:chOff x="6923980" y="225002"/>
            <a:chExt cx="2194560" cy="851148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851148"/>
              <a:chOff x="6923982" y="225002"/>
              <a:chExt cx="2767149" cy="851148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600164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36898" indent="-236898" defTabSz="947593">
                  <a:defRPr/>
                </a:pPr>
                <a:r>
                  <a:rPr lang="en-US" sz="1100" b="1" dirty="0">
                    <a:solidFill>
                      <a:srgbClr val="8E44AD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100" b="1" dirty="0" smtClean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2b</a:t>
                </a:r>
                <a:r>
                  <a:rPr lang="en-US" sz="1100" b="1" dirty="0" smtClean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100" b="1" dirty="0" smtClean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</a:t>
                </a:r>
                <a:r>
                  <a:rPr lang="en-US" sz="11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did I/you </a:t>
                </a:r>
                <a:r>
                  <a:rPr lang="en-US" sz="1100" b="1" dirty="0" smtClean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solve for b? </a:t>
                </a:r>
                <a:endParaRPr lang="en-US" sz="1100" b="1" dirty="0">
                  <a:solidFill>
                    <a:srgbClr val="202020"/>
                  </a:solidFill>
                  <a:latin typeface="Century Gothic" panose="020B0502020202020204" pitchFamily="34" charset="0"/>
                  <a:cs typeface="Times New Roman" pitchFamily="18" charset="0"/>
                </a:endParaRPr>
              </a:p>
              <a:p>
                <a:pPr marL="236898" indent="-236898" defTabSz="947593">
                  <a:defRPr/>
                </a:pPr>
                <a:r>
                  <a:rPr 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100" b="1" dirty="0" smtClean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2a</a:t>
                </a:r>
                <a:r>
                  <a:rPr lang="en-US" sz="1100" b="1" dirty="0" smtClean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100" b="1" dirty="0" smtClean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</a:t>
                </a:r>
                <a:r>
                  <a:rPr lang="en-US" sz="11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did I/you obtain </a:t>
                </a:r>
                <a:r>
                  <a:rPr lang="en-US" sz="1100" b="1" dirty="0" smtClean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the  y-intercept?</a:t>
                </a:r>
                <a:endParaRPr lang="en-US" sz="1100" b="1" dirty="0">
                  <a:solidFill>
                    <a:srgbClr val="202020"/>
                  </a:solidFill>
                  <a:latin typeface="Century Gothic" panose="020B0502020202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2612400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 4 (continued)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1700612"/>
            <a:chOff x="35996" y="316710"/>
            <a:chExt cx="7081084" cy="1700612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14496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400" b="1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Find the slope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(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use the formula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). 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Determine 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the</a:t>
              </a:r>
              <a:r>
                <a:rPr lang="en-US" sz="1400" b="1" i="1" dirty="0">
                  <a:solidFill>
                    <a:srgbClr val="2020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y-intercept (b)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.</a:t>
              </a:r>
              <a:endParaRPr lang="en-US" sz="1400" b="1" dirty="0">
                <a:solidFill>
                  <a:srgbClr val="202020"/>
                </a:solidFill>
                <a:latin typeface="Century Gothic" panose="020B0502020202020204" pitchFamily="34" charset="0"/>
              </a:endParaRP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  </a:t>
              </a: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a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Solve for b.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b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Substitute the slope for m and one of the points for x and y in the slope    		     intercept formula.</a:t>
              </a: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400" b="1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the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slope(m)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and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y-intercept(b)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into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y=mx + b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to obtain the equation of the line.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>
                <a:tabLst>
                  <a:tab pos="114300" algn="l"/>
                </a:tabLst>
                <a:defRPr/>
              </a:pPr>
              <a:r>
                <a:rPr lang="en-US" sz="900" b="1" dirty="0">
                  <a:solidFill>
                    <a:srgbClr val="ECF0F1"/>
                  </a:solidFill>
                  <a:latin typeface="Century Gothic" panose="020B0502020202020204" pitchFamily="34" charset="0"/>
                </a:rPr>
                <a:t>	  </a:t>
              </a:r>
              <a:r>
                <a:rPr lang="en-US" sz="1000" b="1" kern="0" dirty="0">
                  <a:solidFill>
                    <a:srgbClr val="F9F9F9"/>
                  </a:solidFill>
                  <a:latin typeface="Century Gothic" panose="020B0502020202020204" pitchFamily="34" charset="0"/>
                  <a:cs typeface="Arial" pitchFamily="34" charset="0"/>
                </a:rPr>
                <a:t>Determine the slope and y-intercept of an equation in slope-intercept form.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74" y="849334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50" y="2064086"/>
            <a:ext cx="745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2a. Solve for b:  y = mx + b.</a:t>
            </a:r>
            <a:endParaRPr lang="en-US" sz="2800" b="1" i="1" dirty="0">
              <a:solidFill>
                <a:srgbClr val="002060"/>
              </a:solidFill>
              <a:latin typeface="Handlee" panose="02000000000000000000" pitchFamily="2" charset="0"/>
              <a:ea typeface="Cambria Math" panose="02040503050406030204" pitchFamily="18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6693078" y="3859601"/>
            <a:ext cx="2405201" cy="946150"/>
            <a:chOff x="6740798" y="5513103"/>
            <a:chExt cx="2377440" cy="946150"/>
          </a:xfrm>
        </p:grpSpPr>
        <p:sp>
          <p:nvSpPr>
            <p:cNvPr id="133" name="TextBox 132"/>
            <p:cNvSpPr txBox="1"/>
            <p:nvPr/>
          </p:nvSpPr>
          <p:spPr>
            <a:xfrm>
              <a:off x="6740798" y="5529597"/>
              <a:ext cx="2377440" cy="91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  <a:t/>
              </a:r>
              <a:b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</a:br>
              <a:endParaRPr lang="en-US" sz="8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6933512" y="5513103"/>
              <a:ext cx="1993900" cy="946150"/>
              <a:chOff x="6933512" y="5513103"/>
              <a:chExt cx="1993900" cy="946150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6933512" y="5513103"/>
                <a:ext cx="1993900" cy="946150"/>
                <a:chOff x="7160342" y="5513103"/>
                <a:chExt cx="1993900" cy="946150"/>
              </a:xfrm>
            </p:grpSpPr>
            <p:sp>
              <p:nvSpPr>
                <p:cNvPr id="13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7160342" y="5697253"/>
                  <a:ext cx="1993900" cy="523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914400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=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+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 bwMode="auto">
                <a:xfrm>
                  <a:off x="7288929" y="6121115"/>
                  <a:ext cx="628650" cy="3381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slope</a:t>
                  </a: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 bwMode="auto">
                <a:xfrm>
                  <a:off x="7555629" y="5513103"/>
                  <a:ext cx="1189038" cy="33813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i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16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-intercept</a:t>
                  </a:r>
                </a:p>
              </p:txBody>
            </p:sp>
          </p:grpSp>
          <p:cxnSp>
            <p:nvCxnSpPr>
              <p:cNvPr id="136" name="Straight Arrow Connector 135"/>
              <p:cNvCxnSpPr/>
              <p:nvPr/>
            </p:nvCxnSpPr>
            <p:spPr bwMode="auto">
              <a:xfrm flipV="1">
                <a:off x="7631860" y="6121115"/>
                <a:ext cx="173038" cy="173038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 bwMode="auto">
              <a:xfrm flipH="1" flipV="1">
                <a:off x="8338934" y="5792067"/>
                <a:ext cx="166688" cy="13176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6793194" y="2785685"/>
                <a:ext cx="2177211" cy="86177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Slope Formula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21A8B3">
                            <a:lumMod val="75000"/>
                          </a:srgb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 = </a:t>
                </a:r>
                <a:br>
                  <a:rPr lang="en-US" sz="2000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</a:br>
                <a:endParaRPr lang="en-US" sz="1050" dirty="0">
                  <a:solidFill>
                    <a:srgbClr val="21A8B3">
                      <a:lumMod val="75000"/>
                    </a:srgbClr>
                  </a:solidFill>
                  <a:latin typeface="Century Gothic"/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194" y="2785685"/>
                <a:ext cx="2177211" cy="8617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591"/>
          <p:cNvSpPr txBox="1">
            <a:spLocks noChangeArrowheads="1"/>
          </p:cNvSpPr>
          <p:nvPr/>
        </p:nvSpPr>
        <p:spPr bwMode="auto">
          <a:xfrm>
            <a:off x="7695644" y="3210772"/>
            <a:ext cx="933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 dirty="0">
                <a:solidFill>
                  <a:srgbClr val="2596F1"/>
                </a:solidFill>
                <a:latin typeface="Century Gothic"/>
              </a:rPr>
              <a:t>x</a:t>
            </a:r>
            <a:r>
              <a:rPr lang="en-US" altLang="en-US" b="1" i="1" baseline="-25000" dirty="0">
                <a:solidFill>
                  <a:srgbClr val="2596F1"/>
                </a:solidFill>
                <a:latin typeface="Century Gothic"/>
              </a:rPr>
              <a:t>2</a:t>
            </a:r>
            <a:r>
              <a:rPr lang="en-US" altLang="en-US" b="1" i="1" dirty="0">
                <a:solidFill>
                  <a:srgbClr val="2596F1"/>
                </a:solidFill>
                <a:latin typeface="Century Gothic"/>
              </a:rPr>
              <a:t> – </a:t>
            </a:r>
            <a:r>
              <a:rPr lang="en-US" altLang="en-US" b="1" i="1" dirty="0" smtClean="0">
                <a:solidFill>
                  <a:srgbClr val="2596F1"/>
                </a:solidFill>
                <a:latin typeface="Century Gothic"/>
              </a:rPr>
              <a:t>x</a:t>
            </a:r>
            <a:r>
              <a:rPr lang="en-US" altLang="en-US" b="1" i="1" baseline="-25000" dirty="0" smtClean="0">
                <a:solidFill>
                  <a:srgbClr val="2596F1"/>
                </a:solidFill>
                <a:latin typeface="Century Gothic"/>
              </a:rPr>
              <a:t>1</a:t>
            </a:r>
            <a:endParaRPr lang="en-US" altLang="en-US" dirty="0">
              <a:solidFill>
                <a:srgbClr val="2596F1"/>
              </a:solidFill>
              <a:latin typeface="Century Gothic"/>
            </a:endParaRPr>
          </a:p>
        </p:txBody>
      </p:sp>
      <p:sp>
        <p:nvSpPr>
          <p:cNvPr id="143" name="TextBox 588"/>
          <p:cNvSpPr txBox="1">
            <a:spLocks noChangeArrowheads="1"/>
          </p:cNvSpPr>
          <p:nvPr/>
        </p:nvSpPr>
        <p:spPr bwMode="auto">
          <a:xfrm>
            <a:off x="7712777" y="2931275"/>
            <a:ext cx="9365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 dirty="0">
                <a:solidFill>
                  <a:srgbClr val="4AAE52"/>
                </a:solidFill>
                <a:latin typeface="Century Gothic"/>
              </a:rPr>
              <a:t>y</a:t>
            </a:r>
            <a:r>
              <a:rPr lang="en-US" altLang="en-US" b="1" i="1" baseline="-25000" dirty="0">
                <a:solidFill>
                  <a:srgbClr val="4AAE52"/>
                </a:solidFill>
                <a:latin typeface="Century Gothic"/>
              </a:rPr>
              <a:t>2</a:t>
            </a:r>
            <a:r>
              <a:rPr lang="en-US" altLang="en-US" b="1" i="1" dirty="0">
                <a:solidFill>
                  <a:srgbClr val="4AAE52"/>
                </a:solidFill>
                <a:latin typeface="Century Gothic"/>
              </a:rPr>
              <a:t> – y</a:t>
            </a:r>
            <a:r>
              <a:rPr lang="en-US" altLang="en-US" b="1" i="1" baseline="-25000" dirty="0">
                <a:solidFill>
                  <a:srgbClr val="4AAE52"/>
                </a:solidFill>
                <a:latin typeface="Century Gothic"/>
              </a:rPr>
              <a:t>1</a:t>
            </a:r>
            <a:endParaRPr lang="en-US" altLang="en-US" dirty="0">
              <a:solidFill>
                <a:srgbClr val="4AAE52"/>
              </a:solidFill>
              <a:latin typeface="Century Gothic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883261" y="3300607"/>
            <a:ext cx="59559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/>
              <a:t>151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6020" y="2698984"/>
            <a:ext cx="23952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y = </a:t>
            </a:r>
            <a:r>
              <a:rPr lang="en-US" sz="4400" b="1" i="1" dirty="0" smtClean="0">
                <a:solidFill>
                  <a:schemeClr val="accent1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mx + </a:t>
            </a:r>
            <a:r>
              <a:rPr lang="en-US" sz="4400" b="1" i="1" dirty="0">
                <a:solidFill>
                  <a:schemeClr val="accent1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b</a:t>
            </a:r>
            <a:endParaRPr lang="en-US" sz="4400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464485" y="3357298"/>
            <a:ext cx="4418" cy="1196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64485" y="3298696"/>
            <a:ext cx="1029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3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-mx 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467987" y="3298697"/>
            <a:ext cx="1029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3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-mx 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790750" y="3753844"/>
            <a:ext cx="22349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chemeClr val="accent1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y </a:t>
            </a:r>
            <a:r>
              <a:rPr lang="en-US" sz="4400" b="1" i="1" dirty="0" smtClean="0">
                <a:solidFill>
                  <a:schemeClr val="accent1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- mx   b</a:t>
            </a:r>
            <a:endParaRPr lang="en-US" sz="4400" dirty="0">
              <a:solidFill>
                <a:schemeClr val="accent1"/>
              </a:solidFill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1667670" y="3803693"/>
            <a:ext cx="2533557" cy="11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467987" y="4686113"/>
            <a:ext cx="4895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So, therefore  </a:t>
            </a:r>
            <a:r>
              <a:rPr lang="en-US" sz="3600" b="1" i="1" dirty="0" smtClean="0">
                <a:solidFill>
                  <a:srgbClr val="00B05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b </a:t>
            </a:r>
            <a:r>
              <a:rPr lang="en-US" sz="3600" b="1" i="1" dirty="0" smtClean="0">
                <a:solidFill>
                  <a:srgbClr val="00206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= y – </a:t>
            </a:r>
            <a:r>
              <a:rPr lang="en-US" sz="3600" b="1" i="1" dirty="0" smtClean="0">
                <a:solidFill>
                  <a:srgbClr val="FF000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m</a:t>
            </a:r>
            <a:r>
              <a:rPr lang="en-US" sz="3600" b="1" i="1" dirty="0" smtClean="0">
                <a:solidFill>
                  <a:srgbClr val="00206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x.</a:t>
            </a:r>
            <a:endParaRPr lang="en-US" sz="3600" dirty="0"/>
          </a:p>
        </p:txBody>
      </p:sp>
      <p:sp>
        <p:nvSpPr>
          <p:cNvPr id="149" name="Rectangle 148"/>
          <p:cNvSpPr/>
          <p:nvPr/>
        </p:nvSpPr>
        <p:spPr>
          <a:xfrm>
            <a:off x="5739349" y="5533669"/>
            <a:ext cx="1899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3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Slope (m)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231265" y="5533668"/>
            <a:ext cx="2228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3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Point: (x, y)</a:t>
            </a:r>
            <a:endParaRPr lang="en-US" sz="3600" dirty="0">
              <a:solidFill>
                <a:schemeClr val="accent3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011427" y="5264400"/>
            <a:ext cx="147342" cy="461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V="1">
            <a:off x="4970527" y="5098936"/>
            <a:ext cx="1018117" cy="627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H="1" flipV="1">
            <a:off x="5676379" y="5129812"/>
            <a:ext cx="499882" cy="4038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4241672" y="2090424"/>
            <a:ext cx="2511076" cy="941654"/>
            <a:chOff x="4000282" y="5126273"/>
            <a:chExt cx="2511076" cy="941654"/>
          </a:xfrm>
        </p:grpSpPr>
        <p:pic>
          <p:nvPicPr>
            <p:cNvPr id="154" name="Picture 2" descr="Image result for i do i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282" y="5126273"/>
              <a:ext cx="2511076" cy="94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38461" y="5593341"/>
              <a:ext cx="414104" cy="450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75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5" grpId="0"/>
      <p:bldP spid="147" grpId="0"/>
      <p:bldP spid="14" grpId="0"/>
      <p:bldP spid="149" grpId="0"/>
      <p:bldP spid="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28" y="137196"/>
            <a:ext cx="8874907" cy="5303462"/>
          </a:xfrm>
          <a:prstGeom prst="rect">
            <a:avLst/>
          </a:prstGeom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75" y="777269"/>
            <a:ext cx="2199860" cy="251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91" y="5572271"/>
            <a:ext cx="1280146" cy="1059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732" y="5587417"/>
            <a:ext cx="1280146" cy="1117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902" y="5528983"/>
            <a:ext cx="1840664" cy="117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6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03720" y="308159"/>
            <a:ext cx="2194560" cy="1020425"/>
            <a:chOff x="6923980" y="225002"/>
            <a:chExt cx="2194560" cy="1020425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1020425"/>
              <a:chOff x="6923982" y="225002"/>
              <a:chExt cx="2767149" cy="1020425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76944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36898" indent="-236898" defTabSz="947593">
                  <a:defRPr/>
                </a:pPr>
                <a:r>
                  <a:rPr lang="en-US" sz="1100" b="1" dirty="0">
                    <a:solidFill>
                      <a:srgbClr val="8E44AD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1100" b="1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1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determine the y-intercept? </a:t>
                </a:r>
              </a:p>
              <a:p>
                <a:pPr marL="236898" indent="-236898" defTabSz="947593">
                  <a:defRPr/>
                </a:pPr>
                <a:r>
                  <a:rPr 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3</a:t>
                </a:r>
                <a:r>
                  <a:rPr lang="en-US" sz="1100" b="1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1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obtain the equation?</a:t>
                </a: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2612400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 4 (continued)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1700612"/>
            <a:chOff x="35996" y="316710"/>
            <a:chExt cx="7081084" cy="1700612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14496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400" b="1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Find the slope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(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use the formula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). 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Determine the</a:t>
              </a:r>
              <a:r>
                <a:rPr lang="en-US" sz="1400" b="1" i="1" dirty="0">
                  <a:solidFill>
                    <a:srgbClr val="2020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y-intercept (b)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.</a:t>
              </a:r>
              <a:endParaRPr lang="en-US" sz="1400" b="1" dirty="0">
                <a:solidFill>
                  <a:srgbClr val="202020"/>
                </a:solidFill>
                <a:latin typeface="Century Gothic" panose="020B0502020202020204" pitchFamily="34" charset="0"/>
              </a:endParaRP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  </a:t>
              </a:r>
              <a:r>
                <a:rPr lang="en-US" sz="14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a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 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Solve for b.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b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Substitute the slope for m and one of the points for x and y in the slope    		     intercept formula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400" b="1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the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slope(m)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and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y-intercept(b)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into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y=mx + b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to obtain the equation of the line.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>
                <a:tabLst>
                  <a:tab pos="114300" algn="l"/>
                </a:tabLst>
                <a:defRPr/>
              </a:pPr>
              <a:r>
                <a:rPr lang="en-US" sz="900" b="1" dirty="0">
                  <a:solidFill>
                    <a:srgbClr val="ECF0F1"/>
                  </a:solidFill>
                  <a:latin typeface="Century Gothic" panose="020B0502020202020204" pitchFamily="34" charset="0"/>
                </a:rPr>
                <a:t>	  </a:t>
              </a:r>
              <a:r>
                <a:rPr lang="en-US" sz="1000" b="1" kern="0" dirty="0">
                  <a:solidFill>
                    <a:srgbClr val="F9F9F9"/>
                  </a:solidFill>
                  <a:latin typeface="Century Gothic" panose="020B0502020202020204" pitchFamily="34" charset="0"/>
                  <a:cs typeface="Arial" pitchFamily="34" charset="0"/>
                </a:rPr>
                <a:t>Determine the slope and y-intercept of an equation in slope-intercept form.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74" y="849334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50" y="2064086"/>
            <a:ext cx="7451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Write </a:t>
            </a:r>
            <a:r>
              <a:rPr lang="en-US" sz="2000" b="1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the equation of the line through   (-3, 5) and (6, 2). </a:t>
            </a:r>
          </a:p>
        </p:txBody>
      </p:sp>
      <p:sp>
        <p:nvSpPr>
          <p:cNvPr id="86" name="Text Box 251"/>
          <p:cNvSpPr txBox="1">
            <a:spLocks noChangeArrowheads="1"/>
          </p:cNvSpPr>
          <p:nvPr/>
        </p:nvSpPr>
        <p:spPr bwMode="auto">
          <a:xfrm>
            <a:off x="5974270" y="2287696"/>
            <a:ext cx="867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="1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87" name="Text Box 252"/>
          <p:cNvSpPr txBox="1">
            <a:spLocks noChangeArrowheads="1"/>
          </p:cNvSpPr>
          <p:nvPr/>
        </p:nvSpPr>
        <p:spPr bwMode="auto">
          <a:xfrm>
            <a:off x="4648988" y="2272747"/>
            <a:ext cx="8635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="1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88" name="Text Box 253"/>
          <p:cNvSpPr txBox="1">
            <a:spLocks noChangeArrowheads="1"/>
          </p:cNvSpPr>
          <p:nvPr/>
        </p:nvSpPr>
        <p:spPr bwMode="auto">
          <a:xfrm>
            <a:off x="6281373" y="2258513"/>
            <a:ext cx="8635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="1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89" name="Text Box 254"/>
          <p:cNvSpPr txBox="1">
            <a:spLocks noChangeArrowheads="1"/>
          </p:cNvSpPr>
          <p:nvPr/>
        </p:nvSpPr>
        <p:spPr bwMode="auto">
          <a:xfrm>
            <a:off x="5046958" y="2255443"/>
            <a:ext cx="867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="1" baseline="-2500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90" name="Text Box 219"/>
          <p:cNvSpPr txBox="1">
            <a:spLocks noChangeArrowheads="1"/>
          </p:cNvSpPr>
          <p:nvPr/>
        </p:nvSpPr>
        <p:spPr bwMode="auto">
          <a:xfrm>
            <a:off x="1543932" y="2760708"/>
            <a:ext cx="486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</a:p>
        </p:txBody>
      </p:sp>
      <p:sp>
        <p:nvSpPr>
          <p:cNvPr id="91" name="Text Box 255"/>
          <p:cNvSpPr txBox="1">
            <a:spLocks noChangeArrowheads="1"/>
          </p:cNvSpPr>
          <p:nvPr/>
        </p:nvSpPr>
        <p:spPr bwMode="auto">
          <a:xfrm>
            <a:off x="131774" y="2785345"/>
            <a:ext cx="9732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 = </a:t>
            </a:r>
          </a:p>
        </p:txBody>
      </p:sp>
      <p:sp>
        <p:nvSpPr>
          <p:cNvPr id="92" name="Line 256"/>
          <p:cNvSpPr>
            <a:spLocks noChangeShapeType="1"/>
          </p:cNvSpPr>
          <p:nvPr/>
        </p:nvSpPr>
        <p:spPr bwMode="auto">
          <a:xfrm flipV="1">
            <a:off x="717450" y="2966320"/>
            <a:ext cx="852655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b="1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3" name="Text Box 257"/>
          <p:cNvSpPr txBox="1">
            <a:spLocks noChangeArrowheads="1"/>
          </p:cNvSpPr>
          <p:nvPr/>
        </p:nvSpPr>
        <p:spPr bwMode="auto">
          <a:xfrm>
            <a:off x="601884" y="2586251"/>
            <a:ext cx="11805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="1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="1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94" name="Text Box 258"/>
          <p:cNvSpPr txBox="1">
            <a:spLocks noChangeArrowheads="1"/>
          </p:cNvSpPr>
          <p:nvPr/>
        </p:nvSpPr>
        <p:spPr bwMode="auto">
          <a:xfrm>
            <a:off x="686811" y="2902820"/>
            <a:ext cx="9753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="1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="1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95" name="Text Box 259"/>
          <p:cNvSpPr txBox="1">
            <a:spLocks noChangeArrowheads="1"/>
          </p:cNvSpPr>
          <p:nvPr/>
        </p:nvSpPr>
        <p:spPr bwMode="auto">
          <a:xfrm>
            <a:off x="1816167" y="2645517"/>
            <a:ext cx="10540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sz="2000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0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5</a:t>
            </a:r>
            <a:endParaRPr lang="en-US" altLang="en-US" sz="2000" b="1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6" name="Text Box 260"/>
          <p:cNvSpPr txBox="1">
            <a:spLocks noChangeArrowheads="1"/>
          </p:cNvSpPr>
          <p:nvPr/>
        </p:nvSpPr>
        <p:spPr bwMode="auto">
          <a:xfrm>
            <a:off x="1816167" y="2942508"/>
            <a:ext cx="1006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en-US" altLang="en-US" sz="2000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0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(-3)</a:t>
            </a:r>
            <a:endParaRPr lang="en-US" altLang="en-US" sz="2000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7" name="Line 261"/>
          <p:cNvSpPr>
            <a:spLocks noChangeShapeType="1"/>
          </p:cNvSpPr>
          <p:nvPr/>
        </p:nvSpPr>
        <p:spPr bwMode="auto">
          <a:xfrm flipV="1">
            <a:off x="1908241" y="2966320"/>
            <a:ext cx="822325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 b="1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8" name="Text Box 262"/>
          <p:cNvSpPr txBox="1">
            <a:spLocks noChangeArrowheads="1"/>
          </p:cNvSpPr>
          <p:nvPr/>
        </p:nvSpPr>
        <p:spPr bwMode="auto">
          <a:xfrm>
            <a:off x="2991652" y="2619503"/>
            <a:ext cx="5627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endParaRPr lang="en-US" altLang="en-US" sz="2000" b="1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9" name="Text Box 263"/>
          <p:cNvSpPr txBox="1">
            <a:spLocks noChangeArrowheads="1"/>
          </p:cNvSpPr>
          <p:nvPr/>
        </p:nvSpPr>
        <p:spPr bwMode="auto">
          <a:xfrm>
            <a:off x="3159736" y="2946558"/>
            <a:ext cx="2746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endParaRPr lang="en-US" altLang="en-US" sz="2000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0" name="Text Box 264"/>
          <p:cNvSpPr txBox="1">
            <a:spLocks noChangeArrowheads="1"/>
          </p:cNvSpPr>
          <p:nvPr/>
        </p:nvSpPr>
        <p:spPr bwMode="auto">
          <a:xfrm>
            <a:off x="2740092" y="2775820"/>
            <a:ext cx="365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</a:p>
        </p:txBody>
      </p:sp>
      <p:sp>
        <p:nvSpPr>
          <p:cNvPr id="101" name="Line 265"/>
          <p:cNvSpPr>
            <a:spLocks noChangeShapeType="1"/>
          </p:cNvSpPr>
          <p:nvPr/>
        </p:nvSpPr>
        <p:spPr bwMode="auto">
          <a:xfrm flipV="1">
            <a:off x="3159736" y="2978308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 b="1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9" name="Text Box 262"/>
          <p:cNvSpPr txBox="1">
            <a:spLocks noChangeArrowheads="1"/>
          </p:cNvSpPr>
          <p:nvPr/>
        </p:nvSpPr>
        <p:spPr bwMode="auto">
          <a:xfrm>
            <a:off x="3836530" y="2661562"/>
            <a:ext cx="5627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altLang="en-US" sz="2000" b="1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0" name="Text Box 263"/>
          <p:cNvSpPr txBox="1">
            <a:spLocks noChangeArrowheads="1"/>
          </p:cNvSpPr>
          <p:nvPr/>
        </p:nvSpPr>
        <p:spPr bwMode="auto">
          <a:xfrm>
            <a:off x="3969438" y="2948123"/>
            <a:ext cx="2746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altLang="en-US" sz="2000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1" name="Text Box 264"/>
          <p:cNvSpPr txBox="1">
            <a:spLocks noChangeArrowheads="1"/>
          </p:cNvSpPr>
          <p:nvPr/>
        </p:nvSpPr>
        <p:spPr bwMode="auto">
          <a:xfrm>
            <a:off x="3454056" y="2761960"/>
            <a:ext cx="7900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- </a:t>
            </a:r>
          </a:p>
        </p:txBody>
      </p:sp>
      <p:sp>
        <p:nvSpPr>
          <p:cNvPr id="122" name="Line 265"/>
          <p:cNvSpPr>
            <a:spLocks noChangeShapeType="1"/>
          </p:cNvSpPr>
          <p:nvPr/>
        </p:nvSpPr>
        <p:spPr bwMode="auto">
          <a:xfrm flipV="1">
            <a:off x="3969438" y="2979873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 b="1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6693078" y="3859601"/>
            <a:ext cx="2405201" cy="946150"/>
            <a:chOff x="6740798" y="5513103"/>
            <a:chExt cx="2377440" cy="946150"/>
          </a:xfrm>
        </p:grpSpPr>
        <p:sp>
          <p:nvSpPr>
            <p:cNvPr id="133" name="TextBox 132"/>
            <p:cNvSpPr txBox="1"/>
            <p:nvPr/>
          </p:nvSpPr>
          <p:spPr>
            <a:xfrm>
              <a:off x="6740798" y="5529597"/>
              <a:ext cx="2377440" cy="91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  <a:t/>
              </a:r>
              <a:b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</a:br>
              <a:endParaRPr lang="en-US" sz="8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6933512" y="5513103"/>
              <a:ext cx="1993900" cy="946150"/>
              <a:chOff x="6933512" y="5513103"/>
              <a:chExt cx="1993900" cy="946150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6933512" y="5513103"/>
                <a:ext cx="1993900" cy="946150"/>
                <a:chOff x="7160342" y="5513103"/>
                <a:chExt cx="1993900" cy="946150"/>
              </a:xfrm>
            </p:grpSpPr>
            <p:sp>
              <p:nvSpPr>
                <p:cNvPr id="13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7160342" y="5697253"/>
                  <a:ext cx="1993900" cy="523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914400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=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+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 bwMode="auto">
                <a:xfrm>
                  <a:off x="7288929" y="6121115"/>
                  <a:ext cx="628650" cy="3381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slope</a:t>
                  </a: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 bwMode="auto">
                <a:xfrm>
                  <a:off x="7555629" y="5513103"/>
                  <a:ext cx="1189038" cy="33813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i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16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-intercept</a:t>
                  </a:r>
                </a:p>
              </p:txBody>
            </p:sp>
          </p:grpSp>
          <p:cxnSp>
            <p:nvCxnSpPr>
              <p:cNvPr id="136" name="Straight Arrow Connector 135"/>
              <p:cNvCxnSpPr/>
              <p:nvPr/>
            </p:nvCxnSpPr>
            <p:spPr bwMode="auto">
              <a:xfrm flipV="1">
                <a:off x="7631860" y="6121115"/>
                <a:ext cx="173038" cy="173038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 bwMode="auto">
              <a:xfrm flipH="1" flipV="1">
                <a:off x="8338934" y="5792067"/>
                <a:ext cx="166688" cy="13176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6793194" y="2785685"/>
                <a:ext cx="2177211" cy="86177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Slope Formula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21A8B3">
                            <a:lumMod val="75000"/>
                          </a:srgb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 = </a:t>
                </a:r>
                <a:br>
                  <a:rPr lang="en-US" sz="2000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</a:br>
                <a:endParaRPr lang="en-US" sz="1050" dirty="0">
                  <a:solidFill>
                    <a:srgbClr val="21A8B3">
                      <a:lumMod val="75000"/>
                    </a:srgbClr>
                  </a:solidFill>
                  <a:latin typeface="Century Gothic"/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194" y="2785685"/>
                <a:ext cx="2177211" cy="8617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591"/>
          <p:cNvSpPr txBox="1">
            <a:spLocks noChangeArrowheads="1"/>
          </p:cNvSpPr>
          <p:nvPr/>
        </p:nvSpPr>
        <p:spPr bwMode="auto">
          <a:xfrm>
            <a:off x="7695644" y="3210772"/>
            <a:ext cx="933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 dirty="0">
                <a:solidFill>
                  <a:srgbClr val="2596F1"/>
                </a:solidFill>
                <a:latin typeface="Century Gothic"/>
              </a:rPr>
              <a:t>x</a:t>
            </a:r>
            <a:r>
              <a:rPr lang="en-US" altLang="en-US" b="1" i="1" baseline="-25000" dirty="0">
                <a:solidFill>
                  <a:srgbClr val="2596F1"/>
                </a:solidFill>
                <a:latin typeface="Century Gothic"/>
              </a:rPr>
              <a:t>2</a:t>
            </a:r>
            <a:r>
              <a:rPr lang="en-US" altLang="en-US" b="1" i="1" dirty="0">
                <a:solidFill>
                  <a:srgbClr val="2596F1"/>
                </a:solidFill>
                <a:latin typeface="Century Gothic"/>
              </a:rPr>
              <a:t> – </a:t>
            </a:r>
            <a:r>
              <a:rPr lang="en-US" altLang="en-US" b="1" i="1" dirty="0" smtClean="0">
                <a:solidFill>
                  <a:srgbClr val="2596F1"/>
                </a:solidFill>
                <a:latin typeface="Century Gothic"/>
              </a:rPr>
              <a:t>x</a:t>
            </a:r>
            <a:r>
              <a:rPr lang="en-US" altLang="en-US" b="1" i="1" baseline="-25000" dirty="0" smtClean="0">
                <a:solidFill>
                  <a:srgbClr val="2596F1"/>
                </a:solidFill>
                <a:latin typeface="Century Gothic"/>
              </a:rPr>
              <a:t>1</a:t>
            </a:r>
            <a:endParaRPr lang="en-US" altLang="en-US" dirty="0">
              <a:solidFill>
                <a:srgbClr val="2596F1"/>
              </a:solidFill>
              <a:latin typeface="Century Gothic"/>
            </a:endParaRPr>
          </a:p>
        </p:txBody>
      </p:sp>
      <p:sp>
        <p:nvSpPr>
          <p:cNvPr id="143" name="TextBox 588"/>
          <p:cNvSpPr txBox="1">
            <a:spLocks noChangeArrowheads="1"/>
          </p:cNvSpPr>
          <p:nvPr/>
        </p:nvSpPr>
        <p:spPr bwMode="auto">
          <a:xfrm>
            <a:off x="7712777" y="2931275"/>
            <a:ext cx="9365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 dirty="0">
                <a:solidFill>
                  <a:srgbClr val="4AAE52"/>
                </a:solidFill>
                <a:latin typeface="Century Gothic"/>
              </a:rPr>
              <a:t>y</a:t>
            </a:r>
            <a:r>
              <a:rPr lang="en-US" altLang="en-US" b="1" i="1" baseline="-25000" dirty="0">
                <a:solidFill>
                  <a:srgbClr val="4AAE52"/>
                </a:solidFill>
                <a:latin typeface="Century Gothic"/>
              </a:rPr>
              <a:t>2</a:t>
            </a:r>
            <a:r>
              <a:rPr lang="en-US" altLang="en-US" b="1" i="1" dirty="0">
                <a:solidFill>
                  <a:srgbClr val="4AAE52"/>
                </a:solidFill>
                <a:latin typeface="Century Gothic"/>
              </a:rPr>
              <a:t> – y</a:t>
            </a:r>
            <a:r>
              <a:rPr lang="en-US" altLang="en-US" b="1" i="1" baseline="-25000" dirty="0">
                <a:solidFill>
                  <a:srgbClr val="4AAE52"/>
                </a:solidFill>
                <a:latin typeface="Century Gothic"/>
              </a:rPr>
              <a:t>1</a:t>
            </a:r>
            <a:endParaRPr lang="en-US" altLang="en-US" dirty="0">
              <a:solidFill>
                <a:srgbClr val="4AAE52"/>
              </a:solidFill>
              <a:latin typeface="Century Gothic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883261" y="3300607"/>
            <a:ext cx="59559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39"/>
          <p:cNvSpPr txBox="1"/>
          <p:nvPr/>
        </p:nvSpPr>
        <p:spPr>
          <a:xfrm>
            <a:off x="4294021" y="6611779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/>
              <a:t>151</a:t>
            </a:r>
          </a:p>
        </p:txBody>
      </p:sp>
      <p:sp>
        <p:nvSpPr>
          <p:cNvPr id="3" name="Rectangle 2"/>
          <p:cNvSpPr/>
          <p:nvPr/>
        </p:nvSpPr>
        <p:spPr>
          <a:xfrm>
            <a:off x="19960" y="3457480"/>
            <a:ext cx="4844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b = y – </a:t>
            </a:r>
            <a:r>
              <a:rPr lang="en-US" sz="3600" b="1" i="1" dirty="0" smtClean="0">
                <a:solidFill>
                  <a:srgbClr val="00206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mx = 5 – (   ) (-3).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69050" y="3433546"/>
            <a:ext cx="562768" cy="686671"/>
            <a:chOff x="4260889" y="2883620"/>
            <a:chExt cx="562768" cy="686671"/>
          </a:xfrm>
        </p:grpSpPr>
        <p:sp>
          <p:nvSpPr>
            <p:cNvPr id="50" name="Text Box 262"/>
            <p:cNvSpPr txBox="1">
              <a:spLocks noChangeArrowheads="1"/>
            </p:cNvSpPr>
            <p:nvPr/>
          </p:nvSpPr>
          <p:spPr bwMode="auto">
            <a:xfrm>
              <a:off x="4260889" y="2883620"/>
              <a:ext cx="56276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b="1" i="1" dirty="0" smtClean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-1</a:t>
              </a:r>
              <a:endParaRPr lang="en-US" altLang="en-US" sz="2000" b="1" i="1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1" name="Text Box 263"/>
            <p:cNvSpPr txBox="1">
              <a:spLocks noChangeArrowheads="1"/>
            </p:cNvSpPr>
            <p:nvPr/>
          </p:nvSpPr>
          <p:spPr bwMode="auto">
            <a:xfrm>
              <a:off x="4393797" y="3170181"/>
              <a:ext cx="27463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b="1" i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</a:p>
          </p:txBody>
        </p:sp>
        <p:sp>
          <p:nvSpPr>
            <p:cNvPr id="52" name="Line 265"/>
            <p:cNvSpPr>
              <a:spLocks noChangeShapeType="1"/>
            </p:cNvSpPr>
            <p:nvPr/>
          </p:nvSpPr>
          <p:spPr bwMode="auto">
            <a:xfrm flipV="1">
              <a:off x="4393797" y="3201931"/>
              <a:ext cx="274637" cy="0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b="1" i="1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970999" y="4625570"/>
            <a:ext cx="923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= 4 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039937" y="4061729"/>
            <a:ext cx="2707058" cy="658121"/>
            <a:chOff x="2339900" y="4313516"/>
            <a:chExt cx="2707058" cy="6581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4220" y="4319140"/>
              <a:ext cx="2312738" cy="65249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39900" y="4313516"/>
              <a:ext cx="463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i="1" dirty="0">
                  <a:solidFill>
                    <a:srgbClr val="002060"/>
                  </a:solidFill>
                  <a:latin typeface="Handlee" panose="02000000000000000000" pitchFamily="2" charset="0"/>
                  <a:ea typeface="Cambria Math" panose="02040503050406030204" pitchFamily="18" charset="0"/>
                </a:rPr>
                <a:t>=</a:t>
              </a:r>
              <a:endParaRPr lang="en-US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-65589" y="5312309"/>
                <a:ext cx="3198311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rgbClr val="4051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  <a:ea typeface="Cambria Math" panose="02040503050406030204" pitchFamily="18" charset="0"/>
                  </a:rPr>
                  <a:t>So, 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4051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4051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4051B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i="1" dirty="0">
                    <a:solidFill>
                      <a:srgbClr val="4051B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  <a:ea typeface="Cambria Math" panose="02040503050406030204" pitchFamily="18" charset="0"/>
                  </a:rPr>
                  <a:t> x + 4 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589" y="5312309"/>
                <a:ext cx="3198311" cy="892552"/>
              </a:xfrm>
              <a:prstGeom prst="rect">
                <a:avLst/>
              </a:prstGeom>
              <a:blipFill rotWithShape="0">
                <a:blip r:embed="rId7"/>
                <a:stretch>
                  <a:fillRect l="-6095" r="-6476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3726015" y="5329723"/>
            <a:ext cx="5223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Cambria Math" panose="02040503050406030204" pitchFamily="18" charset="0"/>
              </a:rPr>
              <a:t>You Try!  </a:t>
            </a:r>
            <a:r>
              <a:rPr lang="en-US" sz="2800" b="1" dirty="0" smtClean="0">
                <a:solidFill>
                  <a:schemeClr val="accent3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Write </a:t>
            </a:r>
            <a:r>
              <a:rPr lang="en-US" sz="2800" b="1" dirty="0">
                <a:solidFill>
                  <a:schemeClr val="accent3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the equation of the line through </a:t>
            </a:r>
            <a:r>
              <a:rPr lang="en-US" sz="2800" b="1" dirty="0" smtClean="0">
                <a:solidFill>
                  <a:schemeClr val="accent3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(-</a:t>
            </a:r>
            <a:r>
              <a:rPr lang="en-US" sz="2800" b="1" dirty="0">
                <a:solidFill>
                  <a:schemeClr val="accent3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2, -3) and (-3, -4).</a:t>
            </a:r>
          </a:p>
        </p:txBody>
      </p:sp>
      <p:pic>
        <p:nvPicPr>
          <p:cNvPr id="60" name="Picture 2" descr="Image result for i do i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11" y="1556506"/>
            <a:ext cx="2219668" cy="8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91652" y="765678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b </a:t>
            </a:r>
            <a:r>
              <a:rPr lang="en-US" b="1" i="1" dirty="0">
                <a:solidFill>
                  <a:srgbClr val="00206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= y – </a:t>
            </a:r>
            <a:r>
              <a:rPr lang="en-US" b="1" i="1" dirty="0">
                <a:solidFill>
                  <a:srgbClr val="FF000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m</a:t>
            </a:r>
            <a:r>
              <a:rPr lang="en-US" b="1" i="1" dirty="0">
                <a:solidFill>
                  <a:srgbClr val="00206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  <p:bldP spid="91" grpId="0"/>
      <p:bldP spid="92" grpId="0" animBg="1"/>
      <p:bldP spid="93" grpId="0"/>
      <p:bldP spid="94" grpId="0"/>
      <p:bldP spid="95" grpId="0"/>
      <p:bldP spid="96" grpId="0"/>
      <p:bldP spid="97" grpId="0" animBg="1"/>
      <p:bldP spid="98" grpId="0"/>
      <p:bldP spid="99" grpId="0"/>
      <p:bldP spid="100" grpId="0"/>
      <p:bldP spid="101" grpId="0" animBg="1"/>
      <p:bldP spid="119" grpId="0"/>
      <p:bldP spid="120" grpId="0"/>
      <p:bldP spid="121" grpId="0"/>
      <p:bldP spid="122" grpId="0" animBg="1"/>
      <p:bldP spid="3" grpId="0"/>
      <p:bldP spid="7" grpId="0"/>
      <p:bldP spid="57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03720" y="308159"/>
            <a:ext cx="2194560" cy="1020425"/>
            <a:chOff x="6923980" y="225002"/>
            <a:chExt cx="2194560" cy="1020425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1020425"/>
              <a:chOff x="6923982" y="225002"/>
              <a:chExt cx="2767149" cy="1020425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76944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36898" indent="-236898" defTabSz="947593">
                  <a:defRPr/>
                </a:pPr>
                <a:r>
                  <a:rPr lang="en-US" sz="1100" b="1" dirty="0">
                    <a:solidFill>
                      <a:srgbClr val="8E44AD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1100" b="1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1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determine the y-intercept? </a:t>
                </a:r>
              </a:p>
              <a:p>
                <a:pPr marL="236898" indent="-236898" defTabSz="947593">
                  <a:defRPr/>
                </a:pPr>
                <a:r>
                  <a:rPr 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3</a:t>
                </a:r>
                <a:r>
                  <a:rPr lang="en-US" sz="1100" b="1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1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obtain the equation?</a:t>
                </a: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2612400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 4 (continued)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1700612"/>
            <a:chOff x="35996" y="316710"/>
            <a:chExt cx="7081084" cy="1700612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14496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400" b="1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Find the slope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(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use the formula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). 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Determine the</a:t>
              </a:r>
              <a:r>
                <a:rPr lang="en-US" sz="1400" b="1" i="1" dirty="0">
                  <a:solidFill>
                    <a:srgbClr val="2020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y-intercept (b)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.</a:t>
              </a:r>
              <a:endParaRPr lang="en-US" sz="1400" b="1" dirty="0">
                <a:solidFill>
                  <a:srgbClr val="202020"/>
                </a:solidFill>
                <a:latin typeface="Century Gothic" panose="020B0502020202020204" pitchFamily="34" charset="0"/>
              </a:endParaRP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  </a:t>
              </a:r>
              <a:r>
                <a:rPr lang="en-US" sz="14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a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 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Solve for b.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b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Substitute the slope for m and one of the points for x and y in the slope    		     intercept formula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400" b="1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the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slope(m)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and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y-intercept(b)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into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y=mx + b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to obtain the equation of the line.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>
                <a:tabLst>
                  <a:tab pos="114300" algn="l"/>
                </a:tabLst>
                <a:defRPr/>
              </a:pPr>
              <a:r>
                <a:rPr lang="en-US" sz="900" b="1" dirty="0">
                  <a:solidFill>
                    <a:srgbClr val="ECF0F1"/>
                  </a:solidFill>
                  <a:latin typeface="Century Gothic" panose="020B0502020202020204" pitchFamily="34" charset="0"/>
                </a:rPr>
                <a:t>	  </a:t>
              </a:r>
              <a:r>
                <a:rPr lang="en-US" sz="1000" b="1" kern="0" dirty="0">
                  <a:solidFill>
                    <a:srgbClr val="F9F9F9"/>
                  </a:solidFill>
                  <a:latin typeface="Century Gothic" panose="020B0502020202020204" pitchFamily="34" charset="0"/>
                  <a:cs typeface="Arial" pitchFamily="34" charset="0"/>
                </a:rPr>
                <a:t>Determine the slope and y-intercept of an equation in slope-intercept form.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74" y="849334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2" name="Group 131"/>
          <p:cNvGrpSpPr/>
          <p:nvPr/>
        </p:nvGrpSpPr>
        <p:grpSpPr>
          <a:xfrm>
            <a:off x="6693078" y="3859601"/>
            <a:ext cx="2405201" cy="946150"/>
            <a:chOff x="6740798" y="5513103"/>
            <a:chExt cx="2377440" cy="946150"/>
          </a:xfrm>
        </p:grpSpPr>
        <p:sp>
          <p:nvSpPr>
            <p:cNvPr id="133" name="TextBox 132"/>
            <p:cNvSpPr txBox="1"/>
            <p:nvPr/>
          </p:nvSpPr>
          <p:spPr>
            <a:xfrm>
              <a:off x="6740798" y="5529597"/>
              <a:ext cx="2377440" cy="91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  <a:t/>
              </a:r>
              <a:b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</a:br>
              <a:endParaRPr lang="en-US" sz="8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6933512" y="5513103"/>
              <a:ext cx="1993900" cy="946150"/>
              <a:chOff x="6933512" y="5513103"/>
              <a:chExt cx="1993900" cy="946150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6933512" y="5513103"/>
                <a:ext cx="1993900" cy="946150"/>
                <a:chOff x="7160342" y="5513103"/>
                <a:chExt cx="1993900" cy="946150"/>
              </a:xfrm>
            </p:grpSpPr>
            <p:sp>
              <p:nvSpPr>
                <p:cNvPr id="13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7160342" y="5697253"/>
                  <a:ext cx="1993900" cy="523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914400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=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+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 bwMode="auto">
                <a:xfrm>
                  <a:off x="7288929" y="6121115"/>
                  <a:ext cx="628650" cy="3381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slope</a:t>
                  </a: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 bwMode="auto">
                <a:xfrm>
                  <a:off x="7555629" y="5513103"/>
                  <a:ext cx="1189038" cy="33813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i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16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-intercept</a:t>
                  </a:r>
                </a:p>
              </p:txBody>
            </p:sp>
          </p:grpSp>
          <p:cxnSp>
            <p:nvCxnSpPr>
              <p:cNvPr id="136" name="Straight Arrow Connector 135"/>
              <p:cNvCxnSpPr/>
              <p:nvPr/>
            </p:nvCxnSpPr>
            <p:spPr bwMode="auto">
              <a:xfrm flipV="1">
                <a:off x="7631860" y="6121115"/>
                <a:ext cx="173038" cy="173038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 bwMode="auto">
              <a:xfrm flipH="1" flipV="1">
                <a:off x="8338934" y="5792067"/>
                <a:ext cx="166688" cy="13176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6793194" y="2785685"/>
                <a:ext cx="2177211" cy="86177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Slope Formula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21A8B3">
                            <a:lumMod val="75000"/>
                          </a:srgb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 = </a:t>
                </a:r>
                <a:br>
                  <a:rPr lang="en-US" sz="2000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</a:br>
                <a:endParaRPr lang="en-US" sz="1050" dirty="0">
                  <a:solidFill>
                    <a:srgbClr val="21A8B3">
                      <a:lumMod val="75000"/>
                    </a:srgbClr>
                  </a:solidFill>
                  <a:latin typeface="Century Gothic"/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194" y="2785685"/>
                <a:ext cx="2177211" cy="8617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591"/>
          <p:cNvSpPr txBox="1">
            <a:spLocks noChangeArrowheads="1"/>
          </p:cNvSpPr>
          <p:nvPr/>
        </p:nvSpPr>
        <p:spPr bwMode="auto">
          <a:xfrm>
            <a:off x="7695644" y="3210772"/>
            <a:ext cx="933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 dirty="0">
                <a:solidFill>
                  <a:srgbClr val="2596F1"/>
                </a:solidFill>
                <a:latin typeface="Century Gothic"/>
              </a:rPr>
              <a:t>x</a:t>
            </a:r>
            <a:r>
              <a:rPr lang="en-US" altLang="en-US" b="1" i="1" baseline="-25000" dirty="0">
                <a:solidFill>
                  <a:srgbClr val="2596F1"/>
                </a:solidFill>
                <a:latin typeface="Century Gothic"/>
              </a:rPr>
              <a:t>2</a:t>
            </a:r>
            <a:r>
              <a:rPr lang="en-US" altLang="en-US" b="1" i="1" dirty="0">
                <a:solidFill>
                  <a:srgbClr val="2596F1"/>
                </a:solidFill>
                <a:latin typeface="Century Gothic"/>
              </a:rPr>
              <a:t> – </a:t>
            </a:r>
            <a:r>
              <a:rPr lang="en-US" altLang="en-US" b="1" i="1" dirty="0" smtClean="0">
                <a:solidFill>
                  <a:srgbClr val="2596F1"/>
                </a:solidFill>
                <a:latin typeface="Century Gothic"/>
              </a:rPr>
              <a:t>x</a:t>
            </a:r>
            <a:r>
              <a:rPr lang="en-US" altLang="en-US" b="1" i="1" baseline="-25000" dirty="0" smtClean="0">
                <a:solidFill>
                  <a:srgbClr val="2596F1"/>
                </a:solidFill>
                <a:latin typeface="Century Gothic"/>
              </a:rPr>
              <a:t>1</a:t>
            </a:r>
            <a:endParaRPr lang="en-US" altLang="en-US" dirty="0">
              <a:solidFill>
                <a:srgbClr val="2596F1"/>
              </a:solidFill>
              <a:latin typeface="Century Gothic"/>
            </a:endParaRPr>
          </a:p>
        </p:txBody>
      </p:sp>
      <p:sp>
        <p:nvSpPr>
          <p:cNvPr id="143" name="TextBox 588"/>
          <p:cNvSpPr txBox="1">
            <a:spLocks noChangeArrowheads="1"/>
          </p:cNvSpPr>
          <p:nvPr/>
        </p:nvSpPr>
        <p:spPr bwMode="auto">
          <a:xfrm>
            <a:off x="7712777" y="2931275"/>
            <a:ext cx="9365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 dirty="0">
                <a:solidFill>
                  <a:srgbClr val="4AAE52"/>
                </a:solidFill>
                <a:latin typeface="Century Gothic"/>
              </a:rPr>
              <a:t>y</a:t>
            </a:r>
            <a:r>
              <a:rPr lang="en-US" altLang="en-US" b="1" i="1" baseline="-25000" dirty="0">
                <a:solidFill>
                  <a:srgbClr val="4AAE52"/>
                </a:solidFill>
                <a:latin typeface="Century Gothic"/>
              </a:rPr>
              <a:t>2</a:t>
            </a:r>
            <a:r>
              <a:rPr lang="en-US" altLang="en-US" b="1" i="1" dirty="0">
                <a:solidFill>
                  <a:srgbClr val="4AAE52"/>
                </a:solidFill>
                <a:latin typeface="Century Gothic"/>
              </a:rPr>
              <a:t> – y</a:t>
            </a:r>
            <a:r>
              <a:rPr lang="en-US" altLang="en-US" b="1" i="1" baseline="-25000" dirty="0">
                <a:solidFill>
                  <a:srgbClr val="4AAE52"/>
                </a:solidFill>
                <a:latin typeface="Century Gothic"/>
              </a:rPr>
              <a:t>1</a:t>
            </a:r>
            <a:endParaRPr lang="en-US" altLang="en-US" dirty="0">
              <a:solidFill>
                <a:srgbClr val="4AAE52"/>
              </a:solidFill>
              <a:latin typeface="Century Gothic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883261" y="3300607"/>
            <a:ext cx="59559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39"/>
          <p:cNvSpPr txBox="1"/>
          <p:nvPr/>
        </p:nvSpPr>
        <p:spPr>
          <a:xfrm>
            <a:off x="4294021" y="6611779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/>
              <a:t>151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824" y="2082547"/>
            <a:ext cx="7108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Cambria Math" panose="02040503050406030204" pitchFamily="18" charset="0"/>
              </a:rPr>
              <a:t>You Try!  </a:t>
            </a:r>
            <a:r>
              <a:rPr lang="en-US" sz="2800" b="1" dirty="0" smtClean="0">
                <a:solidFill>
                  <a:schemeClr val="accent3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Write </a:t>
            </a:r>
            <a:r>
              <a:rPr lang="en-US" sz="2800" b="1" dirty="0">
                <a:solidFill>
                  <a:schemeClr val="accent3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the equation of the line through </a:t>
            </a:r>
            <a:r>
              <a:rPr lang="en-US" sz="2800" b="1" dirty="0" smtClean="0">
                <a:solidFill>
                  <a:schemeClr val="accent3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(-</a:t>
            </a:r>
            <a:r>
              <a:rPr lang="en-US" sz="2800" b="1" dirty="0">
                <a:solidFill>
                  <a:schemeClr val="accent3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2, -3) and (-3, -4).</a:t>
            </a:r>
          </a:p>
        </p:txBody>
      </p:sp>
      <p:pic>
        <p:nvPicPr>
          <p:cNvPr id="60" name="Picture 2" descr="Image result for i do i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11" y="1556506"/>
            <a:ext cx="2219668" cy="8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91652" y="765678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b </a:t>
            </a:r>
            <a:r>
              <a:rPr lang="en-US" b="1" i="1" dirty="0">
                <a:solidFill>
                  <a:srgbClr val="00206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= y – </a:t>
            </a:r>
            <a:r>
              <a:rPr lang="en-US" b="1" i="1" dirty="0">
                <a:solidFill>
                  <a:srgbClr val="FF000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m</a:t>
            </a:r>
            <a:r>
              <a:rPr lang="en-US" b="1" i="1" dirty="0">
                <a:solidFill>
                  <a:srgbClr val="00206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03720" y="308159"/>
            <a:ext cx="2194560" cy="1020425"/>
            <a:chOff x="6923980" y="225002"/>
            <a:chExt cx="2194560" cy="1020425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1020425"/>
              <a:chOff x="6923982" y="225002"/>
              <a:chExt cx="2767149" cy="1020425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76944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36898" indent="-236898" defTabSz="947593">
                  <a:defRPr/>
                </a:pPr>
                <a:r>
                  <a:rPr lang="en-US" sz="1100" b="1" dirty="0">
                    <a:solidFill>
                      <a:srgbClr val="8E44AD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1100" b="1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1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determine the y-intercept? </a:t>
                </a:r>
              </a:p>
              <a:p>
                <a:pPr marL="236898" indent="-236898" defTabSz="947593">
                  <a:defRPr/>
                </a:pPr>
                <a:r>
                  <a:rPr 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3</a:t>
                </a:r>
                <a:r>
                  <a:rPr lang="en-US" sz="1100" b="1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1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obtain the equation?</a:t>
                </a: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2612400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 4 (continued)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1700612"/>
            <a:chOff x="35996" y="316710"/>
            <a:chExt cx="7081084" cy="1700612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14496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400" b="1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Find the slope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(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use the formula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). 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Determine the</a:t>
              </a:r>
              <a:r>
                <a:rPr lang="en-US" sz="1400" b="1" i="1" dirty="0">
                  <a:solidFill>
                    <a:srgbClr val="2020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y-intercept (b)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.</a:t>
              </a:r>
              <a:endParaRPr lang="en-US" sz="1400" b="1" dirty="0">
                <a:solidFill>
                  <a:srgbClr val="202020"/>
                </a:solidFill>
                <a:latin typeface="Century Gothic" panose="020B0502020202020204" pitchFamily="34" charset="0"/>
              </a:endParaRP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 </a:t>
              </a:r>
              <a:r>
                <a:rPr lang="en-US" sz="14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a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 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Solve for b.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b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Substitute the slope for m and one of the points for x and y in the slope    		     intercept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formula.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400" b="1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the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slope(m)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and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y-intercept(b)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into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y=mx + b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to obtain the equation of the line.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>
                <a:tabLst>
                  <a:tab pos="114300" algn="l"/>
                </a:tabLst>
                <a:defRPr/>
              </a:pPr>
              <a:r>
                <a:rPr lang="en-US" sz="900" b="1" dirty="0">
                  <a:solidFill>
                    <a:srgbClr val="ECF0F1"/>
                  </a:solidFill>
                  <a:latin typeface="Century Gothic" panose="020B0502020202020204" pitchFamily="34" charset="0"/>
                </a:rPr>
                <a:t>	  </a:t>
              </a:r>
              <a:r>
                <a:rPr lang="en-US" sz="1000" b="1" kern="0" dirty="0">
                  <a:solidFill>
                    <a:srgbClr val="F9F9F9"/>
                  </a:solidFill>
                  <a:latin typeface="Century Gothic" panose="020B0502020202020204" pitchFamily="34" charset="0"/>
                  <a:cs typeface="Arial" pitchFamily="34" charset="0"/>
                </a:rPr>
                <a:t>Determine the slope and y-intercept of an equation in slope-intercept form.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74" y="849334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2" name="Group 131"/>
          <p:cNvGrpSpPr/>
          <p:nvPr/>
        </p:nvGrpSpPr>
        <p:grpSpPr>
          <a:xfrm>
            <a:off x="6640887" y="3279287"/>
            <a:ext cx="2377440" cy="946150"/>
            <a:chOff x="6740798" y="5513103"/>
            <a:chExt cx="2377440" cy="946150"/>
          </a:xfrm>
        </p:grpSpPr>
        <p:sp>
          <p:nvSpPr>
            <p:cNvPr id="133" name="TextBox 132"/>
            <p:cNvSpPr txBox="1"/>
            <p:nvPr/>
          </p:nvSpPr>
          <p:spPr>
            <a:xfrm>
              <a:off x="6740798" y="5529597"/>
              <a:ext cx="2377440" cy="91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  <a:t/>
              </a:r>
              <a:b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</a:br>
              <a:endParaRPr lang="en-US" sz="8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6933512" y="5513103"/>
              <a:ext cx="1993900" cy="946150"/>
              <a:chOff x="6933512" y="5513103"/>
              <a:chExt cx="1993900" cy="946150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6933512" y="5513103"/>
                <a:ext cx="1993900" cy="946150"/>
                <a:chOff x="7160342" y="5513103"/>
                <a:chExt cx="1993900" cy="946150"/>
              </a:xfrm>
            </p:grpSpPr>
            <p:sp>
              <p:nvSpPr>
                <p:cNvPr id="13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7160342" y="5697253"/>
                  <a:ext cx="1993900" cy="523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914400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=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+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 bwMode="auto">
                <a:xfrm>
                  <a:off x="7288929" y="6121115"/>
                  <a:ext cx="628650" cy="3381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slope</a:t>
                  </a: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 bwMode="auto">
                <a:xfrm>
                  <a:off x="7555629" y="5513103"/>
                  <a:ext cx="1189038" cy="33813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i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16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-intercept</a:t>
                  </a:r>
                </a:p>
              </p:txBody>
            </p:sp>
          </p:grpSp>
          <p:cxnSp>
            <p:nvCxnSpPr>
              <p:cNvPr id="136" name="Straight Arrow Connector 135"/>
              <p:cNvCxnSpPr/>
              <p:nvPr/>
            </p:nvCxnSpPr>
            <p:spPr bwMode="auto">
              <a:xfrm flipV="1">
                <a:off x="7631860" y="6121115"/>
                <a:ext cx="173038" cy="173038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 bwMode="auto">
              <a:xfrm flipH="1" flipV="1">
                <a:off x="8338934" y="5792067"/>
                <a:ext cx="166688" cy="13176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6961077" y="2425844"/>
                <a:ext cx="2011680" cy="6463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Slope Formula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21A8B3">
                            <a:lumMod val="75000"/>
                          </a:srgb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1400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 = </a:t>
                </a:r>
                <a:br>
                  <a:rPr lang="en-US" sz="1400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</a:br>
                <a:endParaRPr lang="en-US" sz="800" dirty="0">
                  <a:solidFill>
                    <a:srgbClr val="21A8B3">
                      <a:lumMod val="75000"/>
                    </a:srgbClr>
                  </a:solidFill>
                  <a:latin typeface="Century Gothic"/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077" y="2425844"/>
                <a:ext cx="2011680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591"/>
          <p:cNvSpPr txBox="1">
            <a:spLocks noChangeArrowheads="1"/>
          </p:cNvSpPr>
          <p:nvPr/>
        </p:nvSpPr>
        <p:spPr bwMode="auto">
          <a:xfrm>
            <a:off x="7824083" y="2718144"/>
            <a:ext cx="7226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b="1" i="1" dirty="0">
                <a:solidFill>
                  <a:srgbClr val="2596F1"/>
                </a:solidFill>
                <a:latin typeface="Century Gothic"/>
              </a:rPr>
              <a:t>x</a:t>
            </a:r>
            <a:r>
              <a:rPr lang="en-US" altLang="en-US" sz="1200" b="1" i="1" baseline="-25000" dirty="0">
                <a:solidFill>
                  <a:srgbClr val="2596F1"/>
                </a:solidFill>
                <a:latin typeface="Century Gothic"/>
              </a:rPr>
              <a:t>2</a:t>
            </a:r>
            <a:r>
              <a:rPr lang="en-US" altLang="en-US" sz="1200" b="1" i="1" dirty="0">
                <a:solidFill>
                  <a:srgbClr val="2596F1"/>
                </a:solidFill>
                <a:latin typeface="Century Gothic"/>
              </a:rPr>
              <a:t> – x</a:t>
            </a:r>
            <a:r>
              <a:rPr lang="en-US" altLang="en-US" sz="1200" b="1" i="1" baseline="-25000" dirty="0">
                <a:solidFill>
                  <a:srgbClr val="2596F1"/>
                </a:solidFill>
                <a:latin typeface="Century Gothic"/>
              </a:rPr>
              <a:t>1</a:t>
            </a:r>
            <a:endParaRPr lang="en-US" altLang="en-US" sz="1200" dirty="0">
              <a:solidFill>
                <a:srgbClr val="2596F1"/>
              </a:solidFill>
              <a:latin typeface="Century Gothic"/>
            </a:endParaRPr>
          </a:p>
        </p:txBody>
      </p:sp>
      <p:sp>
        <p:nvSpPr>
          <p:cNvPr id="143" name="TextBox 588"/>
          <p:cNvSpPr txBox="1">
            <a:spLocks noChangeArrowheads="1"/>
          </p:cNvSpPr>
          <p:nvPr/>
        </p:nvSpPr>
        <p:spPr bwMode="auto">
          <a:xfrm>
            <a:off x="7822926" y="2571434"/>
            <a:ext cx="7249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b="1" i="1" dirty="0">
                <a:solidFill>
                  <a:srgbClr val="4AAE52"/>
                </a:solidFill>
                <a:latin typeface="Century Gothic"/>
              </a:rPr>
              <a:t>y</a:t>
            </a:r>
            <a:r>
              <a:rPr lang="en-US" altLang="en-US" sz="1200" b="1" i="1" baseline="-25000" dirty="0">
                <a:solidFill>
                  <a:srgbClr val="4AAE52"/>
                </a:solidFill>
                <a:latin typeface="Century Gothic"/>
              </a:rPr>
              <a:t>2</a:t>
            </a:r>
            <a:r>
              <a:rPr lang="en-US" altLang="en-US" sz="1200" b="1" i="1" dirty="0">
                <a:solidFill>
                  <a:srgbClr val="4AAE52"/>
                </a:solidFill>
                <a:latin typeface="Century Gothic"/>
              </a:rPr>
              <a:t> – y</a:t>
            </a:r>
            <a:r>
              <a:rPr lang="en-US" altLang="en-US" sz="1200" b="1" i="1" baseline="-25000" dirty="0">
                <a:solidFill>
                  <a:srgbClr val="4AAE52"/>
                </a:solidFill>
                <a:latin typeface="Century Gothic"/>
              </a:rPr>
              <a:t>1</a:t>
            </a:r>
            <a:endParaRPr lang="en-US" altLang="en-US" sz="1200" dirty="0">
              <a:solidFill>
                <a:srgbClr val="4AAE52"/>
              </a:solidFill>
              <a:latin typeface="Century Gothic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49189" y="2821733"/>
            <a:ext cx="46100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2255" y="2110908"/>
            <a:ext cx="4375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andlee" panose="02000000000000000000" pitchFamily="2" charset="0"/>
              </a:rPr>
              <a:t>Write the equation of a line that 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Handlee" panose="02000000000000000000" pitchFamily="2" charset="0"/>
              </a:rPr>
              <a:t>passes </a:t>
            </a:r>
            <a:r>
              <a:rPr lang="en-US" sz="2400" b="1" dirty="0">
                <a:solidFill>
                  <a:srgbClr val="7030A0"/>
                </a:solidFill>
                <a:latin typeface="Handlee" panose="02000000000000000000" pitchFamily="2" charset="0"/>
              </a:rPr>
              <a:t>through (−2, −</a:t>
            </a:r>
            <a:r>
              <a:rPr lang="en-US" sz="2400" b="1" dirty="0" smtClean="0">
                <a:solidFill>
                  <a:srgbClr val="7030A0"/>
                </a:solidFill>
                <a:latin typeface="Handlee" panose="02000000000000000000" pitchFamily="2" charset="0"/>
              </a:rPr>
              <a:t>5) and</a:t>
            </a:r>
            <a:r>
              <a:rPr lang="en-US" sz="2400" b="1" dirty="0">
                <a:solidFill>
                  <a:srgbClr val="7030A0"/>
                </a:solidFill>
                <a:latin typeface="Handlee" panose="02000000000000000000" pitchFamily="2" charset="0"/>
              </a:rPr>
              <a:t> (5, 4).</a:t>
            </a:r>
            <a:endParaRPr lang="en-US" sz="2400" b="1" i="0" dirty="0">
              <a:solidFill>
                <a:srgbClr val="7030A0"/>
              </a:solidFill>
              <a:effectLst/>
              <a:latin typeface="Handlee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760" y="2992768"/>
            <a:ext cx="5957746" cy="2305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953" y="2991168"/>
            <a:ext cx="5960644" cy="2906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292" y="3072175"/>
            <a:ext cx="6010275" cy="1152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2" name="Group 81"/>
          <p:cNvGrpSpPr/>
          <p:nvPr/>
        </p:nvGrpSpPr>
        <p:grpSpPr>
          <a:xfrm>
            <a:off x="6903720" y="1335924"/>
            <a:ext cx="2314719" cy="865569"/>
            <a:chOff x="4000282" y="5126273"/>
            <a:chExt cx="2511076" cy="941654"/>
          </a:xfrm>
        </p:grpSpPr>
        <p:pic>
          <p:nvPicPr>
            <p:cNvPr id="145" name="Picture 2" descr="Image result for i do i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282" y="5126273"/>
              <a:ext cx="2511076" cy="94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38461" y="5593341"/>
              <a:ext cx="414104" cy="45001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022879" y="759197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b </a:t>
            </a:r>
            <a:r>
              <a:rPr lang="en-US" b="1" i="1" dirty="0">
                <a:solidFill>
                  <a:srgbClr val="00206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= y – </a:t>
            </a:r>
            <a:r>
              <a:rPr lang="en-US" b="1" i="1" dirty="0">
                <a:solidFill>
                  <a:srgbClr val="FF000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m</a:t>
            </a:r>
            <a:r>
              <a:rPr lang="en-US" b="1" i="1" dirty="0">
                <a:solidFill>
                  <a:srgbClr val="00206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1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03720" y="308159"/>
            <a:ext cx="2194560" cy="1020425"/>
            <a:chOff x="6923980" y="225002"/>
            <a:chExt cx="2194560" cy="1020425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1020425"/>
              <a:chOff x="6923982" y="225002"/>
              <a:chExt cx="2767149" cy="1020425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76944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36898" indent="-236898" defTabSz="947593">
                  <a:defRPr/>
                </a:pPr>
                <a:r>
                  <a:rPr lang="en-US" sz="1100" b="1" dirty="0">
                    <a:solidFill>
                      <a:srgbClr val="8E44AD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1100" b="1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1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determine the y-intercept? </a:t>
                </a:r>
              </a:p>
              <a:p>
                <a:pPr marL="236898" indent="-236898" defTabSz="947593">
                  <a:defRPr/>
                </a:pPr>
                <a:r>
                  <a:rPr 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3</a:t>
                </a:r>
                <a:r>
                  <a:rPr lang="en-US" sz="1100" b="1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1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obtain the equation?</a:t>
                </a: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2612400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 4 (continued)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1700612"/>
            <a:chOff x="35996" y="316710"/>
            <a:chExt cx="7081084" cy="1700612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14496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400" b="1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Find the slope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(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use the formula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). 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Determine the</a:t>
              </a:r>
              <a:r>
                <a:rPr lang="en-US" sz="1400" b="1" i="1" dirty="0">
                  <a:solidFill>
                    <a:srgbClr val="2020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y-intercept (b)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.</a:t>
              </a:r>
              <a:endParaRPr lang="en-US" sz="1400" b="1" dirty="0">
                <a:solidFill>
                  <a:srgbClr val="202020"/>
                </a:solidFill>
                <a:latin typeface="Century Gothic" panose="020B0502020202020204" pitchFamily="34" charset="0"/>
              </a:endParaRP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 </a:t>
              </a:r>
              <a:r>
                <a:rPr lang="en-US" sz="14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a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 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Solve for b.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4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b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Substitute the slope for m and one of the points for x and y in the slope    		     intercept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formula.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4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400" b="1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the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slope(m) 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and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y-intercept(b)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into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y=mx + b</a:t>
              </a:r>
              <a:r>
                <a:rPr lang="en-US" sz="14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to obtain the equation of the line.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>
                <a:tabLst>
                  <a:tab pos="114300" algn="l"/>
                </a:tabLst>
                <a:defRPr/>
              </a:pPr>
              <a:r>
                <a:rPr lang="en-US" sz="900" b="1" dirty="0">
                  <a:solidFill>
                    <a:srgbClr val="ECF0F1"/>
                  </a:solidFill>
                  <a:latin typeface="Century Gothic" panose="020B0502020202020204" pitchFamily="34" charset="0"/>
                </a:rPr>
                <a:t>	  </a:t>
              </a:r>
              <a:r>
                <a:rPr lang="en-US" sz="1000" b="1" kern="0" dirty="0">
                  <a:solidFill>
                    <a:srgbClr val="F9F9F9"/>
                  </a:solidFill>
                  <a:latin typeface="Century Gothic" panose="020B0502020202020204" pitchFamily="34" charset="0"/>
                  <a:cs typeface="Arial" pitchFamily="34" charset="0"/>
                </a:rPr>
                <a:t>Determine the slope and y-intercept of an equation in slope-intercept form.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74" y="849334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2" name="Group 131"/>
          <p:cNvGrpSpPr/>
          <p:nvPr/>
        </p:nvGrpSpPr>
        <p:grpSpPr>
          <a:xfrm>
            <a:off x="6640887" y="3518349"/>
            <a:ext cx="2377440" cy="946150"/>
            <a:chOff x="6740798" y="5513103"/>
            <a:chExt cx="2377440" cy="946150"/>
          </a:xfrm>
        </p:grpSpPr>
        <p:sp>
          <p:nvSpPr>
            <p:cNvPr id="133" name="TextBox 132"/>
            <p:cNvSpPr txBox="1"/>
            <p:nvPr/>
          </p:nvSpPr>
          <p:spPr>
            <a:xfrm>
              <a:off x="6740798" y="5529597"/>
              <a:ext cx="2377440" cy="91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  <a:t/>
              </a:r>
              <a:b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</a:br>
              <a:endParaRPr lang="en-US" sz="8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6933512" y="5513103"/>
              <a:ext cx="1993900" cy="946150"/>
              <a:chOff x="6933512" y="5513103"/>
              <a:chExt cx="1993900" cy="946150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6933512" y="5513103"/>
                <a:ext cx="1993900" cy="946150"/>
                <a:chOff x="7160342" y="5513103"/>
                <a:chExt cx="1993900" cy="946150"/>
              </a:xfrm>
            </p:grpSpPr>
            <p:sp>
              <p:nvSpPr>
                <p:cNvPr id="13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7160342" y="5697253"/>
                  <a:ext cx="1993900" cy="523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914400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=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+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 bwMode="auto">
                <a:xfrm>
                  <a:off x="7288929" y="6121115"/>
                  <a:ext cx="628650" cy="3381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slope</a:t>
                  </a: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 bwMode="auto">
                <a:xfrm>
                  <a:off x="7555629" y="5513103"/>
                  <a:ext cx="1189038" cy="33813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i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16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-intercept</a:t>
                  </a:r>
                </a:p>
              </p:txBody>
            </p:sp>
          </p:grpSp>
          <p:cxnSp>
            <p:nvCxnSpPr>
              <p:cNvPr id="136" name="Straight Arrow Connector 135"/>
              <p:cNvCxnSpPr/>
              <p:nvPr/>
            </p:nvCxnSpPr>
            <p:spPr bwMode="auto">
              <a:xfrm flipV="1">
                <a:off x="7631860" y="6121115"/>
                <a:ext cx="173038" cy="173038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 bwMode="auto">
              <a:xfrm flipH="1" flipV="1">
                <a:off x="8338934" y="5792067"/>
                <a:ext cx="166688" cy="13176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6961077" y="2664906"/>
                <a:ext cx="2011680" cy="6463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Slope Formula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21A8B3">
                            <a:lumMod val="75000"/>
                          </a:srgb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1400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 = </a:t>
                </a:r>
                <a:br>
                  <a:rPr lang="en-US" sz="1400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</a:br>
                <a:endParaRPr lang="en-US" sz="800" dirty="0">
                  <a:solidFill>
                    <a:srgbClr val="21A8B3">
                      <a:lumMod val="75000"/>
                    </a:srgbClr>
                  </a:solidFill>
                  <a:latin typeface="Century Gothic"/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077" y="2664906"/>
                <a:ext cx="2011680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591"/>
          <p:cNvSpPr txBox="1">
            <a:spLocks noChangeArrowheads="1"/>
          </p:cNvSpPr>
          <p:nvPr/>
        </p:nvSpPr>
        <p:spPr bwMode="auto">
          <a:xfrm>
            <a:off x="7824083" y="2957206"/>
            <a:ext cx="7226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b="1" i="1" dirty="0">
                <a:solidFill>
                  <a:srgbClr val="2596F1"/>
                </a:solidFill>
                <a:latin typeface="Century Gothic"/>
              </a:rPr>
              <a:t>x</a:t>
            </a:r>
            <a:r>
              <a:rPr lang="en-US" altLang="en-US" sz="1200" b="1" i="1" baseline="-25000" dirty="0">
                <a:solidFill>
                  <a:srgbClr val="2596F1"/>
                </a:solidFill>
                <a:latin typeface="Century Gothic"/>
              </a:rPr>
              <a:t>2</a:t>
            </a:r>
            <a:r>
              <a:rPr lang="en-US" altLang="en-US" sz="1200" b="1" i="1" dirty="0">
                <a:solidFill>
                  <a:srgbClr val="2596F1"/>
                </a:solidFill>
                <a:latin typeface="Century Gothic"/>
              </a:rPr>
              <a:t> – x</a:t>
            </a:r>
            <a:r>
              <a:rPr lang="en-US" altLang="en-US" sz="1200" b="1" i="1" baseline="-25000" dirty="0">
                <a:solidFill>
                  <a:srgbClr val="2596F1"/>
                </a:solidFill>
                <a:latin typeface="Century Gothic"/>
              </a:rPr>
              <a:t>1</a:t>
            </a:r>
            <a:endParaRPr lang="en-US" altLang="en-US" sz="1200" dirty="0">
              <a:solidFill>
                <a:srgbClr val="2596F1"/>
              </a:solidFill>
              <a:latin typeface="Century Gothic"/>
            </a:endParaRPr>
          </a:p>
        </p:txBody>
      </p:sp>
      <p:sp>
        <p:nvSpPr>
          <p:cNvPr id="143" name="TextBox 588"/>
          <p:cNvSpPr txBox="1">
            <a:spLocks noChangeArrowheads="1"/>
          </p:cNvSpPr>
          <p:nvPr/>
        </p:nvSpPr>
        <p:spPr bwMode="auto">
          <a:xfrm>
            <a:off x="7822926" y="2810496"/>
            <a:ext cx="7249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b="1" i="1" dirty="0">
                <a:solidFill>
                  <a:srgbClr val="4AAE52"/>
                </a:solidFill>
                <a:latin typeface="Century Gothic"/>
              </a:rPr>
              <a:t>y</a:t>
            </a:r>
            <a:r>
              <a:rPr lang="en-US" altLang="en-US" sz="1200" b="1" i="1" baseline="-25000" dirty="0">
                <a:solidFill>
                  <a:srgbClr val="4AAE52"/>
                </a:solidFill>
                <a:latin typeface="Century Gothic"/>
              </a:rPr>
              <a:t>2</a:t>
            </a:r>
            <a:r>
              <a:rPr lang="en-US" altLang="en-US" sz="1200" b="1" i="1" dirty="0">
                <a:solidFill>
                  <a:srgbClr val="4AAE52"/>
                </a:solidFill>
                <a:latin typeface="Century Gothic"/>
              </a:rPr>
              <a:t> – y</a:t>
            </a:r>
            <a:r>
              <a:rPr lang="en-US" altLang="en-US" sz="1200" b="1" i="1" baseline="-25000" dirty="0">
                <a:solidFill>
                  <a:srgbClr val="4AAE52"/>
                </a:solidFill>
                <a:latin typeface="Century Gothic"/>
              </a:rPr>
              <a:t>1</a:t>
            </a:r>
            <a:endParaRPr lang="en-US" altLang="en-US" sz="1200" dirty="0">
              <a:solidFill>
                <a:srgbClr val="4AAE52"/>
              </a:solidFill>
              <a:latin typeface="Century Gothic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49189" y="3060795"/>
            <a:ext cx="46100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2256" y="2110908"/>
            <a:ext cx="4714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andlee" panose="02000000000000000000" pitchFamily="2" charset="0"/>
              </a:rPr>
              <a:t>Write the equation of a line that 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Handlee" panose="02000000000000000000" pitchFamily="2" charset="0"/>
              </a:rPr>
              <a:t>passes </a:t>
            </a:r>
            <a:r>
              <a:rPr lang="en-US" sz="2400" b="1" dirty="0">
                <a:solidFill>
                  <a:srgbClr val="7030A0"/>
                </a:solidFill>
                <a:latin typeface="Handlee" panose="02000000000000000000" pitchFamily="2" charset="0"/>
              </a:rPr>
              <a:t>through </a:t>
            </a:r>
            <a:r>
              <a:rPr lang="en-US" sz="2400" b="1" dirty="0"/>
              <a:t>(−2, −3</a:t>
            </a:r>
            <a:r>
              <a:rPr lang="en-US" sz="2400" b="1" dirty="0" smtClean="0"/>
              <a:t>)</a:t>
            </a:r>
            <a:r>
              <a:rPr lang="en-US" sz="2400" b="1" dirty="0"/>
              <a:t> and (3, 4)</a:t>
            </a:r>
          </a:p>
          <a:p>
            <a:endParaRPr lang="en-US" sz="2400" b="1" i="0" dirty="0">
              <a:solidFill>
                <a:srgbClr val="7030A0"/>
              </a:solidFill>
              <a:effectLst/>
              <a:latin typeface="Handlee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74" y="3141178"/>
            <a:ext cx="5553075" cy="201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627" y="5155105"/>
            <a:ext cx="4752975" cy="16383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833601" y="1401907"/>
            <a:ext cx="2511076" cy="941654"/>
            <a:chOff x="4000282" y="5126273"/>
            <a:chExt cx="2511076" cy="941654"/>
          </a:xfrm>
        </p:grpSpPr>
        <p:pic>
          <p:nvPicPr>
            <p:cNvPr id="35" name="Picture 2" descr="Image result for i do i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282" y="5126273"/>
              <a:ext cx="2511076" cy="94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38461" y="5593341"/>
              <a:ext cx="414104" cy="45001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950940" y="756014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b </a:t>
            </a:r>
            <a:r>
              <a:rPr lang="en-US" b="1" i="1" dirty="0">
                <a:solidFill>
                  <a:srgbClr val="00206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= y – </a:t>
            </a:r>
            <a:r>
              <a:rPr lang="en-US" b="1" i="1" dirty="0">
                <a:solidFill>
                  <a:srgbClr val="FF000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m</a:t>
            </a:r>
            <a:r>
              <a:rPr lang="en-US" b="1" i="1" dirty="0">
                <a:solidFill>
                  <a:srgbClr val="002060"/>
                </a:solidFill>
                <a:latin typeface="Handlee" panose="02000000000000000000" pitchFamily="2" charset="0"/>
                <a:ea typeface="Cambria Math" panose="02040503050406030204" pitchFamily="18" charset="0"/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9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Nt2A0d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DbdgNH5CSSlfcDAAA+EAAAJwAAAHVuaXZlcnNhbC9mbGFzaF9wdWJsaXNoaW5nX3NldHRpbmdzLnhtbNVXX3MaNxB/51NorpPHcHZqNw4DeBhzjJlgIHBpk+l0POJu4VR00lXSQchTP00+WD9JV8jGEHAqmnHHHR6OW+3+9v/uqX75KedkAUozKRrBafUkICASmTIxawTv487Li4BoQ0VKuRTQCIQMyGWzUi/KCWc6G4MxyKoJwghdK0wjyIwpamG4XC6rTBfKnkpeGsTX1UTmYaFAgzCgwoLTFT7MqgAdNCsVQuqOdCPTkgNhKZogmLWO8g6nOgtCxzahyXymZCnSK8mlImo2aQQ/XLTs757HQbVZDsI6p5tItGRTo2nKrD2Uj9lnIBmwWYaGn56cBWTJUpM1gldnFgbZw32YNbhzglqYK4neCHOHn4OhKTXUvTqFBj4ZfU9wpHQlaM6SGE+IDUAjaMe34163Hd32B3E0vr2Ob3rOhiOE4uhDfIRQ3I170TH8vvDXH4fRqNftv72NB4Ne3B0+SGFEdwJSD3cjVsfIylIlsAlY3WRlPhGUcay2r8KowWC9cqpmEMsOwyxOKdcQkN8LmL0rKWdmZTOLZT0HKFq6gMSMbNoagVElBA9wDhANw1xuauL8zaYkXl/suB467Q9uHbSyTo2hSYbFg7S1afVwm3TPNpVixzX7TiaSpxuHIJ9A2qc5bPXEeM5EBzlPAzLFJHB0taUY5QFhBl1PNsK6nGjDzLoLO9ucBLGw24HcjPdCkWRU6Z2Ib6JuCz9p/tqXBvRvLhSO9BhrJFLSVnSJ08CHfQjCh+0ak8RtokB5GaGoPoKTtDj3Yb6hag6KxFJy7cM/KA1nAnxYf5ElT8lKloSzORAjCXZHmeO/DMj2DCJTJfM1FcekIZozzOmCwRLSSx9FH1FFXqIkTuiCg3Ea/ijZZzKBqVSIC3SB2UM60w6/ehRwQbV+AKX3Nr5wk6Xbb0cfXlgHabqgIjkSHFsK8sI8BT5F34VEFZxLjOYWBEYmoSXWic1PytI1m4+b3rozulgn3SZyDYrpZmiPw8SDBJufiRJ8ARMqiBR8RWiCA1bbElowWWqkuGJx0PpfGehECRNrU2c4o1CZSv067uT01Y9n5z+9vnhTq4Z//fnl5TeF7pbOkFOrzW2dq0e3mp/UV7vtH4S+seH2ZDtS5bZC0z2lh7f23XbZn7/10O6Fw2tivc2e45YYR63R1TUZReP3vXhc8ymGviQYsCTDaprajzyvlTGKfvbCxmB7lXc09oIbeI38tz5cIzfbh1tz3csEHMwztwVwNHOWMyy1/0XPPVb+39+u/0nLfdeXmevXJ2o5oCrJMKNPVgXPfqQ9ZXifU8Tc2+YutXN5qocHr6n2JGeC5RhHu7I3d9vm+dkJXscOHlUqiLZ7529W/gZQSwMEFAACAAgA23YDRw59N821AgAAVwoAACEAAAB1bml2ZXJzYWwvZmxhc2hfc2tpbl9zZXR0aW5ncy54bWyVVttO4zAQfecrqu57w17LSqZSKV0JiV0QIN6dZJpYdezIdsr279fjOMRJG5LtCKmeOcdz9RSi90ysLmYzkkgu1TMYw0SmUdPoZiy9nseVMVIsEikMCLMQUhWUz1effrkPiRxyjCUPoKZydjSB1s3SfaZQvI/vS5QhQiKLkorjvczkIqbJPlOyEuloaPmxBMWZ2Fvk5c/lZjvogDNt7gwUnZi2VyjTKKUCrQFD+rFFGWVxGgNvPF26z0RO6+rj7Hu0A9PMONr6M8oQraQZdIt8tUYZxgt7e7crS5SPCQb+Ggv9+gVlEMrpEVT38ttvKIMMWVbl/8xIqWSGBe1yPm7iO4dLmtrnh1FdoowSMCF0NNoFXx6X620A8l/Dd0/wuSrJH7GuvYWATY85rIyqgETNqbbpXL49VMa+D1jtKNcWEKpa0KMN+pFWugNrlS3wCd6YSEOU17SQV8mrAjZ1xCGya2gJm82N2xYh9l0XxKjg4JV1rj1li/xjK3uCDJQt8pmzFB4EP57A+5aa03T5hvp+Bg3w0Xc6YM0gqD2m/urm1FjR1T0+Xh349ooGU8gUVhrjeWEFYOdI5HR1TNFJUETQA8uoYVL8Rlx8dNloEvUMftrOzxYxzHA4N3IuRruow4a58/hE1r8LbW71eWbsGr+eU2Nokhf2d0nPZ553PXdO5tF5Cm5Kiwd1J3ZyKqmgag/qRUoe+sFwhxhCGpgck6yf18DVJApqQKLzRSb+jnPVF1URg9rapjHQTQu6yhqYsyzn9s+8MniDtMcYsNZUk9v7BGXvYxko/AwAVUneDG19qC1FxQ3jcADurYHCpTyUG9F2SIfmbW3uYWfCifOaSSPpV0U7Kt0VEujP4F9tWJ2Le5aL0TVADI21y6zz8MdWc7POcPjCTebOfpg6N1v7aQmtEv+h/AdQSwMEFAACAAgA23YDRyv3qu3MAwAATw8AACYAAAB1bml2ZXJzYWwvaHRtbF9wdWJsaXNoaW5nX3NldHRpbmdzLnhtbNVXUXMaNxB+51dorpPHcHbqNA4DeBhzHphgoHBpk+l0POK0cKp10lXSQchTf01/WH9JV8jGJtiuaJO0HR7g9na/3f12tYuaZx8KQZagDVeyFR3XjyICMlOMy0UreptePD+NiLFUMiqUhFYkVUTO2rVmWc0EN/kUrEVVQxBGmkZpW1FubdmI49VqVeem1O6tEpVFfFPPVBGXGgxICzouBV3jl12XYKJ2rUZI04suFasEEM4wBMlddFT0bCGi2GvNaHa90KqS7FwJpYlezFrRN6cd97nV8UhdXoB0uZk2Cp3YNihj3IVDxZR/BJIDX+QY9/HRSURWnNm8Fb04cTCoHu/DbMB9DtTBnCtMRtob/AIsZdRS/+gdWvhgza3Ai9ha0oJnKb4hLv9W1E2vpoN+N7kajtJketVLLwc+hgOM0uRdeoBR2k8HySH6ofC99+NkMugP31ylo9Eg7Y/vrJDRHUKa8S5jTWRWVTqDLWFNm1fFTFIusNk+odGAxXYVVC8gVRccqzinwkBEfilh8X1FBbdrV1ns6muAsmNKyOzEla0VWV1BdAfnATEwrOW2J16+3rbEq9Od1GPv/S6tB6NsUmtplmPzoGwTWjO+L7pVmyu5k5p7JjMl2DahObIsMJeO5lREhFvMLdu+tY4Be8EF8u9sj+tzafeSy3KqzQ6HWx5dK2ftn4bKgvnZJ+dFj6kmkpGupis83iHqY5Ahaj2kXTjqQQcFoak5QJN0hAhRvqT6GjRJlRImRH9UWcElhKj+qCrByFpVRPBrIFYR7PeqwF85kPtThcy1KjZSQY0lRnAGZMlhBewsxNF7dFFUaIkjtxRgvYdfK/6RzGCuNOICXWL1UM6Nx68fBFxSY+5A6W2Mz/ys6A+7ybtnLkHKllRmB4LjIYGitF8Cn2LuUqELIRSyeQ8CmclohX3i6sM426iFpBnsO6fLTdFdITegWG6O8XhMfJHh4eWyglDAjEqipFgTmuHINK6FllxVBiW+WTy0+VsBelPC5SbUBS5idKZZ2Ik7On7x7cnL716dvm7U4z9++/35k0Y3a2QsqPPm98j5o3sqzOqTbfUXRk/srD3bC6UL16Fsz+nDe/hmX+zP32bspvXDg3+zn77O3J8mncl5j0yS6dtBOm2ElHeoCFKQ5dgfc/dHLGgJTJIfgrCRvqCGTaZBcKOgIf4mRGvip/X43qQOCgFH7cLPdRy2ghccm+d/cYoea+h/fgC/yiF6+t+TP2Kf6xAB1VmONfpidf33x85nJey/xIF/2t5Jdi4hzfjB614N5buX4HbtT1BLAwQUAAIACADbdgNHYoMsiJUBAAAdBgAAHwAAAHVuaXZlcnNhbC9odG1sX3NraW5fc2V0dGluZ3MuanONlMtuwjAQRfd8RZRuK0Sf0O5QoVIlFpXKrurCCUOIcGzLdlJSxL83Y16245R6NvHVyR3PWJ5tL2pWnMbRc7Q132b/7u6NBqhpWcK1q9MOvUA9VjRfwDwvgOYMYg+pEFkSquCk785IyDlmxjWpP9BXWYYxP5lZogiJMuCrQmAVAL9D4CYk/hz/7lmF7YuyWp2UWnPWTznTwHSfcVkQw8RXr2bZNXowr0BeQJckBcd0aFYXeXZ8GGLYXMoLQVg94xnvJyRdZ5KXbNGVf1ULkM2lr/fA4Gn4MnXsaK70m4bCTzwdYXSTQoJScMj7OMUIwpQkQC3fgVl/oI5xuyCPrnKV6yM9vsGwaUEyaHVpNMZwMdZ4tbo5xGhzGjZ6T9zdYjgEJTXIltXkHsMBuSjFPy5QSJ5hR1pou+cnlHKyyFl2SD3ACHJ4WLTt6t65UHP8Sew8Ie49oVXo9RVdw8MHVQDUwaervLyzkB0NiSyQo3teeaA3JY+n0f4gwf1nUziRa5BzzmkzHps0pTajN/q6dMjKLbq3+wVQSwMEFAACAAgAfEM9Rxra6juqAAAAHwEAABoAAAB1bml2ZXJzYWwvaTE4bl9wcmVzZXRzLnhtbJ2PMQ/CIBCFd34FuV2wW9MA3UzcHHQ2FVFJ6NFw1PrzhdQYZ4dL7l3e915O9a8x8KdL5CNqaMQWuEMbrx7vGk7H3aYFTnnA6xAiOg0YgfeGKd+0eEiOXCZeIpA0PHKeOimXZRGeplQSKIY5l2ASNo6yzBhRVlJOKwor2/m/6M8NDGOcq8vsQ96jKXtRq4VTshoqc3YoPN4iyGpQ8uuuys6US0URSv48ZtgbUEsDBBQAAgAIAHxDPUdR5XXGbwAAAHYAAAAcAAAAdW5pdmVyc2FsL2xvY2FsX3NldHRpbmdzLnhtbA3MsQ6CQAyA4Z2naLqDujlwMJi4qYPwAA1XyCW91nCNkbf3tn/48vfjLwt8eS/JNOClOyOwLhaTbgHn6d5eEYqTRhJTDqiGMA5NL7aQvNm9wgIfoYP3iXMN5yflKm+mzurwUjmghUd9rokjnobmD1BLAwQUAAIACACEishGiiTiqPoCAACwCAAAFAAAAHVuaXZlcnNhbC9wbGF5ZXIueG1srVVNb9swDD2nwP6DoXulpF3XNrBbdAWCHdahQNZtt0C1GVuLvybJddNfP8ry95xuBXZIYFN8jxT5SLvXz0nsPIFUIks9sqBz4kDqZ4FIQ488fF0dX5Drq3dHbh7zPUhHBB4pUmEAPCZOAMqXItcIvuc68kjPQJGZOLkUmRR6j9xnyN1FuiTvjmbokiqPRFrnS8bKsqRCISINVRYXhkRRP0tYLkFBqkEymwZxGuxS/x2NvyRLmd7noHrIXL89cE3ScjwrMSApT2kmQ3Yyny/Yj7vPaz+ChB+LVGme+kAcrOSsKuUj93d3WVDEoIxt5tok16C1SaKyzVy9FIuL1FHS94h12CSgFA9B0TgNCbNYNgF2tzFXUc2jBrSGV+1EzVv5bcz7pnGrOsc657x4jIWK8KgP6ayTQJcNo7pJdd1KQQ+NglaGiTgSfhVCQlC9fmslMl8QG7BVXJUnVaWPB/i04r7O5P4WYaiiuoO0bRq1TaMVqOWgbfR1R0Ga226B60JCU6qZ+yQCyL5wKbmRxZWWBbhsZKyxbAh2mb1y3aSuIW6kk/jsH3pj/Eat+ale60wF+B+N+YREbU1EGsDzSqCPhgRrqgGLbWxU5zE1MbucVPGY9HQ9MNkc66bgRRzNZQg4hgHXnHV2dggKkit08Qs5wvYODoIjEUYx/vQkw/j0IE3C5W6SoXdwEBxn/m4C2prbMrJxHUdiahXksol14vqF0lkiXip5DvaMXlY6fG3kmqObXLQH5/M/RnEQoxnMLZlYXeapt6+aw3szp1p1PpvcWgZqxXkAXeTWq5mFIh/5BLDlRaxv+zk1+7AHHeU8NR3TXN9R71m5Fi/glCIwX7rFqalJBEYzHvlwcdpjwH7idhmEr0yHIm6ztKkDpax6s/9VRZstX7fOdv1Qh12s4ZOA0mLsTH1EdYQyK9Jg1EOadx8RFeNOu5HAnRi2eKPFCYo0yz3yHh/qO1+eXXZXPsdPOOt9a+5tYJvLG1Z6nXCnIFbrur2IW+8GfPwNUEsDBBQAAgAIAHxDPUdnkSakYwkAAKU5AAApAAAAdW5pdmVyc2FsL3NraW5fY3VzdG9taXphdGlvbl9zZXR0aW5ncy54bWztW1tv28gVfs+vIFRs0QJFdKGuraKCl5FNRCa1ImMnLQphLI4twiRHS46ceKGHvvZn9KU/bH9JzwxJi5R1IZ0guwtIjBzwzLnNzDlnLp89jB+8UFvHjAbez5h5NLQJY154H4/eSNJwQX0aTSMSExbXt5QbL3TpZyO8o5wG1Jjh0MWRq/HWeNSQxuIj9XtKX+/DW1ttt6ReG7VQX9JRR4O2gawPZA3a9FZTG9Z3VCR6I7IgIduvdVgvtL4UMMKYRMwIXfJlJBe5803FHlxE2PWALx512/zZZFY3eps/UrvZ6XXQpqXIstyVtI7e1BubXm/QU5oSarQ7DXmj9ltyS5aanU5z0N00e62ODG/jQRe0tNGgK7V77XZL37RQC6QlRVH1lrbpyYNmUwFrqD/QNuOx2ms0pGazKbf1Tacrj9WGBNwy6FDkPh9AWZdVubtRVKXZl6WxNlbH7Q3SUVfrSP0W6jYam7aqyo3GdnC3vcsP15ZaujvZcJ5QuHcK9rby2KrvCa7hYh1FwOyQYOVjRqRbHBPDfVfTLNNBpjO3zMmnWhqbIo4zzsylIjUhAjnEARnpmOEbGj1IGg0CGsJ/EZGmPn4i0bAuODJ24Vo+N/J0yQOHbteM0fDtgoYM/H0b0ijAfm30h26z2W12086VkaSPJKoid4cXZGuOB44qlxVLbakDXR3rx4QWNFjh8GlC7+nbW7x4uI/oOnSFPf45Jrp8WpHI98IH4G4NuoraOsbtezEzGAkK/uldpB03UhRbQcmKCXev1e70B2opSR/fEj+z2JbbaqdXQW5r8vSI7Ig+erHHhGin3VUH7WOiK3xPihOAukgf947LhGClIATlQR50Tgsx8oWV6tJKJE3RSFNvjeXjUnS1Xu3G06n4XUX0ng/2To8GcueEsUzOp1CAwvty/cqEeAe5QZDq9zT5eLakw7Y3iNLX3VoyDMAKTG6+uKQkoXKqzjXraqqYn+YT68Kaq8ZFbaQlWSnxtPxTq9v/0ux0/zysp3IlNdlXymRS1CUJZZ1GOV2mM7Mmc1CIJnMTfXRqoz/es79l38oqrA/OxDBRbfTLf/5bWXg6Q9dg3wfb6beMig+zGV9L7Imho7lhz03LEWM0QQ7Sa6NPdC0t8SORGJUePfJZYksiQan2YLWIfc8VDbx8e+GalLCnW1eKYc5nyHZmhuYYllkb2TSKnv4iNOM1W0IgLXEsuV6Mb33iCrMQLqKdlxqwLrZrEvxjSw84aYC98G0Z6zPlxjAv5o5lTew5MvWMUhuh0JX0CHNL1RXNFBvNQEcEK3T0OvG5iEShQVJ8v7KSS+PicgJfhzty6d0vffiyV3gzRTAlUxKWEITAQTOIPtu+sWY6H0MwKGFpheP4M43cQtDkp66EbsPULAhNzcnpd7iaTDdMvBcuIHTIgpXQd4VsW7lAc9X6CDFeG5lWRSHrfW1kva8o9AnZkEPILiFmKtfGhcIzgqdhliBZDi4wj3f/ScKLBcjx0Xz06DoGCh9hSBORjXFlQzb68QPMo6FM9iR7ohPGWczgvfdIwIvILRVVUI40pPO4+vGD8Y/5WDEmSJ9DoOnWzdwRtZLbw1BIQsok7PuUdwNMY/cRhwvY75IFXkM6PAGb67mCjU+/cOantfezhFlahH5I65epo48/vK3uXaHqvXQygI00GIN9y4qdsp7rwSsd4QF/0IsyA1DdBTtJZdWAzFA9WkkIQUXnpQuKsF9J0DDHYG6a1AUoHPzgU0mBaaU6TCp9hZprGLmCI9cwotVU3CDVNhxYuG/ILd/RlhAW053M2v6Z5ucOn8C573m2b8kdP6X5BD8mCyLUQDH9ZWY5t+QWSpRjOBNw3ASd98m6Clp9L+D78nJqP1yhbCiSslLozw1d+67IYd97EKUFxnkdkJfr+V1EA0H1cZzFdVLc/v6VjiRdnCV2p9UWIhspM+1yrimmhvhekWeVX14OYpR7NnHs+URRuQYI1gCzxRIK6x3fwZfXlezzdDRWQF86vDbB0WL5y7//V17Njj8JVUqpf62qB1KQVy30rO+fJmUk/lcJPY6iFkXFS0nBdK+ciaavZYQNCJNvsgHFyWIQ0IBfXpQyDYGYTqPiOIp2eQWxaovQpOtoUWr9ziu5UmbvofyInVttdIWjByhfDqV+VUVi5Hlssso+PB9arDXzvZBUFP/q9YB33jGmc0XXxakOctT3Fg/JIujCdjS9wJF8ON5V0KddKibUyB2VxPVYdZ1iicnKEZSE5H1bEB73rjjPhO1RGY7idM0KJ++QRdSf8juLl5d0wMCvWCCMRyziB7TsLc8RL+nndO5Srjxll5PfEU75vmx0h/04Zd4Sd9lnPHfcPG9K2WW8pj5UZy3pTp6/2LArpmmquNTLSzzTXvgOu+a0advRHHGX3yRf2Av+HHGX3+ZrlgXb9Jc+7TblRbObFhVHeXpu8lJFe2YPmEgo6lTGlL0WmbgPE37nFue6khKKnAF1yUisvo4XkDSjOS3vcv2Az8PweR9xxWVun2xGVjG/Ui7QtwFcPx7BQ+YxnxwOb9ENSML8WIv3ajmQ3AzvDkVCldjTiryrBaK6iuJak1Id72pcZXIJf0gOzg14seRLRF5OuHtccJVVQl4Iq4mGvI5XE6FJvh8XGtZfDNSwfmyGhqnawxMYroNbEiGIAY9ksVmk5bmX2c3GtdgYFsUONObl2RJUh3BSyWRyhEJYiW3Vc1Alb3mGYO0zzyePxE8V5Qi5sTne/WEMWXY8thU2IXcsl7MpoXIOpKVuG1GF+l1oOCgmDkbF0plveFOpcg0Zvo1F5/eUqmz1yfm4Z0HKyjSP9nyFpmxn2ut7bAHvodEf1vPrLJSoPUDacXTtZvVtobTT1/X7obTSckUorSc+FaG0To8/3wFKawx6GupVhtJQnz+vgdK6iD/VobSG+HxvKE1p8qcalNZX+FMRShv3+FMaSpM5mN6qCqUlv3xQGUorjW4V5E5P9B4oTW/wpyqUdnqWMihNjMB3gtLe/JawNP7z9Rha+RuBfTga/3nGz8742Rk/O+NnZ/zsjJ+d8bMzfnbGz8742Rk/O+NnZ/zsjJ+96r5yB0DLXaSews+2rKXgsy377xg92wp9HXh2cOZy2FnC81uDztIjye8fO9uPgZ3Gzg5BYKclX4vWnZGzb4OcpZnyqwNnudD+nSFnhxOuDHB29Bc5fj3cbJcGoqDv4F9i/h9QSwMEFAACAAgAfUM9R84jEDzNDAAAGSIAABcAAAB1bml2ZXJzYWwvdW5pdmVyc2FsLnBuZ+2aa1RTVxbHwytIBZVKFSoQBSt0VBBFgRoI+EKnolRbHmIACUjlIY8YQiAhRdryKBJAJSBI0tWpdAQTgcozgI6FGwokKgPhHTRACgnEcCUhkMfcQF0z32bNWvMxH7Jyfueeu/c5e+/zv2vdc3P9z/maffDxBzAYzOzM6RMXYDBDRxjM4MYGONSTkmWlhv70sBd8j8EYHOtZCAyjffx8YLBaykblFSOITRJPB2NhsE3PtT89IOGXSBhsF+PMCZ8vU0Pnx9sKIgd+/P518x6np9snN07Cm2DZhobfHodn/lxkX76hu/i7Eze36GVG+d38NnKX+fCJDblPIyut1CsVTG5wam3bw9bqqoftc2+GX/3EGCE/kTPODY62PkSg/fopKHXq0jiej25Llb4ZqY/mQjOBbYp49/2v2a45hBUP/8jXMRio6xvM6R8s+3H05dfZiJK9+lCP9cV7v0E8W0Ur2au9qeLYyG/2iHlt896rPbaeZDWxeQsEkxYQPdq2NqTYO8lnkXlJLWvs2E/Vg8Geemx1dMrx1raO4wq9pat8jXrOmazoSQ6ekVxKKRfLaRqlMHmYNB1Ux7+7aissJFmvpMqTHnoXYZX9NPUNUrtCIe/QkJon0JFhw+dthUNhMk+t0yufnaanTt8NZJDAPreOUpqwTDMSy1RFqNFRo8c3Nwm9paN8tWxlqAuk2lgjBJDNPO8ilRDJTxXcojFDbIWXMt699O2Jb5hIEz0SzS+mip0pWFV9XOh2KBZh2VlGeYFhpKUO+DLBy+4pUsMo8JxEJEU8EXtlmGXa8fb5RBxFgRlgOV/JU95VtHAz9bW3MaHbxuY6zMwJlR05XPDQgb6VIr15pH9fmokNhqzwgI/l2gSTiRU7RQWq33Lsq1WR6r8Ohhjl8VUL+B4S4M64YlsjVLhPEBAeJfPjnwCJYm+XhZzhpaKC2n1AIQDWXRb10vgaZCWvD6xxG6SwhMFeHXKMYuh8nMASisrmnmf6J+H3rE4USMLZ3DHPIgXmRRlgVUOZPzjZ24AJtnX4eipp5pbq6tuy+a52AKylEX/dybyv9y4G1TrV1JBpt8pp7wI+qqPUSlgZMs+Gbta+EJsEDkmM3XGtYHpIe92DUXJy4nbFakxbhca9AVq56LrBScbrVO5Woh0lIU0DIKF52JZkwfPG/A4sBLG55iYNWaD5hzPPZlORmrtILuBrPPMsGv6wDCUzD3ZgNo9wnUBvQmWjyuk70+/rJTXl2HvUaYWlO0V0wM53EDVNb7Zx7Fq6/IgaJRiaEXkxywnBDWiHxcr8KLc2DYb03pupHRDWAGLHFlDwEqua6MSyJQB2w/Rc/USKf7lw+Ly6uNJHU0qLB/AhvSmqpQxq3KHNNwGWGHPUWWQG1iG5i0iOqCAeCFMccgZabtmuh37n8EfoD01S2oxB3H3mKmuBuF+I60oD69ASTRACSnj2ND0zAskJRxqwkTTjEnAcXpS5YFnBMRi4InY7uHw/Qc6f6C60LJ6uVomLBSPwbHH60Rd+X7NZyu8y1JxcdlI+QZCKtRYEYS8HOwCoBLxp1XJxb9L+BhDAcQnCikaJT8MO4EiYXKFqiaU3zapoQmgrvU20RvpHvnXnX++wCeIYKJGcBpOPQG/c0AJe7GAwxToF/5lQSbMPr5HV96RssR4lUYQeXWLUqq3BO2mLwBKQzowB0nxSfjj2bNUGi2EyZ7+wFHBhvIRWJyqeBtPL5J4NEh7aoDO1bWAVNWis3W0ep+nsp0mm2wC8Uf6ziBlKR4owCT5nVVjgc/0fx+G04CNw+nMW3/AmEoG4y548vJorxtY0Qqn1YJjvuNoqsyGorFeDvBJQiASZ52CZcT9wI8/bnHBLKr3LFsz7Bp26k5MEPG+CC/C7JRplRlS5tLWOlFA3EbTNrc0XSjESaWxiUZF90Ugrv+6umW9ubrDQdn+p32lkDskwLPUXw7yNdv5Q662/ifaS932t6sD++d9g/CcuSqPUmqWfoWs1bM5wDc7pQAc60IEOdKADHehABzrQgQ50oAMd6EAHOtDB/wa2nuky8f/lbWPBzGhCR9vK2+ebmZVIQvLSioiJCvJQp2pUcib3Go6xN9htNH8+cDXDMVlJcJZ7aEhrr0ytO6lhGYSlZalgOly+Kx3sc2Ny43Gc+prbuMDVVPZi5cS0Uo5jertsf3xcWReFAJxctAc7HF4YmVSUFLEsQGiakJLgweD4dJPFiRnP0Pty0ryNYzIM2Oc9LP/x/Icw2Df93YhKfsbq/HSppLiGQ2oYmSme8vSa8oOnG+fJJ9ITCOHZd3hBbUcgw0JnPMDsSqNexS3UDxyh7pEszY1JMBLvpDwud+pwANMMBntK6MFvrekiUL/GqdfGCOTHSYjOicwInDfwOC0essIJvC7vmJLcH7qEzhqOKf/8DiWthkMOMzaxaH2A0ii4PUuSiKUR7TqYn6svsO8OHC591ND8pSLwYXXsY8pPRnnU3K2165b6+6vOUzGtnze0bNI6E9dzvUJCs1s/+yt9eVlAoYrmMeuGaBhNI4B90rJtbVSUZq/wC/3ODo1KUo2fIEQ3L6Afhe6AQgGCBzUXXMmTE2nycTw5VD0YkqCKGDZGEBOXslHK1x1dFeBn9WPjKFltSz9q9fc65ZhTa9/cpd6A0bE9QDG2QngL00uYInDsuYF1SJ4zRSiyHE6YcdjdOxo3Lrxk6gySLIzNLGgZK7Ma1ErHaelBo/j1+VGJ8qcxZ/GBrQ9cTnPDCbx3CiGN30IjKwUIXs+hU32/2lRlLA0E8kBgkoyoFrmExGPLXfqKdr4Mr6RiRw5HEd74PSBcrgwqunaZUv6AFTrYzFzNQHQ+0+90/ELh8YD1Un7LopoHh8EmiURp5/Ye6ZjXwVs+2N1ne8FT9FLjvlwTzQqvgyGkPC68NsEdXM5aIeKPNfTdqRWxoNgwuuOe9MV33QF3gClGebXEqLjbIKeJaHgvPseKJ38Qi0coxoPQt8utd/vHJdw+86i7GyCh5v5MEbBLHQvEJCIXYtiCr+g5HeolJrQMume/X5Y4KfCZtf0p02DSO4FTAC8SKr0joCtH4ZVp14WzFiUwr1jv9Z/CY3B+15MLvWuL3TTtSXbrVaYIujUtu/upwazpHcy32cpnR3uEejfgQ7XoaHH04b6sxSRep2V1gZ6ydkEZBsXqrAfPOoTjjEeKP7AYvbbD6tSdbld+kcvRAHrOwOHm7pf6nb/LAorLa9aroPbjnvlYnmv7ZJIp3fcy+05mejs5whZToLD6mjvTan9qiM2VSguIhhH7+Ly5e2vZv1iQXoHnYAPppdxDyaFg+wwlJVLBilv+Cp7Hmm0+MNr6l5TxqPcREQAUqqCZFHlPQrfMenvFlA7c34J53G6TH90SX+i54MgeukFkYVZpTlCd7YEqtrHblYMhJpyqjP6YdxVJaww5M8Z2fcNRqnY8b2rP3mSxHv2K3f75WzmuvnnKXnB+5b0vBxqxzpo7bw+FWxBPz5G+zJ8nS5t6dqa3b8XwANuFGJzf1er467evVQBE4xMPSPqdy8bbgvGbDo2WGxZ85LjYCk3BzWPYxgIky9knu8GkHwNFzPUwLU51354uXWAcHHd1DzXKk0rzz2JeVH6K6RXHxsZtF3Byz462HpA9abFdXwICXJbTyxoyI7yAXXp2PAeeXRcQ3kVwWMgnAS76JzMcAniCIw6qTXkeF3r7Y8YHYg1gsMTQdpVsNJ3cHRkZTrzoyP7mqKiX/4m5VWK0esN2AquHhYaLMWpLFpSHtPVd+KTNVvGL7wylFVFHrHgeMNh9uFsw7/tZV8YM5Um+aLWu9ipbcuxPX2YWLl7Oruerl/6sKcWbH5xLBC2fN67rxMKamvzQ6n6NfrrMCiEqrRpoWd9ESNLy6+ye2vFPQtDZWgWTTaRL9jOfo+/v8xfnbS0LeB+hJdlogjOAp8bgzKAgO30F7QQSasSlQmlvi3+yniAeJNWqC3xf6YsaxjNom/28stjjTOWFIyD1vaism/63qm75D1X9Y7a/qgfk8yYy7WifBtu82NUmFgZA5v7w6GySWq+r+CvrZGU7nu4u2390GB+6LoRI0/OVyOAChdPJduwV3ER9Tf2I7MLU+8eCHW2/R5dziIyQw30EDX6Bm+X7JlGPGjspzhVjxi4nMteO4hq7EXRnlwtjuMSMvxftEd7IL9/45yMuCD/ZKE4XapgqpXyX9nQPhtPXfkvh7/CfIP9DAQp7tE1YVeER6R+tkvYQJ0PtSeF3v+b6otTLguRdED399G9+yJYVfjd67eTv+L0TD0TeRbOrko4wxgaoJ9H0mjlG+0XEyutsBCOUlVo7pu2e3PLK9tVO9SE0WrXZrATfziVv/Fjr6szJcycYx8Jv/gtQSwMEFAACAAgAfUM9R5F1CYhMAAAAawAAABsAAAB1bml2ZXJzYWwvdW5pdmVyc2FsLnBuZy54bWyzsa/IzVEoSy0qzszPs1Uy1DNQsrfj5bIpKEoty0wtV6gAigEFIUBJodJWycQIwS3PTCnJAKowMDFACGakZqZnlNgqmVsgBPWBZgIAUEsBAgAAFAACAAgA23YDR1p/uZk6BAAA4Q4AAB0AAAAAAAAAAQAAAAAAAAAAAHVuaXZlcnNhbC9jb21tb25fbWVzc2FnZXMubG5nUEsBAgAAFAACAAgA23YDR+QkkpX3AwAAPhAAACcAAAAAAAAAAQAAAAAAdQQAAHVuaXZlcnNhbC9mbGFzaF9wdWJsaXNoaW5nX3NldHRpbmdzLnhtbFBLAQIAABQAAgAIANt2A0cOfTfNtQIAAFcKAAAhAAAAAAAAAAEAAAAAALEIAAB1bml2ZXJzYWwvZmxhc2hfc2tpbl9zZXR0aW5ncy54bWxQSwECAAAUAAIACADbdgNHK/eq7cwDAABPDwAAJgAAAAAAAAABAAAAAAClCwAAdW5pdmVyc2FsL2h0bWxfcHVibGlzaGluZ19zZXR0aW5ncy54bWxQSwECAAAUAAIACADbdgNHYoMsiJUBAAAdBgAAHwAAAAAAAAABAAAAAAC1DwAAdW5pdmVyc2FsL2h0bWxfc2tpbl9zZXR0aW5ncy5qc1BLAQIAABQAAgAIAHxDPUca2uo7qgAAAB8BAAAaAAAAAAAAAAEAAAAAAIcRAAB1bml2ZXJzYWwvaTE4bl9wcmVzZXRzLnhtbFBLAQIAABQAAgAIAHxDPUdR5XXGbwAAAHYAAAAcAAAAAAAAAAEAAAAAAGkSAAB1bml2ZXJzYWwvbG9jYWxfc2V0dGluZ3MueG1sUEsBAgAAFAACAAgAhIrIRook4qj6AgAAsAgAABQAAAAAAAAAAQAAAAAAEhMAAHVuaXZlcnNhbC9wbGF5ZXIueG1sUEsBAgAAFAACAAgAfEM9R2eRJqRjCQAApTkAACkAAAAAAAAAAQAAAAAAPhYAAHVuaXZlcnNhbC9za2luX2N1c3RvbWl6YXRpb25fc2V0dGluZ3MueG1sUEsBAgAAFAACAAgAfUM9R84jEDzNDAAAGSIAABcAAAAAAAAAAAAAAAAA6B8AAHVuaXZlcnNhbC91bml2ZXJzYWwucG5nUEsBAgAAFAACAAgAfUM9R5F1CYhMAAAAawAAABsAAAAAAAAAAQAAAAAA6iwAAHVuaXZlcnNhbC91bml2ZXJzYWwucG5nLnhtbFBLBQYAAAAACwALAEkDAABvLQAAAAA="/>
  <p:tag name="ISPRING_PRESENTATION_TITLE" val="[Template]  lesson NEW teacher1"/>
  <p:tag name="ISPRING_RESOURCE_PATHS_HASH_PRESENTER" val="bf50da2caa3d8f4379af14b488c15754ca7382b9"/>
</p:tagLst>
</file>

<file path=ppt/theme/theme1.xml><?xml version="1.0" encoding="utf-8"?>
<a:theme xmlns:a="http://schemas.openxmlformats.org/drawingml/2006/main" name="StepUP">
  <a:themeElements>
    <a:clrScheme name="material Orange [Math]">
      <a:dk1>
        <a:srgbClr val="202020"/>
      </a:dk1>
      <a:lt1>
        <a:srgbClr val="F9F9F9"/>
      </a:lt1>
      <a:dk2>
        <a:srgbClr val="FF5623"/>
      </a:dk2>
      <a:lt2>
        <a:srgbClr val="B5B5B5"/>
      </a:lt2>
      <a:accent1>
        <a:srgbClr val="2596F1"/>
      </a:accent1>
      <a:accent2>
        <a:srgbClr val="4AAE52"/>
      </a:accent2>
      <a:accent3>
        <a:srgbClr val="F34336"/>
      </a:accent3>
      <a:accent4>
        <a:srgbClr val="FEC018"/>
      </a:accent4>
      <a:accent5>
        <a:srgbClr val="4051B3"/>
      </a:accent5>
      <a:accent6>
        <a:srgbClr val="21A8B3"/>
      </a:accent6>
      <a:hlink>
        <a:srgbClr val="27AE60"/>
      </a:hlink>
      <a:folHlink>
        <a:srgbClr val="27AE60"/>
      </a:folHlink>
    </a:clrScheme>
    <a:fontScheme name="General Lesso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accent5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ot="0" spcFirstLastPara="0" vertOverflow="overflow" horzOverflow="overflow" vert="horz" wrap="non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14086</TotalTime>
  <Words>1256</Words>
  <Application>Microsoft Office PowerPoint</Application>
  <PresentationFormat>Letter Paper (8.5x11 in)</PresentationFormat>
  <Paragraphs>417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Symbol</vt:lpstr>
      <vt:lpstr>Calisto MT</vt:lpstr>
      <vt:lpstr>Cambria Math</vt:lpstr>
      <vt:lpstr>Meiryo</vt:lpstr>
      <vt:lpstr>Calibri</vt:lpstr>
      <vt:lpstr>Century Gothic</vt:lpstr>
      <vt:lpstr>Lato</vt:lpstr>
      <vt:lpstr>Times New Roman</vt:lpstr>
      <vt:lpstr>Verdana</vt:lpstr>
      <vt:lpstr>Arial</vt:lpstr>
      <vt:lpstr>Handlee</vt:lpstr>
      <vt:lpstr>StepUP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[Template]  lesson NEW teacher1</dc:title>
  <dc:creator>Stephen</dc:creator>
  <cp:lastModifiedBy>Rupinder Jagpal</cp:lastModifiedBy>
  <cp:revision>844</cp:revision>
  <cp:lastPrinted>2015-11-25T19:53:31Z</cp:lastPrinted>
  <dcterms:created xsi:type="dcterms:W3CDTF">2012-04-12T14:57:33Z</dcterms:created>
  <dcterms:modified xsi:type="dcterms:W3CDTF">2017-10-19T16:45:43Z</dcterms:modified>
</cp:coreProperties>
</file>