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66" r:id="rId1"/>
  </p:sldMasterIdLst>
  <p:notesMasterIdLst>
    <p:notesMasterId r:id="rId14"/>
  </p:notesMasterIdLst>
  <p:handoutMasterIdLst>
    <p:handoutMasterId r:id="rId15"/>
  </p:handoutMasterIdLst>
  <p:sldIdLst>
    <p:sldId id="374" r:id="rId2"/>
    <p:sldId id="354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</p:sldIdLst>
  <p:sldSz cx="9144000" cy="6858000" type="letter"/>
  <p:notesSz cx="6858000" cy="9236075"/>
  <p:embeddedFontLst>
    <p:embeddedFont>
      <p:font typeface="Calisto MT" panose="02040603050505030304" pitchFamily="18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Meiryo" panose="020B0604030504040204" pitchFamily="34" charset="-128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Wingdings 3" panose="05040102010807070707" pitchFamily="18" charset="2"/>
      <p:regular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Lato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Handlee" panose="02000000000000000000" pitchFamily="2" charset="0"/>
      <p:regular r:id="rId42"/>
    </p:embeddedFont>
  </p:embeddedFontLst>
  <p:custDataLst>
    <p:tags r:id="rId43"/>
  </p:custDataLst>
  <p:defaultTextStyle>
    <a:defPPr>
      <a:defRPr lang="en-US"/>
    </a:defPPr>
    <a:lvl1pPr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34852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71218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07584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743951" indent="1516" algn="l" defTabSz="87121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1818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618199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054566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490932" algn="l" defTabSz="872733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08">
          <p15:clr>
            <a:srgbClr val="A4A3A4"/>
          </p15:clr>
        </p15:guide>
        <p15:guide id="2" orient="horz" pos="4003">
          <p15:clr>
            <a:srgbClr val="A4A3A4"/>
          </p15:clr>
        </p15:guide>
        <p15:guide id="3" pos="40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E44AD"/>
    <a:srgbClr val="F6F8F8"/>
    <a:srgbClr val="ECF0F1"/>
    <a:srgbClr val="BDC3C7"/>
    <a:srgbClr val="D25400"/>
    <a:srgbClr val="27AE60"/>
    <a:srgbClr val="74B5E0"/>
    <a:srgbClr val="2980B9"/>
    <a:srgbClr val="95A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5083" autoAdjust="0"/>
  </p:normalViewPr>
  <p:slideViewPr>
    <p:cSldViewPr>
      <p:cViewPr varScale="1">
        <p:scale>
          <a:sx n="74" d="100"/>
          <a:sy n="74" d="100"/>
        </p:scale>
        <p:origin x="1458" y="60"/>
      </p:cViewPr>
      <p:guideLst>
        <p:guide orient="horz" pos="4208"/>
        <p:guide orient="horz" pos="4003"/>
        <p:guide pos="40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3978" y="-108"/>
      </p:cViewPr>
      <p:guideLst>
        <p:guide orient="horz" pos="2909"/>
        <p:guide pos="2161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530" cy="46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52" y="1"/>
            <a:ext cx="2971529" cy="4612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E1D48-D79A-4138-93F9-044E1698B565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04"/>
            <a:ext cx="2971530" cy="461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52" y="8773304"/>
            <a:ext cx="2971529" cy="4612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9DDF4-08D7-44C2-8E23-8E4DAE735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14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72359" cy="460816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78" y="6"/>
            <a:ext cx="2972359" cy="460816"/>
          </a:xfrm>
          <a:prstGeom prst="rect">
            <a:avLst/>
          </a:prstGeom>
        </p:spPr>
        <p:txBody>
          <a:bodyPr vert="horz" lIns="85055" tIns="42527" rIns="85055" bIns="42527" rtlCol="0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225DC9C-04DF-40DA-90BF-77D7A4E2BBAE}" type="datetimeFigureOut">
              <a:rPr lang="en-US"/>
              <a:pPr>
                <a:defRPr/>
              </a:pPr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4800" y="309563"/>
            <a:ext cx="7453313" cy="5591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55" tIns="42527" rIns="85055" bIns="425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6413865"/>
            <a:ext cx="5486400" cy="2128709"/>
          </a:xfrm>
          <a:prstGeom prst="rect">
            <a:avLst/>
          </a:prstGeom>
        </p:spPr>
        <p:txBody>
          <a:bodyPr vert="horz" lIns="85055" tIns="42527" rIns="85055" bIns="425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3743"/>
            <a:ext cx="2972359" cy="460815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l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78" y="8773743"/>
            <a:ext cx="2972359" cy="460815"/>
          </a:xfrm>
          <a:prstGeom prst="rect">
            <a:avLst/>
          </a:prstGeom>
        </p:spPr>
        <p:txBody>
          <a:bodyPr vert="horz" lIns="85055" tIns="42527" rIns="85055" bIns="42527" rtlCol="0" anchor="b"/>
          <a:lstStyle>
            <a:lvl1pPr algn="r" defTabSz="842509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C6D8996C-5A99-46E7-945A-E5D903E56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7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4852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1218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07584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43951" algn="l" defTabSz="87121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81745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18094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5444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90793" algn="l" defTabSz="87269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49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67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8996C-5A99-46E7-945A-E5D903E56A2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5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685689" y="6716749"/>
            <a:ext cx="1280196" cy="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108" rIns="0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700" dirty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©2015 All rights reserved.</a:t>
            </a:r>
            <a:endParaRPr lang="en-US" altLang="en-US" dirty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3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045616" y="6667433"/>
            <a:ext cx="822951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0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ermine the equation of a line using slope-intercept form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685689" y="6716749"/>
            <a:ext cx="1280196" cy="19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2108" rIns="0" bIns="421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en-US" altLang="en-US" sz="700" dirty="0">
                <a:solidFill>
                  <a:srgbClr val="B5B5B5">
                    <a:lumMod val="75000"/>
                  </a:srgbClr>
                </a:solidFill>
                <a:latin typeface="Century Gothic" pitchFamily="34" charset="0"/>
              </a:rPr>
              <a:t>©2015 All rights reserved.</a:t>
            </a:r>
            <a:endParaRPr lang="en-US" altLang="en-US" dirty="0">
              <a:solidFill>
                <a:srgbClr val="B5B5B5">
                  <a:lumMod val="75000"/>
                </a:srgbClr>
              </a:solidFill>
              <a:latin typeface="Arial" charset="0"/>
            </a:endParaRPr>
          </a:p>
        </p:txBody>
      </p:sp>
      <p:pic>
        <p:nvPicPr>
          <p:cNvPr id="13" name="Picture 2" descr="C:\Users\Stephen\Desktop\DataWorksWithGGSA_Dar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15"/>
          <a:stretch/>
        </p:blipFill>
        <p:spPr bwMode="auto">
          <a:xfrm>
            <a:off x="7045616" y="6667433"/>
            <a:ext cx="822951" cy="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0" y="6704135"/>
            <a:ext cx="3930613" cy="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3637" tIns="43637" rIns="87273" bIns="43637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rgbClr val="B5B5B5">
                    <a:lumMod val="75000"/>
                  </a:srgbClr>
                </a:solidFill>
                <a:latin typeface="Century Gothic" panose="020B0502020202020204" pitchFamily="34" charset="0"/>
                <a:cs typeface="Lato" panose="020B0604020202020204" charset="0"/>
              </a:rPr>
              <a:t>Determine the equation of a line using slope-intercept form.</a:t>
            </a:r>
          </a:p>
        </p:txBody>
      </p:sp>
    </p:spTree>
    <p:extLst>
      <p:ext uri="{BB962C8B-B14F-4D97-AF65-F5344CB8AC3E}">
        <p14:creationId xmlns:p14="http://schemas.microsoft.com/office/powerpoint/2010/main" val="327048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 userDrawn="1"/>
        </p:nvSpPr>
        <p:spPr bwMode="auto">
          <a:xfrm>
            <a:off x="46038" y="6740525"/>
            <a:ext cx="180816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700" smtClean="0">
                <a:solidFill>
                  <a:srgbClr val="7F7F7F"/>
                </a:solidFill>
                <a:latin typeface="Century Gothic" pitchFamily="34" charset="0"/>
              </a:rPr>
              <a:t>©2012 DataWORKS Educational Research</a:t>
            </a:r>
            <a:endParaRPr lang="en-US" altLang="en-US" sz="16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5638800" y="6734175"/>
            <a:ext cx="3429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b="1" smtClean="0">
                <a:solidFill>
                  <a:srgbClr val="7F7F7F"/>
                </a:solidFill>
                <a:latin typeface="Verdana" pitchFamily="34" charset="0"/>
              </a:rPr>
              <a:t>EDI Lesson Plan Template for TEACHER-CREATED lessons. </a:t>
            </a:r>
          </a:p>
        </p:txBody>
      </p:sp>
    </p:spTree>
    <p:extLst>
      <p:ext uri="{BB962C8B-B14F-4D97-AF65-F5344CB8AC3E}">
        <p14:creationId xmlns:p14="http://schemas.microsoft.com/office/powerpoint/2010/main" val="10450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5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78" r:id="rId2"/>
    <p:sldLayoutId id="214748467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5pPr>
      <a:lvl6pPr marL="436366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6pPr>
      <a:lvl7pPr marL="872733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7pPr>
      <a:lvl8pPr marL="1309099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8pPr>
      <a:lvl9pPr marL="174546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itchFamily="34" charset="0"/>
        </a:defRPr>
      </a:lvl9pPr>
    </p:titleStyle>
    <p:bodyStyle>
      <a:lvl1pPr marL="327275" indent="-3272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9095" indent="-2727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916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282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649" indent="-21818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82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49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115" indent="-218183" algn="l" defTabSz="87273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33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65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99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66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932" algn="l" defTabSz="87273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4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14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10" Type="http://schemas.openxmlformats.org/officeDocument/2006/relationships/image" Target="../media/image76.png"/><Relationship Id="rId4" Type="http://schemas.openxmlformats.org/officeDocument/2006/relationships/image" Target="../media/image11.png"/><Relationship Id="rId9" Type="http://schemas.openxmlformats.org/officeDocument/2006/relationships/image" Target="../media/image5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100.png"/><Relationship Id="rId5" Type="http://schemas.openxmlformats.org/officeDocument/2006/relationships/image" Target="../media/image12.png"/><Relationship Id="rId10" Type="http://schemas.openxmlformats.org/officeDocument/2006/relationships/image" Target="../media/image90.png"/><Relationship Id="rId4" Type="http://schemas.openxmlformats.org/officeDocument/2006/relationships/image" Target="../media/image11.png"/><Relationship Id="rId9" Type="http://schemas.openxmlformats.org/officeDocument/2006/relationships/image" Target="../media/image80.png"/><Relationship Id="rId1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11.png"/><Relationship Id="rId21" Type="http://schemas.openxmlformats.org/officeDocument/2006/relationships/image" Target="../media/image54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14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11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10" Type="http://schemas.openxmlformats.org/officeDocument/2006/relationships/image" Target="../media/image360.png"/><Relationship Id="rId4" Type="http://schemas.openxmlformats.org/officeDocument/2006/relationships/image" Target="../media/image14.png"/><Relationship Id="rId9" Type="http://schemas.openxmlformats.org/officeDocument/2006/relationships/image" Target="../media/image3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62.png"/><Relationship Id="rId18" Type="http://schemas.openxmlformats.org/officeDocument/2006/relationships/image" Target="../media/image21.png"/><Relationship Id="rId3" Type="http://schemas.openxmlformats.org/officeDocument/2006/relationships/image" Target="../media/image11.png"/><Relationship Id="rId21" Type="http://schemas.openxmlformats.org/officeDocument/2006/relationships/image" Target="../media/image24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5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20.png"/><Relationship Id="rId15" Type="http://schemas.openxmlformats.org/officeDocument/2006/relationships/image" Target="../media/image64.png"/><Relationship Id="rId10" Type="http://schemas.openxmlformats.org/officeDocument/2006/relationships/image" Target="../media/image19.png"/><Relationship Id="rId19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Relationship Id="rId14" Type="http://schemas.openxmlformats.org/officeDocument/2006/relationships/image" Target="../media/image63.png"/><Relationship Id="rId22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11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4" Type="http://schemas.openxmlformats.org/officeDocument/2006/relationships/image" Target="../media/image14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663" y="173038"/>
            <a:ext cx="9005887" cy="44450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4083050"/>
            <a:ext cx="34798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Image result for a mar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4238">
            <a:off x="2416175" y="5006975"/>
            <a:ext cx="24320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Image result for bullet 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3060700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Image result for bullet 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051300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4" descr="Image result for bullet 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972050"/>
            <a:ext cx="8143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52688" y="3257550"/>
            <a:ext cx="3467100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Math Notebook</a:t>
            </a:r>
            <a:endParaRPr lang="en-US" sz="4000" dirty="0">
              <a:latin typeface="Handlee" panose="02000000000000000000" pitchFamily="2" charset="0"/>
            </a:endParaRPr>
          </a:p>
        </p:txBody>
      </p:sp>
      <p:grpSp>
        <p:nvGrpSpPr>
          <p:cNvPr id="5129" name="Group 2"/>
          <p:cNvGrpSpPr>
            <a:grpSpLocks/>
          </p:cNvGrpSpPr>
          <p:nvPr/>
        </p:nvGrpSpPr>
        <p:grpSpPr bwMode="auto">
          <a:xfrm>
            <a:off x="950913" y="1900238"/>
            <a:ext cx="6470650" cy="1485900"/>
            <a:chOff x="1066800" y="1753720"/>
            <a:chExt cx="6469730" cy="1485900"/>
          </a:xfrm>
        </p:grpSpPr>
        <p:pic>
          <p:nvPicPr>
            <p:cNvPr id="5133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841500"/>
              <a:ext cx="5486400" cy="89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8780" y="1753720"/>
              <a:ext cx="104775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16"/>
          <p:cNvSpPr/>
          <p:nvPr/>
        </p:nvSpPr>
        <p:spPr>
          <a:xfrm>
            <a:off x="0" y="246063"/>
            <a:ext cx="9144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Objective: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The students will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learn how to use 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slope-intercept form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to write the equation of a line. Students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will demonstrate their understanding by achieving an accuracy rate of 70% or higher my.hrw.com. 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lee" panose="02000000000000000000" pitchFamily="2" charset="0"/>
            </a:endParaRPr>
          </a:p>
        </p:txBody>
      </p:sp>
      <p:sp>
        <p:nvSpPr>
          <p:cNvPr id="5131" name="Rectangle 2"/>
          <p:cNvSpPr>
            <a:spLocks noChangeArrowheads="1"/>
          </p:cNvSpPr>
          <p:nvPr/>
        </p:nvSpPr>
        <p:spPr bwMode="auto">
          <a:xfrm>
            <a:off x="4465236" y="1603843"/>
            <a:ext cx="4605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CFU: What are we going to learn TODAY? </a:t>
            </a:r>
          </a:p>
        </p:txBody>
      </p:sp>
      <p:pic>
        <p:nvPicPr>
          <p:cNvPr id="5132" name="Picture 2" descr="Image result for noteboo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3241675"/>
            <a:ext cx="21177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9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651094"/>
            <a:chOff x="6923980" y="225002"/>
            <a:chExt cx="2194560" cy="651094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651094"/>
              <a:chOff x="6923982" y="225002"/>
              <a:chExt cx="2767149" cy="651094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40011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000" dirty="0">
                    <a:solidFill>
                      <a:srgbClr val="F9F9F9">
                        <a:lumMod val="50000"/>
                      </a:srgbClr>
                    </a:solidFill>
                    <a:latin typeface="Verdana" pitchFamily="34" charset="0"/>
                  </a:rPr>
                  <a:t>Which reason is most relevant to you? 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63395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Relevance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1489" y="2301244"/>
            <a:ext cx="885248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 bwMode="auto">
          <a:xfrm>
            <a:off x="238125" y="291499"/>
            <a:ext cx="379413" cy="37941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238125" y="2423171"/>
            <a:ext cx="379413" cy="3794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4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9F9F9"/>
                </a:solidFill>
              </a:rPr>
              <a:t>2</a:t>
            </a:r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694751" y="291499"/>
            <a:ext cx="2301420" cy="13267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Determining the equation of a line will help CG modelers animate character motion.</a:t>
            </a: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694750" y="2423171"/>
            <a:ext cx="8249225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Determining the equation of a line will help you do well on tests.</a:t>
            </a:r>
          </a:p>
        </p:txBody>
      </p:sp>
      <p:sp>
        <p:nvSpPr>
          <p:cNvPr id="131" name="Round Same Side Corner Rectangle 130"/>
          <p:cNvSpPr/>
          <p:nvPr/>
        </p:nvSpPr>
        <p:spPr bwMode="auto">
          <a:xfrm>
            <a:off x="3007372" y="343356"/>
            <a:ext cx="3667725" cy="1268587"/>
          </a:xfrm>
          <a:prstGeom prst="round2SameRect">
            <a:avLst>
              <a:gd name="adj1" fmla="val 169"/>
              <a:gd name="adj2" fmla="val 0"/>
            </a:avLst>
          </a:prstGeom>
          <a:solidFill>
            <a:srgbClr val="FFFFFF"/>
          </a:solidFill>
          <a:ln>
            <a:noFill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rot="0" spcFirstLastPara="0" vertOverflow="overflow" horzOverflow="overflow" vert="horz" wrap="square" lIns="94759" tIns="94759" rIns="94759" bIns="9475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947593">
              <a:defRPr/>
            </a:pPr>
            <a:r>
              <a:rPr lang="en-US" sz="1400" dirty="0">
                <a:solidFill>
                  <a:srgbClr val="202020"/>
                </a:solidFill>
                <a:latin typeface="Century Gothic" panose="020B0502020202020204" pitchFamily="34" charset="0"/>
                <a:cs typeface="Times New Roman" pitchFamily="18" charset="0"/>
              </a:rPr>
              <a:t>CG modelers animate the motion of cartoon characters in lines and curves.</a:t>
            </a:r>
          </a:p>
          <a:p>
            <a:pPr defTabSz="947593">
              <a:defRPr/>
            </a:pPr>
            <a:endParaRPr lang="en-US" sz="1400" dirty="0">
              <a:solidFill>
                <a:srgbClr val="20202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defTabSz="947593">
              <a:defRPr/>
            </a:pPr>
            <a:r>
              <a:rPr lang="en-US" sz="1400" dirty="0">
                <a:solidFill>
                  <a:srgbClr val="202020"/>
                </a:solidFill>
                <a:latin typeface="Century Gothic" panose="020B0502020202020204" pitchFamily="34" charset="0"/>
                <a:cs typeface="Times New Roman" pitchFamily="18" charset="0"/>
              </a:rPr>
              <a:t>When Elsa freezes Anna, the ice moves along the line y = 4x + 2.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10638" y="2866603"/>
            <a:ext cx="4870288" cy="2939809"/>
            <a:chOff x="3975324" y="2377664"/>
            <a:chExt cx="4870288" cy="2939809"/>
          </a:xfrm>
        </p:grpSpPr>
        <p:grpSp>
          <p:nvGrpSpPr>
            <p:cNvPr id="10" name="Group 9"/>
            <p:cNvGrpSpPr/>
            <p:nvPr/>
          </p:nvGrpSpPr>
          <p:grpSpPr>
            <a:xfrm>
              <a:off x="3975324" y="2377664"/>
              <a:ext cx="4870288" cy="2939809"/>
              <a:chOff x="1566881" y="3951100"/>
              <a:chExt cx="4870288" cy="2713274"/>
            </a:xfrm>
          </p:grpSpPr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>
                <a:off x="1566881" y="3951100"/>
                <a:ext cx="4870288" cy="2713274"/>
              </a:xfrm>
              <a:prstGeom prst="roundRect">
                <a:avLst>
                  <a:gd name="adj" fmla="val 1596"/>
                </a:avLst>
              </a:prstGeom>
              <a:solidFill>
                <a:srgbClr val="FFFFFF"/>
              </a:solidFill>
              <a:ln w="3175"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marL="228600" defTabSz="914400" eaLnBrk="1" hangingPunct="1"/>
                <a:r>
                  <a:rPr lang="en-US" altLang="en-US" sz="1200" dirty="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Sample Test Question</a:t>
                </a:r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1566881" y="4220201"/>
                <a:ext cx="4870288" cy="0"/>
              </a:xfrm>
              <a:prstGeom prst="line">
                <a:avLst/>
              </a:prstGeom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2" descr="C:\Users\Stephen\Downloads\Test Question Icon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733" y="2400607"/>
              <a:ext cx="205751" cy="201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T:\Research_Dept\iStock Photos\People\photos\boy and girl by compu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83" y="1023386"/>
            <a:ext cx="1751712" cy="116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02"/>
          <a:stretch>
            <a:fillRect/>
          </a:stretch>
        </p:blipFill>
        <p:spPr bwMode="auto">
          <a:xfrm>
            <a:off x="2886047" y="3270501"/>
            <a:ext cx="26797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8" r="1778"/>
          <a:stretch>
            <a:fillRect/>
          </a:stretch>
        </p:blipFill>
        <p:spPr bwMode="auto">
          <a:xfrm>
            <a:off x="4807899" y="3764213"/>
            <a:ext cx="2632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152</a:t>
            </a:r>
          </a:p>
        </p:txBody>
      </p:sp>
    </p:spTree>
    <p:extLst>
      <p:ext uri="{BB962C8B-B14F-4D97-AF65-F5344CB8AC3E}">
        <p14:creationId xmlns:p14="http://schemas.microsoft.com/office/powerpoint/2010/main" val="39745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4308" y="4072186"/>
            <a:ext cx="6091826" cy="495300"/>
            <a:chOff x="75597" y="3123362"/>
            <a:chExt cx="8794036" cy="570912"/>
          </a:xfrm>
        </p:grpSpPr>
        <p:grpSp>
          <p:nvGrpSpPr>
            <p:cNvPr id="122" name="Group 121"/>
            <p:cNvGrpSpPr/>
            <p:nvPr/>
          </p:nvGrpSpPr>
          <p:grpSpPr>
            <a:xfrm>
              <a:off x="75597" y="3123362"/>
              <a:ext cx="8794036" cy="285456"/>
              <a:chOff x="2445386" y="3520438"/>
              <a:chExt cx="6203314" cy="356266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2445386" y="3520438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445386" y="3876704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75597" y="3694274"/>
              <a:ext cx="8794036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47826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Closure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21"/>
          <p:cNvSpPr>
            <a:spLocks noChangeArrowheads="1"/>
          </p:cNvSpPr>
          <p:nvPr/>
        </p:nvSpPr>
        <p:spPr bwMode="auto">
          <a:xfrm>
            <a:off x="-1" y="258097"/>
            <a:ext cx="9098277" cy="3419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Skill Closure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Determine the equation of a line using slope-intercept form.</a:t>
            </a:r>
          </a:p>
        </p:txBody>
      </p:sp>
      <p:sp>
        <p:nvSpPr>
          <p:cNvPr id="99" name="Rectangle 21"/>
          <p:cNvSpPr>
            <a:spLocks noChangeArrowheads="1"/>
          </p:cNvSpPr>
          <p:nvPr/>
        </p:nvSpPr>
        <p:spPr bwMode="auto">
          <a:xfrm>
            <a:off x="-1" y="3063244"/>
            <a:ext cx="9098277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Extended Thinking</a:t>
            </a:r>
            <a:endParaRPr lang="en-US" altLang="en-US" sz="1600" dirty="0">
              <a:solidFill>
                <a:srgbClr val="20202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itchFamily="34" charset="0"/>
              </a:rPr>
              <a:t>Peter says the equation of the line through (0, 9) and (2, 3) is y = 3x + 9. Is he correct? Explain why or why not.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5996" y="3206479"/>
            <a:ext cx="9062284" cy="2061730"/>
            <a:chOff x="35996" y="2377444"/>
            <a:chExt cx="9062284" cy="2447925"/>
          </a:xfrm>
        </p:grpSpPr>
        <p:cxnSp>
          <p:nvCxnSpPr>
            <p:cNvPr id="100" name="Straight Connector 99"/>
            <p:cNvCxnSpPr/>
            <p:nvPr/>
          </p:nvCxnSpPr>
          <p:spPr>
            <a:xfrm>
              <a:off x="35996" y="2377444"/>
              <a:ext cx="9062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5996" y="4825369"/>
              <a:ext cx="90622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21"/>
          <p:cNvSpPr>
            <a:spLocks noChangeArrowheads="1"/>
          </p:cNvSpPr>
          <p:nvPr/>
        </p:nvSpPr>
        <p:spPr bwMode="auto">
          <a:xfrm>
            <a:off x="-1" y="4771405"/>
            <a:ext cx="6583660" cy="83434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5623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Summary Closure </a:t>
            </a:r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did you learn today about determining the equation of a line? (Pair-Share)</a:t>
            </a:r>
          </a:p>
          <a:p>
            <a:pPr eaLnBrk="1" hangingPunct="1"/>
            <a:r>
              <a:rPr lang="en-US" altLang="en-US" sz="1600" dirty="0">
                <a:solidFill>
                  <a:srgbClr val="20202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Use words from the word bank.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03720" y="5888430"/>
            <a:ext cx="2194560" cy="675716"/>
            <a:chOff x="6903720" y="1316756"/>
            <a:chExt cx="2194560" cy="675716"/>
          </a:xfrm>
        </p:grpSpPr>
        <p:grpSp>
          <p:nvGrpSpPr>
            <p:cNvPr id="132" name="Group 131"/>
            <p:cNvGrpSpPr/>
            <p:nvPr/>
          </p:nvGrpSpPr>
          <p:grpSpPr>
            <a:xfrm>
              <a:off x="6903720" y="1316756"/>
              <a:ext cx="2194560" cy="675716"/>
              <a:chOff x="6903720" y="1916212"/>
              <a:chExt cx="2743206" cy="675716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34" name="Round Same Side Corner Rectangle 133"/>
              <p:cNvSpPr/>
              <p:nvPr/>
            </p:nvSpPr>
            <p:spPr bwMode="auto">
              <a:xfrm>
                <a:off x="6903721" y="2167196"/>
                <a:ext cx="2743200" cy="424732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altLang="en-US" sz="1200" b="1" dirty="0">
                    <a:solidFill>
                      <a:srgbClr val="B5B5B5">
                        <a:lumMod val="75000"/>
                      </a:srgbClr>
                    </a:solidFill>
                    <a:latin typeface="Century Gothic" panose="020B0502020202020204" pitchFamily="34" charset="0"/>
                  </a:rPr>
                  <a:t>slope    y-intercept    line    equation    graph</a:t>
                </a:r>
              </a:p>
            </p:txBody>
          </p:sp>
          <p:sp>
            <p:nvSpPr>
              <p:cNvPr id="135" name="Round Same Side Corner Rectangle 134"/>
              <p:cNvSpPr/>
              <p:nvPr/>
            </p:nvSpPr>
            <p:spPr bwMode="auto">
              <a:xfrm>
                <a:off x="6903720" y="1916212"/>
                <a:ext cx="2743206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Word Bank</a:t>
                </a:r>
              </a:p>
            </p:txBody>
          </p:sp>
        </p:grpSp>
        <p:pic>
          <p:nvPicPr>
            <p:cNvPr id="136" name="Picture 4" descr="C:\Users\Stephen\Desktop\Image Workshop\Bank Icon Whit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3822" y="1343943"/>
              <a:ext cx="211635" cy="17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7" name="Group 136"/>
          <p:cNvGrpSpPr/>
          <p:nvPr/>
        </p:nvGrpSpPr>
        <p:grpSpPr>
          <a:xfrm>
            <a:off x="75597" y="5658673"/>
            <a:ext cx="6280537" cy="856368"/>
            <a:chOff x="75597" y="2831712"/>
            <a:chExt cx="3212097" cy="913668"/>
          </a:xfrm>
        </p:grpSpPr>
        <p:grpSp>
          <p:nvGrpSpPr>
            <p:cNvPr id="138" name="Group 137"/>
            <p:cNvGrpSpPr/>
            <p:nvPr/>
          </p:nvGrpSpPr>
          <p:grpSpPr>
            <a:xfrm>
              <a:off x="75597" y="2831712"/>
              <a:ext cx="3212097" cy="304556"/>
              <a:chOff x="2445386" y="3520438"/>
              <a:chExt cx="6203314" cy="356266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>
                <a:off x="2445386" y="3520438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445386" y="3876704"/>
                <a:ext cx="6203314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9" name="Straight Connector 138"/>
            <p:cNvCxnSpPr/>
            <p:nvPr/>
          </p:nvCxnSpPr>
          <p:spPr>
            <a:xfrm>
              <a:off x="75597" y="3440824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597" y="3745380"/>
              <a:ext cx="3212097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6903720" y="3794756"/>
            <a:ext cx="2194560" cy="1820644"/>
            <a:chOff x="6903720" y="4983463"/>
            <a:chExt cx="2194560" cy="1820644"/>
          </a:xfrm>
        </p:grpSpPr>
        <p:grpSp>
          <p:nvGrpSpPr>
            <p:cNvPr id="96" name="Group 95"/>
            <p:cNvGrpSpPr/>
            <p:nvPr/>
          </p:nvGrpSpPr>
          <p:grpSpPr>
            <a:xfrm>
              <a:off x="6903720" y="4983463"/>
              <a:ext cx="2194560" cy="1820644"/>
              <a:chOff x="6903720" y="4983463"/>
              <a:chExt cx="2194560" cy="1820644"/>
            </a:xfrm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101" name="Round Same Side Corner Rectangle 100"/>
              <p:cNvSpPr/>
              <p:nvPr/>
            </p:nvSpPr>
            <p:spPr bwMode="auto">
              <a:xfrm>
                <a:off x="6903721" y="5234447"/>
                <a:ext cx="2194555" cy="1569660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en-US" sz="1200" b="1" u="sng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line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can be described by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equation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y = </a:t>
                </a:r>
                <a:r>
                  <a:rPr lang="en-US" altLang="en-US" sz="1200" b="1" dirty="0">
                    <a:solidFill>
                      <a:srgbClr val="2596F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x + </a:t>
                </a:r>
                <a:r>
                  <a:rPr lang="en-US" altLang="en-US" sz="1200" b="1" dirty="0">
                    <a:solidFill>
                      <a:srgbClr val="4AAE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en-US" sz="1200" b="1" dirty="0">
                    <a:solidFill>
                      <a:srgbClr val="2596F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slope of a line 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en-US" sz="1200" b="1" dirty="0">
                    <a:solidFill>
                      <a:srgbClr val="2596F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) is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ratio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change in y 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to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change in x.</a:t>
                </a:r>
              </a:p>
              <a:p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en-US" sz="1200" b="1" dirty="0">
                    <a:solidFill>
                      <a:srgbClr val="4AAE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y-intercept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1200" b="1" dirty="0">
                    <a:solidFill>
                      <a:srgbClr val="4AAE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)  is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point</a:t>
                </a:r>
                <a:r>
                  <a:rPr lang="en-US" alt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at which the line passes through the </a:t>
                </a:r>
                <a:r>
                  <a:rPr lang="en-US" alt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y-axis.</a:t>
                </a:r>
              </a:p>
            </p:txBody>
          </p:sp>
          <p:sp>
            <p:nvSpPr>
              <p:cNvPr id="102" name="Round Same Side Corner Rectangle 101"/>
              <p:cNvSpPr/>
              <p:nvPr/>
            </p:nvSpPr>
            <p:spPr bwMode="auto">
              <a:xfrm>
                <a:off x="6903720" y="4983463"/>
                <a:ext cx="2194560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Remember the Concept</a:t>
                </a:r>
              </a:p>
            </p:txBody>
          </p:sp>
        </p:grpSp>
        <p:pic>
          <p:nvPicPr>
            <p:cNvPr id="97" name="Picture 2" descr="C:\Users\Stephen\Downloads\Light Bulb 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182" y="4999084"/>
              <a:ext cx="230173" cy="21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3192"/>
          <p:cNvGrpSpPr>
            <a:grpSpLocks/>
          </p:cNvGrpSpPr>
          <p:nvPr/>
        </p:nvGrpSpPr>
        <p:grpSpPr bwMode="auto">
          <a:xfrm>
            <a:off x="594212" y="777269"/>
            <a:ext cx="2271713" cy="2199341"/>
            <a:chOff x="19339" y="2251504"/>
            <a:chExt cx="2271966" cy="2198463"/>
          </a:xfrm>
        </p:grpSpPr>
        <p:grpSp>
          <p:nvGrpSpPr>
            <p:cNvPr id="50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54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55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Straight Connector 117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5" name="Straight Connector 124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6" name="Straight Arrow Connector 55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58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59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0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61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62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63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4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5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66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67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8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9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73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79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80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81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82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83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84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51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52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127" name="Line 70"/>
          <p:cNvSpPr>
            <a:spLocks noChangeShapeType="1"/>
          </p:cNvSpPr>
          <p:nvPr/>
        </p:nvSpPr>
        <p:spPr bwMode="auto">
          <a:xfrm flipH="1">
            <a:off x="1284134" y="1026174"/>
            <a:ext cx="1256307" cy="186060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128" name="Oval 157"/>
          <p:cNvSpPr>
            <a:spLocks noChangeArrowheads="1"/>
          </p:cNvSpPr>
          <p:nvPr/>
        </p:nvSpPr>
        <p:spPr bwMode="auto">
          <a:xfrm>
            <a:off x="2010978" y="1743089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02020"/>
              </a:solidFill>
            </a:endParaRPr>
          </a:p>
        </p:txBody>
      </p:sp>
      <p:sp>
        <p:nvSpPr>
          <p:cNvPr id="129" name="Text Box 108"/>
          <p:cNvSpPr txBox="1">
            <a:spLocks noChangeArrowheads="1"/>
          </p:cNvSpPr>
          <p:nvPr/>
        </p:nvSpPr>
        <p:spPr bwMode="auto">
          <a:xfrm>
            <a:off x="-2968" y="993169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1.</a:t>
            </a:r>
          </a:p>
        </p:txBody>
      </p:sp>
      <p:cxnSp>
        <p:nvCxnSpPr>
          <p:cNvPr id="130" name="Straight Connector 129"/>
          <p:cNvCxnSpPr>
            <a:endCxn id="154" idx="4"/>
          </p:cNvCxnSpPr>
          <p:nvPr/>
        </p:nvCxnSpPr>
        <p:spPr>
          <a:xfrm flipH="1">
            <a:off x="1672125" y="1753741"/>
            <a:ext cx="2520" cy="58295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flipV="1">
            <a:off x="1676666" y="1767398"/>
            <a:ext cx="372030" cy="189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446564" y="19345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1733006" y="1429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2717175" y="177087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2717175" y="2157705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3599072" y="2094668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4108588" y="2523185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294557" y="21415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-2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717175" y="258907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3908384" y="2954556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3964219" y="2486339"/>
                <a:ext cx="1236236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2 </a:t>
                </a:r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219" y="2486339"/>
                <a:ext cx="1236236" cy="484043"/>
              </a:xfrm>
              <a:prstGeom prst="rect">
                <a:avLst/>
              </a:prstGeom>
              <a:blipFill rotWithShape="1">
                <a:blip r:embed="rId6"/>
                <a:stretch>
                  <a:fillRect l="-3941" r="-344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3590547" y="1643477"/>
                <a:ext cx="801823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547" y="1643477"/>
                <a:ext cx="801823" cy="484043"/>
              </a:xfrm>
              <a:prstGeom prst="rect">
                <a:avLst/>
              </a:prstGeom>
              <a:blipFill rotWithShape="1">
                <a:blip r:embed="rId7"/>
                <a:stretch>
                  <a:fillRect l="-606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TextBox 152"/>
          <p:cNvSpPr txBox="1"/>
          <p:nvPr/>
        </p:nvSpPr>
        <p:spPr>
          <a:xfrm>
            <a:off x="1775164" y="2140211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-2)</a:t>
            </a:r>
          </a:p>
        </p:txBody>
      </p:sp>
      <p:sp>
        <p:nvSpPr>
          <p:cNvPr id="154" name="Oval 72"/>
          <p:cNvSpPr>
            <a:spLocks noChangeArrowheads="1"/>
          </p:cNvSpPr>
          <p:nvPr/>
        </p:nvSpPr>
        <p:spPr bwMode="auto">
          <a:xfrm>
            <a:off x="1644343" y="2281113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212073" y="778175"/>
            <a:ext cx="394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2. Write the equation of the line through (-2, 6) and (0, -8).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TextBox 155"/>
              <p:cNvSpPr txBox="1"/>
              <p:nvPr/>
            </p:nvSpPr>
            <p:spPr>
              <a:xfrm>
                <a:off x="5348005" y="2609125"/>
                <a:ext cx="1415772" cy="482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8  </a:t>
                </a:r>
              </a:p>
            </p:txBody>
          </p:sp>
        </mc:Choice>
        <mc:Fallback xmlns="">
          <p:sp>
            <p:nvSpPr>
              <p:cNvPr id="156" name="TextBox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005" y="2609125"/>
                <a:ext cx="1415772" cy="482440"/>
              </a:xfrm>
              <a:prstGeom prst="rect">
                <a:avLst/>
              </a:prstGeom>
              <a:blipFill rotWithShape="1">
                <a:blip r:embed="rId8"/>
                <a:stretch>
                  <a:fillRect l="-3433" r="-257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TextBox 156"/>
          <p:cNvSpPr txBox="1"/>
          <p:nvPr/>
        </p:nvSpPr>
        <p:spPr>
          <a:xfrm>
            <a:off x="5348005" y="214564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-8</a:t>
            </a:r>
          </a:p>
        </p:txBody>
      </p:sp>
      <p:sp>
        <p:nvSpPr>
          <p:cNvPr id="158" name="Text Box 219"/>
          <p:cNvSpPr txBox="1">
            <a:spLocks noChangeArrowheads="1"/>
          </p:cNvSpPr>
          <p:nvPr/>
        </p:nvSpPr>
        <p:spPr bwMode="auto">
          <a:xfrm>
            <a:off x="6554445" y="1651819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59" name="Text Box 255"/>
          <p:cNvSpPr txBox="1">
            <a:spLocks noChangeArrowheads="1"/>
          </p:cNvSpPr>
          <p:nvPr/>
        </p:nvSpPr>
        <p:spPr bwMode="auto">
          <a:xfrm>
            <a:off x="5348005" y="1651819"/>
            <a:ext cx="73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60" name="Line 256"/>
          <p:cNvSpPr>
            <a:spLocks noChangeShapeType="1"/>
          </p:cNvSpPr>
          <p:nvPr/>
        </p:nvSpPr>
        <p:spPr bwMode="auto">
          <a:xfrm flipV="1">
            <a:off x="5903570" y="1832794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1" name="Text Box 257"/>
          <p:cNvSpPr txBox="1">
            <a:spLocks noChangeArrowheads="1"/>
          </p:cNvSpPr>
          <p:nvPr/>
        </p:nvSpPr>
        <p:spPr bwMode="auto">
          <a:xfrm>
            <a:off x="5847576" y="1511991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2" name="Text Box 258"/>
          <p:cNvSpPr txBox="1">
            <a:spLocks noChangeArrowheads="1"/>
          </p:cNvSpPr>
          <p:nvPr/>
        </p:nvSpPr>
        <p:spPr bwMode="auto">
          <a:xfrm>
            <a:off x="5847576" y="1769294"/>
            <a:ext cx="977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63" name="Text Box 259"/>
          <p:cNvSpPr txBox="1">
            <a:spLocks noChangeArrowheads="1"/>
          </p:cNvSpPr>
          <p:nvPr/>
        </p:nvSpPr>
        <p:spPr bwMode="auto">
          <a:xfrm>
            <a:off x="6789395" y="1511991"/>
            <a:ext cx="1054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-8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6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4" name="Text Box 260"/>
          <p:cNvSpPr txBox="1">
            <a:spLocks noChangeArrowheads="1"/>
          </p:cNvSpPr>
          <p:nvPr/>
        </p:nvSpPr>
        <p:spPr bwMode="auto">
          <a:xfrm>
            <a:off x="6789395" y="1808982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(-2)</a:t>
            </a:r>
            <a:endParaRPr lang="en-US" altLang="en-US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5" name="Line 261"/>
          <p:cNvSpPr>
            <a:spLocks noChangeShapeType="1"/>
          </p:cNvSpPr>
          <p:nvPr/>
        </p:nvSpPr>
        <p:spPr bwMode="auto">
          <a:xfrm flipV="1">
            <a:off x="6881469" y="1832794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6" name="Text Box 262"/>
          <p:cNvSpPr txBox="1">
            <a:spLocks noChangeArrowheads="1"/>
          </p:cNvSpPr>
          <p:nvPr/>
        </p:nvSpPr>
        <p:spPr bwMode="auto">
          <a:xfrm>
            <a:off x="7823182" y="1535931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-14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7" name="Text Box 263"/>
          <p:cNvSpPr txBox="1">
            <a:spLocks noChangeArrowheads="1"/>
          </p:cNvSpPr>
          <p:nvPr/>
        </p:nvSpPr>
        <p:spPr bwMode="auto">
          <a:xfrm>
            <a:off x="8000658" y="1778819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8" name="Text Box 264"/>
          <p:cNvSpPr txBox="1">
            <a:spLocks noChangeArrowheads="1"/>
          </p:cNvSpPr>
          <p:nvPr/>
        </p:nvSpPr>
        <p:spPr bwMode="auto">
          <a:xfrm>
            <a:off x="7713320" y="1642294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69" name="Line 265"/>
          <p:cNvSpPr>
            <a:spLocks noChangeShapeType="1"/>
          </p:cNvSpPr>
          <p:nvPr/>
        </p:nvSpPr>
        <p:spPr bwMode="auto">
          <a:xfrm flipV="1">
            <a:off x="8000658" y="1843585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0" name="Text Box 251"/>
          <p:cNvSpPr txBox="1">
            <a:spLocks noChangeArrowheads="1"/>
          </p:cNvSpPr>
          <p:nvPr/>
        </p:nvSpPr>
        <p:spPr bwMode="auto">
          <a:xfrm>
            <a:off x="7268275" y="1212800"/>
            <a:ext cx="717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71" name="Text Box 252"/>
          <p:cNvSpPr txBox="1">
            <a:spLocks noChangeArrowheads="1"/>
          </p:cNvSpPr>
          <p:nvPr/>
        </p:nvSpPr>
        <p:spPr bwMode="auto">
          <a:xfrm>
            <a:off x="6205531" y="1231208"/>
            <a:ext cx="580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2" name="Text Box 253"/>
          <p:cNvSpPr txBox="1">
            <a:spLocks noChangeArrowheads="1"/>
          </p:cNvSpPr>
          <p:nvPr/>
        </p:nvSpPr>
        <p:spPr bwMode="auto">
          <a:xfrm>
            <a:off x="7638333" y="1212800"/>
            <a:ext cx="5783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73" name="Text Box 254"/>
          <p:cNvSpPr txBox="1">
            <a:spLocks noChangeArrowheads="1"/>
          </p:cNvSpPr>
          <p:nvPr/>
        </p:nvSpPr>
        <p:spPr bwMode="auto">
          <a:xfrm>
            <a:off x="6431013" y="1219849"/>
            <a:ext cx="674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74" name="Text Box 264"/>
          <p:cNvSpPr txBox="1">
            <a:spLocks noChangeArrowheads="1"/>
          </p:cNvSpPr>
          <p:nvPr/>
        </p:nvSpPr>
        <p:spPr bwMode="auto">
          <a:xfrm>
            <a:off x="8275295" y="1642294"/>
            <a:ext cx="682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5" name="Text Box 262"/>
          <p:cNvSpPr txBox="1">
            <a:spLocks noChangeArrowheads="1"/>
          </p:cNvSpPr>
          <p:nvPr/>
        </p:nvSpPr>
        <p:spPr bwMode="auto">
          <a:xfrm>
            <a:off x="8539617" y="1535931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6" name="Text Box 263"/>
          <p:cNvSpPr txBox="1">
            <a:spLocks noChangeArrowheads="1"/>
          </p:cNvSpPr>
          <p:nvPr/>
        </p:nvSpPr>
        <p:spPr bwMode="auto">
          <a:xfrm>
            <a:off x="8671382" y="1778819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7" name="Line 265"/>
          <p:cNvSpPr>
            <a:spLocks noChangeShapeType="1"/>
          </p:cNvSpPr>
          <p:nvPr/>
        </p:nvSpPr>
        <p:spPr bwMode="auto">
          <a:xfrm flipV="1">
            <a:off x="8711395" y="1852650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90" y="3773842"/>
            <a:ext cx="594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Peter is incorrect. The slope is:</a:t>
            </a:r>
          </a:p>
          <a:p>
            <a:r>
              <a:rPr lang="en-US" sz="1600" b="1" dirty="0">
                <a:solidFill>
                  <a:srgbClr val="4051B3"/>
                </a:solidFill>
                <a:latin typeface="Century Gothic"/>
              </a:rPr>
              <a:t>The y-intercept is 9. So the equation of the line is </a:t>
            </a:r>
            <a:r>
              <a:rPr 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-3x +9.</a:t>
            </a:r>
            <a:endParaRPr lang="en-US" sz="1600" b="1" dirty="0">
              <a:solidFill>
                <a:srgbClr val="4051B3"/>
              </a:solidFill>
              <a:latin typeface="Century Gothic"/>
            </a:endParaRPr>
          </a:p>
        </p:txBody>
      </p:sp>
      <p:sp>
        <p:nvSpPr>
          <p:cNvPr id="178" name="Text Box 219"/>
          <p:cNvSpPr txBox="1">
            <a:spLocks noChangeArrowheads="1"/>
          </p:cNvSpPr>
          <p:nvPr/>
        </p:nvSpPr>
        <p:spPr bwMode="auto">
          <a:xfrm>
            <a:off x="4448134" y="3645736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79" name="Text Box 255"/>
          <p:cNvSpPr txBox="1">
            <a:spLocks noChangeArrowheads="1"/>
          </p:cNvSpPr>
          <p:nvPr/>
        </p:nvSpPr>
        <p:spPr bwMode="auto">
          <a:xfrm>
            <a:off x="3241694" y="3645736"/>
            <a:ext cx="73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80" name="Line 256"/>
          <p:cNvSpPr>
            <a:spLocks noChangeShapeType="1"/>
          </p:cNvSpPr>
          <p:nvPr/>
        </p:nvSpPr>
        <p:spPr bwMode="auto">
          <a:xfrm flipV="1">
            <a:off x="3797259" y="3826711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1" name="Text Box 257"/>
          <p:cNvSpPr txBox="1">
            <a:spLocks noChangeArrowheads="1"/>
          </p:cNvSpPr>
          <p:nvPr/>
        </p:nvSpPr>
        <p:spPr bwMode="auto">
          <a:xfrm>
            <a:off x="3741265" y="3505908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82" name="Text Box 258"/>
          <p:cNvSpPr txBox="1">
            <a:spLocks noChangeArrowheads="1"/>
          </p:cNvSpPr>
          <p:nvPr/>
        </p:nvSpPr>
        <p:spPr bwMode="auto">
          <a:xfrm>
            <a:off x="3741265" y="3763211"/>
            <a:ext cx="9778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83" name="Text Box 259"/>
          <p:cNvSpPr txBox="1">
            <a:spLocks noChangeArrowheads="1"/>
          </p:cNvSpPr>
          <p:nvPr/>
        </p:nvSpPr>
        <p:spPr bwMode="auto">
          <a:xfrm>
            <a:off x="4683084" y="3505908"/>
            <a:ext cx="1054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9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4" name="Text Box 260"/>
          <p:cNvSpPr txBox="1">
            <a:spLocks noChangeArrowheads="1"/>
          </p:cNvSpPr>
          <p:nvPr/>
        </p:nvSpPr>
        <p:spPr bwMode="auto">
          <a:xfrm>
            <a:off x="4683084" y="3802899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0</a:t>
            </a:r>
            <a:endParaRPr lang="en-US" altLang="en-US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5" name="Line 261"/>
          <p:cNvSpPr>
            <a:spLocks noChangeShapeType="1"/>
          </p:cNvSpPr>
          <p:nvPr/>
        </p:nvSpPr>
        <p:spPr bwMode="auto">
          <a:xfrm flipV="1">
            <a:off x="4775158" y="3826711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6" name="Text Box 262"/>
          <p:cNvSpPr txBox="1">
            <a:spLocks noChangeArrowheads="1"/>
          </p:cNvSpPr>
          <p:nvPr/>
        </p:nvSpPr>
        <p:spPr bwMode="auto">
          <a:xfrm>
            <a:off x="5716871" y="3529848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7" name="Text Box 263"/>
          <p:cNvSpPr txBox="1">
            <a:spLocks noChangeArrowheads="1"/>
          </p:cNvSpPr>
          <p:nvPr/>
        </p:nvSpPr>
        <p:spPr bwMode="auto">
          <a:xfrm>
            <a:off x="5894347" y="3772736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8" name="Text Box 264"/>
          <p:cNvSpPr txBox="1">
            <a:spLocks noChangeArrowheads="1"/>
          </p:cNvSpPr>
          <p:nvPr/>
        </p:nvSpPr>
        <p:spPr bwMode="auto">
          <a:xfrm>
            <a:off x="5607009" y="3636211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89" name="Line 265"/>
          <p:cNvSpPr>
            <a:spLocks noChangeShapeType="1"/>
          </p:cNvSpPr>
          <p:nvPr/>
        </p:nvSpPr>
        <p:spPr bwMode="auto">
          <a:xfrm flipV="1">
            <a:off x="5894347" y="3837043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0" name="Text Box 264"/>
          <p:cNvSpPr txBox="1">
            <a:spLocks noChangeArrowheads="1"/>
          </p:cNvSpPr>
          <p:nvPr/>
        </p:nvSpPr>
        <p:spPr bwMode="auto">
          <a:xfrm>
            <a:off x="6168984" y="3636211"/>
            <a:ext cx="682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1" name="Text Box 262"/>
          <p:cNvSpPr txBox="1">
            <a:spLocks noChangeArrowheads="1"/>
          </p:cNvSpPr>
          <p:nvPr/>
        </p:nvSpPr>
        <p:spPr bwMode="auto">
          <a:xfrm>
            <a:off x="6433306" y="3529848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2" name="Text Box 263"/>
          <p:cNvSpPr txBox="1">
            <a:spLocks noChangeArrowheads="1"/>
          </p:cNvSpPr>
          <p:nvPr/>
        </p:nvSpPr>
        <p:spPr bwMode="auto">
          <a:xfrm>
            <a:off x="6565071" y="3772736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3" name="Line 265"/>
          <p:cNvSpPr>
            <a:spLocks noChangeShapeType="1"/>
          </p:cNvSpPr>
          <p:nvPr/>
        </p:nvSpPr>
        <p:spPr bwMode="auto">
          <a:xfrm flipV="1">
            <a:off x="6593120" y="3849365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4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153</a:t>
            </a:r>
          </a:p>
        </p:txBody>
      </p:sp>
    </p:spTree>
    <p:extLst>
      <p:ext uri="{BB962C8B-B14F-4D97-AF65-F5344CB8AC3E}">
        <p14:creationId xmlns:p14="http://schemas.microsoft.com/office/powerpoint/2010/main" val="293989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3" grpId="0"/>
      <p:bldP spid="143" grpId="0"/>
      <p:bldP spid="148" grpId="0"/>
      <p:bldP spid="151" grpId="0"/>
      <p:bldP spid="152" grpId="0"/>
      <p:bldP spid="153" grpId="0"/>
      <p:bldP spid="154" grpId="0" animBg="1"/>
      <p:bldP spid="156" grpId="0"/>
      <p:bldP spid="157" grpId="0"/>
      <p:bldP spid="158" grpId="0"/>
      <p:bldP spid="159" grpId="0"/>
      <p:bldP spid="160" grpId="0" animBg="1"/>
      <p:bldP spid="161" grpId="0"/>
      <p:bldP spid="162" grpId="0"/>
      <p:bldP spid="163" grpId="0"/>
      <p:bldP spid="164" grpId="0"/>
      <p:bldP spid="165" grpId="0" animBg="1"/>
      <p:bldP spid="166" grpId="0"/>
      <p:bldP spid="167" grpId="0"/>
      <p:bldP spid="168" grpId="0"/>
      <p:bldP spid="169" grpId="0" animBg="1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 animBg="1"/>
      <p:bldP spid="178" grpId="0"/>
      <p:bldP spid="179" grpId="0"/>
      <p:bldP spid="180" grpId="0" animBg="1"/>
      <p:bldP spid="181" grpId="0"/>
      <p:bldP spid="182" grpId="0"/>
      <p:bldP spid="183" grpId="0"/>
      <p:bldP spid="184" grpId="0"/>
      <p:bldP spid="185" grpId="0" animBg="1"/>
      <p:bldP spid="186" grpId="0"/>
      <p:bldP spid="187" grpId="0"/>
      <p:bldP spid="188" grpId="0"/>
      <p:bldP spid="189" grpId="0" animBg="1"/>
      <p:bldP spid="190" grpId="0"/>
      <p:bldP spid="191" grpId="0"/>
      <p:bldP spid="192" grpId="0"/>
      <p:bldP spid="19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174507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Independent Practice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063514"/>
            <a:chOff x="35996" y="316710"/>
            <a:chExt cx="7081084" cy="1063514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81253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(from graph or formula).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Determine the y-intercept.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slope and y-intercept into y=</a:t>
              </a:r>
              <a:r>
                <a:rPr lang="en-US" sz="1300" dirty="0" err="1">
                  <a:solidFill>
                    <a:srgbClr val="202020"/>
                  </a:solidFill>
                  <a:latin typeface="Century Gothic" panose="020B0502020202020204" pitchFamily="34" charset="0"/>
                </a:rPr>
                <a:t>mx+b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0" name="Group 3192"/>
          <p:cNvGrpSpPr>
            <a:grpSpLocks/>
          </p:cNvGrpSpPr>
          <p:nvPr/>
        </p:nvGrpSpPr>
        <p:grpSpPr bwMode="auto">
          <a:xfrm>
            <a:off x="50" y="1518982"/>
            <a:ext cx="2271713" cy="2199341"/>
            <a:chOff x="19339" y="2251504"/>
            <a:chExt cx="2271966" cy="2198463"/>
          </a:xfrm>
        </p:grpSpPr>
        <p:grpSp>
          <p:nvGrpSpPr>
            <p:cNvPr id="211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214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215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237" name="Straight Connector 236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8" name="Straight Connector 237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9" name="Straight Connector 238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0" name="Straight Connector 239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1" name="Straight Connector 240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6" name="Straight Connector 245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9" name="Straight Connector 248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0" name="Straight Connector 249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1" name="Straight Connector 250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5" name="Straight Connector 254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6" name="Straight Connector 255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8" name="Straight Connector 257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16" name="Straight Arrow Connector 215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17" name="Straight Arrow Connector 216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218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19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20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21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22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23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24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25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26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27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28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29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30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31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32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33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34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35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36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212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213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259" name="Line 70"/>
          <p:cNvSpPr>
            <a:spLocks noChangeShapeType="1"/>
          </p:cNvSpPr>
          <p:nvPr/>
        </p:nvSpPr>
        <p:spPr bwMode="auto">
          <a:xfrm flipH="1">
            <a:off x="485600" y="1713226"/>
            <a:ext cx="767572" cy="191802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260" name="Oval 157"/>
          <p:cNvSpPr>
            <a:spLocks noChangeArrowheads="1"/>
          </p:cNvSpPr>
          <p:nvPr/>
        </p:nvSpPr>
        <p:spPr bwMode="auto">
          <a:xfrm>
            <a:off x="1054722" y="2113679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02020"/>
              </a:solidFill>
            </a:endParaRPr>
          </a:p>
        </p:txBody>
      </p:sp>
      <p:sp>
        <p:nvSpPr>
          <p:cNvPr id="261" name="Text Box 108"/>
          <p:cNvSpPr txBox="1">
            <a:spLocks noChangeArrowheads="1"/>
          </p:cNvSpPr>
          <p:nvPr/>
        </p:nvSpPr>
        <p:spPr bwMode="auto">
          <a:xfrm>
            <a:off x="-40552" y="1334695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1.</a:t>
            </a:r>
          </a:p>
        </p:txBody>
      </p:sp>
      <p:cxnSp>
        <p:nvCxnSpPr>
          <p:cNvPr id="262" name="Straight Connector 261"/>
          <p:cNvCxnSpPr/>
          <p:nvPr/>
        </p:nvCxnSpPr>
        <p:spPr>
          <a:xfrm>
            <a:off x="711612" y="2141282"/>
            <a:ext cx="0" cy="93725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712838" y="2141282"/>
            <a:ext cx="358899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472642" y="23021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265" name="TextBox 264"/>
          <p:cNvSpPr txBox="1"/>
          <p:nvPr/>
        </p:nvSpPr>
        <p:spPr>
          <a:xfrm>
            <a:off x="741816" y="18023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grpSp>
        <p:nvGrpSpPr>
          <p:cNvPr id="266" name="Group 3192"/>
          <p:cNvGrpSpPr>
            <a:grpSpLocks/>
          </p:cNvGrpSpPr>
          <p:nvPr/>
        </p:nvGrpSpPr>
        <p:grpSpPr bwMode="auto">
          <a:xfrm>
            <a:off x="4572000" y="1510190"/>
            <a:ext cx="2271713" cy="2199341"/>
            <a:chOff x="19339" y="2251504"/>
            <a:chExt cx="2271966" cy="2198463"/>
          </a:xfrm>
        </p:grpSpPr>
        <p:grpSp>
          <p:nvGrpSpPr>
            <p:cNvPr id="267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270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271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293" name="Straight Connector 292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" name="Straight Connector 293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5" name="Straight Connector 294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" name="Straight Connector 295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4" name="Straight Connector 303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5" name="Straight Connector 304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7" name="Straight Connector 306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8" name="Straight Connector 307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9" name="Straight Connector 308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" name="Straight Connector 313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2" name="Straight Arrow Connector 271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73" name="Straight Arrow Connector 272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274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75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76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77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78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79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80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81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82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83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84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85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86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87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88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89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90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91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92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268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269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315" name="Line 70"/>
          <p:cNvSpPr>
            <a:spLocks noChangeShapeType="1"/>
          </p:cNvSpPr>
          <p:nvPr/>
        </p:nvSpPr>
        <p:spPr bwMode="auto">
          <a:xfrm flipH="1" flipV="1">
            <a:off x="5361876" y="1704764"/>
            <a:ext cx="354799" cy="209129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316" name="Oval 72"/>
          <p:cNvSpPr>
            <a:spLocks noChangeArrowheads="1"/>
          </p:cNvSpPr>
          <p:nvPr/>
        </p:nvSpPr>
        <p:spPr bwMode="auto">
          <a:xfrm>
            <a:off x="5439568" y="2287263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02020"/>
              </a:solidFill>
            </a:endParaRPr>
          </a:p>
        </p:txBody>
      </p:sp>
      <p:sp>
        <p:nvSpPr>
          <p:cNvPr id="317" name="Oval 157"/>
          <p:cNvSpPr>
            <a:spLocks noChangeArrowheads="1"/>
          </p:cNvSpPr>
          <p:nvPr/>
        </p:nvSpPr>
        <p:spPr bwMode="auto">
          <a:xfrm>
            <a:off x="5623718" y="3384224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202020"/>
              </a:solidFill>
            </a:endParaRPr>
          </a:p>
        </p:txBody>
      </p:sp>
      <p:sp>
        <p:nvSpPr>
          <p:cNvPr id="318" name="Text Box 108"/>
          <p:cNvSpPr txBox="1">
            <a:spLocks noChangeArrowheads="1"/>
          </p:cNvSpPr>
          <p:nvPr/>
        </p:nvSpPr>
        <p:spPr bwMode="auto">
          <a:xfrm>
            <a:off x="4679316" y="1325903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2.</a:t>
            </a:r>
          </a:p>
        </p:txBody>
      </p:sp>
      <p:cxnSp>
        <p:nvCxnSpPr>
          <p:cNvPr id="319" name="Straight Connector 318"/>
          <p:cNvCxnSpPr/>
          <p:nvPr/>
        </p:nvCxnSpPr>
        <p:spPr>
          <a:xfrm flipH="1">
            <a:off x="5468919" y="2313403"/>
            <a:ext cx="2571" cy="110106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 flipV="1">
            <a:off x="5468605" y="3412013"/>
            <a:ext cx="176372" cy="40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TextBox 320"/>
          <p:cNvSpPr txBox="1"/>
          <p:nvPr/>
        </p:nvSpPr>
        <p:spPr>
          <a:xfrm>
            <a:off x="5136561" y="276550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</a:p>
        </p:txBody>
      </p:sp>
      <p:sp>
        <p:nvSpPr>
          <p:cNvPr id="322" name="TextBox 321"/>
          <p:cNvSpPr txBox="1"/>
          <p:nvPr/>
        </p:nvSpPr>
        <p:spPr>
          <a:xfrm>
            <a:off x="5369958" y="33364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2097258" y="223701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324" name="TextBox 323"/>
          <p:cNvSpPr txBox="1"/>
          <p:nvPr/>
        </p:nvSpPr>
        <p:spPr>
          <a:xfrm>
            <a:off x="2097258" y="2623838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325" name="Straight Connector 324"/>
          <p:cNvCxnSpPr/>
          <p:nvPr/>
        </p:nvCxnSpPr>
        <p:spPr>
          <a:xfrm>
            <a:off x="2979155" y="2560801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3488671" y="2989318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3674640" y="260769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3</a:t>
            </a:r>
          </a:p>
        </p:txBody>
      </p:sp>
      <p:sp>
        <p:nvSpPr>
          <p:cNvPr id="328" name="TextBox 327"/>
          <p:cNvSpPr txBox="1"/>
          <p:nvPr/>
        </p:nvSpPr>
        <p:spPr>
          <a:xfrm>
            <a:off x="2097258" y="3055209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329" name="Straight Connector 328"/>
          <p:cNvCxnSpPr/>
          <p:nvPr/>
        </p:nvCxnSpPr>
        <p:spPr>
          <a:xfrm>
            <a:off x="3288467" y="3420689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/>
              <p:cNvSpPr txBox="1"/>
              <p:nvPr/>
            </p:nvSpPr>
            <p:spPr>
              <a:xfrm>
                <a:off x="3344302" y="2952472"/>
                <a:ext cx="1242648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+ 3</a:t>
                </a:r>
              </a:p>
            </p:txBody>
          </p:sp>
        </mc:Choice>
        <mc:Fallback xmlns="">
          <p:sp>
            <p:nvSpPr>
              <p:cNvPr id="330" name="TextBox 3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02" y="2952472"/>
                <a:ext cx="1242648" cy="487954"/>
              </a:xfrm>
              <a:prstGeom prst="rect">
                <a:avLst/>
              </a:prstGeom>
              <a:blipFill rotWithShape="1">
                <a:blip r:embed="rId5"/>
                <a:stretch>
                  <a:fillRect l="-4433" r="-344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1" name="TextBox 330"/>
          <p:cNvSpPr txBox="1"/>
          <p:nvPr/>
        </p:nvSpPr>
        <p:spPr>
          <a:xfrm>
            <a:off x="6675097" y="22464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332" name="TextBox 331"/>
          <p:cNvSpPr txBox="1"/>
          <p:nvPr/>
        </p:nvSpPr>
        <p:spPr>
          <a:xfrm>
            <a:off x="6675097" y="263322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333" name="Straight Connector 332"/>
          <p:cNvCxnSpPr/>
          <p:nvPr/>
        </p:nvCxnSpPr>
        <p:spPr>
          <a:xfrm>
            <a:off x="7556994" y="2570189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8066510" y="2998706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TextBox 334"/>
          <p:cNvSpPr txBox="1"/>
          <p:nvPr/>
        </p:nvSpPr>
        <p:spPr>
          <a:xfrm>
            <a:off x="8163823" y="261707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-4</a:t>
            </a:r>
          </a:p>
        </p:txBody>
      </p:sp>
      <p:sp>
        <p:nvSpPr>
          <p:cNvPr id="336" name="TextBox 335"/>
          <p:cNvSpPr txBox="1"/>
          <p:nvPr/>
        </p:nvSpPr>
        <p:spPr>
          <a:xfrm>
            <a:off x="6675097" y="3064597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337" name="Straight Connector 336"/>
          <p:cNvCxnSpPr/>
          <p:nvPr/>
        </p:nvCxnSpPr>
        <p:spPr>
          <a:xfrm>
            <a:off x="7866306" y="3430077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7810511" y="2963980"/>
                <a:ext cx="1364476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4 </a:t>
                </a:r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11" y="2963980"/>
                <a:ext cx="1364476" cy="484043"/>
              </a:xfrm>
              <a:prstGeom prst="rect">
                <a:avLst/>
              </a:prstGeom>
              <a:blipFill rotWithShape="1">
                <a:blip r:embed="rId6"/>
                <a:stretch>
                  <a:fillRect l="-3571" r="-312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2959532" y="2086787"/>
                <a:ext cx="801823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532" y="2086787"/>
                <a:ext cx="801823" cy="487954"/>
              </a:xfrm>
              <a:prstGeom prst="rect">
                <a:avLst/>
              </a:prstGeom>
              <a:blipFill rotWithShape="1">
                <a:blip r:embed="rId7"/>
                <a:stretch>
                  <a:fillRect l="-606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" name="TextBox 339"/>
          <p:cNvSpPr txBox="1"/>
          <p:nvPr/>
        </p:nvSpPr>
        <p:spPr>
          <a:xfrm>
            <a:off x="1153941" y="201778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(0, 3)</a:t>
            </a:r>
          </a:p>
        </p:txBody>
      </p:sp>
      <p:sp>
        <p:nvSpPr>
          <p:cNvPr id="341" name="Oval 72"/>
          <p:cNvSpPr>
            <a:spLocks noChangeArrowheads="1"/>
          </p:cNvSpPr>
          <p:nvPr/>
        </p:nvSpPr>
        <p:spPr bwMode="auto">
          <a:xfrm>
            <a:off x="684633" y="3028505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2" name="TextBox 341"/>
              <p:cNvSpPr txBox="1"/>
              <p:nvPr/>
            </p:nvSpPr>
            <p:spPr>
              <a:xfrm>
                <a:off x="7577033" y="2060092"/>
                <a:ext cx="878767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42" name="TextBox 3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033" y="2060092"/>
                <a:ext cx="878767" cy="484043"/>
              </a:xfrm>
              <a:prstGeom prst="rect">
                <a:avLst/>
              </a:prstGeom>
              <a:blipFill rotWithShape="1">
                <a:blip r:embed="rId8"/>
                <a:stretch>
                  <a:fillRect l="-625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TextBox 351"/>
          <p:cNvSpPr txBox="1"/>
          <p:nvPr/>
        </p:nvSpPr>
        <p:spPr>
          <a:xfrm>
            <a:off x="5697296" y="3226182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-4)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16945" y="3879868"/>
            <a:ext cx="360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3. Write the equation of the line through (0, -7) and (3, -6). </a:t>
            </a:r>
          </a:p>
        </p:txBody>
      </p:sp>
      <p:sp>
        <p:nvSpPr>
          <p:cNvPr id="354" name="TextBox 353"/>
          <p:cNvSpPr txBox="1"/>
          <p:nvPr/>
        </p:nvSpPr>
        <p:spPr>
          <a:xfrm>
            <a:off x="4716625" y="3879868"/>
            <a:ext cx="394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4. Write the equation of the line through (5, -2) and (0, 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77171" y="5979920"/>
                <a:ext cx="1236236" cy="484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7 </a:t>
                </a:r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1" y="5979920"/>
                <a:ext cx="1236236" cy="484876"/>
              </a:xfrm>
              <a:prstGeom prst="rect">
                <a:avLst/>
              </a:prstGeom>
              <a:blipFill rotWithShape="1">
                <a:blip r:embed="rId9"/>
                <a:stretch>
                  <a:fillRect l="-4455" r="-346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6" name="TextBox 355"/>
          <p:cNvSpPr txBox="1"/>
          <p:nvPr/>
        </p:nvSpPr>
        <p:spPr>
          <a:xfrm>
            <a:off x="77171" y="5496505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-7</a:t>
            </a:r>
          </a:p>
        </p:txBody>
      </p:sp>
      <p:sp>
        <p:nvSpPr>
          <p:cNvPr id="357" name="Text Box 251"/>
          <p:cNvSpPr txBox="1">
            <a:spLocks noChangeArrowheads="1"/>
          </p:cNvSpPr>
          <p:nvPr/>
        </p:nvSpPr>
        <p:spPr bwMode="auto">
          <a:xfrm>
            <a:off x="2709650" y="4384180"/>
            <a:ext cx="5210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58" name="Text Box 252"/>
          <p:cNvSpPr txBox="1">
            <a:spLocks noChangeArrowheads="1"/>
          </p:cNvSpPr>
          <p:nvPr/>
        </p:nvSpPr>
        <p:spPr bwMode="auto">
          <a:xfrm>
            <a:off x="1360920" y="4381041"/>
            <a:ext cx="5700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59" name="Text Box 253"/>
          <p:cNvSpPr txBox="1">
            <a:spLocks noChangeArrowheads="1"/>
          </p:cNvSpPr>
          <p:nvPr/>
        </p:nvSpPr>
        <p:spPr bwMode="auto">
          <a:xfrm>
            <a:off x="2872025" y="4384180"/>
            <a:ext cx="813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60" name="Text Box 254"/>
          <p:cNvSpPr txBox="1">
            <a:spLocks noChangeArrowheads="1"/>
          </p:cNvSpPr>
          <p:nvPr/>
        </p:nvSpPr>
        <p:spPr bwMode="auto">
          <a:xfrm>
            <a:off x="1605164" y="4384180"/>
            <a:ext cx="7174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61" name="Text Box 219"/>
          <p:cNvSpPr txBox="1">
            <a:spLocks noChangeArrowheads="1"/>
          </p:cNvSpPr>
          <p:nvPr/>
        </p:nvSpPr>
        <p:spPr bwMode="auto">
          <a:xfrm>
            <a:off x="1373173" y="5022614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62" name="Line 256"/>
          <p:cNvSpPr>
            <a:spLocks noChangeShapeType="1"/>
          </p:cNvSpPr>
          <p:nvPr/>
        </p:nvSpPr>
        <p:spPr bwMode="auto">
          <a:xfrm flipV="1">
            <a:off x="722298" y="5203589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3" name="Text Box 257"/>
          <p:cNvSpPr txBox="1">
            <a:spLocks noChangeArrowheads="1"/>
          </p:cNvSpPr>
          <p:nvPr/>
        </p:nvSpPr>
        <p:spPr bwMode="auto">
          <a:xfrm>
            <a:off x="666304" y="4882786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64" name="Text Box 258"/>
          <p:cNvSpPr txBox="1">
            <a:spLocks noChangeArrowheads="1"/>
          </p:cNvSpPr>
          <p:nvPr/>
        </p:nvSpPr>
        <p:spPr bwMode="auto">
          <a:xfrm>
            <a:off x="504737" y="5147986"/>
            <a:ext cx="11624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65" name="Text Box 259"/>
          <p:cNvSpPr txBox="1">
            <a:spLocks noChangeArrowheads="1"/>
          </p:cNvSpPr>
          <p:nvPr/>
        </p:nvSpPr>
        <p:spPr bwMode="auto">
          <a:xfrm>
            <a:off x="1608123" y="4882786"/>
            <a:ext cx="1054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(-7)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6" name="Text Box 260"/>
          <p:cNvSpPr txBox="1">
            <a:spLocks noChangeArrowheads="1"/>
          </p:cNvSpPr>
          <p:nvPr/>
        </p:nvSpPr>
        <p:spPr bwMode="auto">
          <a:xfrm>
            <a:off x="1608123" y="5179777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0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7" name="Line 261"/>
          <p:cNvSpPr>
            <a:spLocks noChangeShapeType="1"/>
          </p:cNvSpPr>
          <p:nvPr/>
        </p:nvSpPr>
        <p:spPr bwMode="auto">
          <a:xfrm flipV="1">
            <a:off x="1700197" y="5203589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8" name="Text Box 262"/>
          <p:cNvSpPr txBox="1">
            <a:spLocks noChangeArrowheads="1"/>
          </p:cNvSpPr>
          <p:nvPr/>
        </p:nvSpPr>
        <p:spPr bwMode="auto">
          <a:xfrm>
            <a:off x="2679591" y="4879095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9" name="Text Box 263"/>
          <p:cNvSpPr txBox="1">
            <a:spLocks noChangeArrowheads="1"/>
          </p:cNvSpPr>
          <p:nvPr/>
        </p:nvSpPr>
        <p:spPr bwMode="auto">
          <a:xfrm>
            <a:off x="2730063" y="5149614"/>
            <a:ext cx="514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0" name="Text Box 264"/>
          <p:cNvSpPr txBox="1">
            <a:spLocks noChangeArrowheads="1"/>
          </p:cNvSpPr>
          <p:nvPr/>
        </p:nvSpPr>
        <p:spPr bwMode="auto">
          <a:xfrm>
            <a:off x="2532048" y="5013089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71" name="Line 265"/>
          <p:cNvSpPr>
            <a:spLocks noChangeShapeType="1"/>
          </p:cNvSpPr>
          <p:nvPr/>
        </p:nvSpPr>
        <p:spPr bwMode="auto">
          <a:xfrm flipV="1">
            <a:off x="2819386" y="5181364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4837567" y="5976229"/>
                <a:ext cx="1422184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+ 8 </a:t>
                </a: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567" y="5976229"/>
                <a:ext cx="1422184" cy="484043"/>
              </a:xfrm>
              <a:prstGeom prst="rect">
                <a:avLst/>
              </a:prstGeom>
              <a:blipFill rotWithShape="1">
                <a:blip r:embed="rId10"/>
                <a:stretch>
                  <a:fillRect l="-386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3" name="TextBox 372"/>
          <p:cNvSpPr txBox="1"/>
          <p:nvPr/>
        </p:nvSpPr>
        <p:spPr>
          <a:xfrm>
            <a:off x="4837567" y="549757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8</a:t>
            </a:r>
          </a:p>
        </p:txBody>
      </p:sp>
      <p:sp>
        <p:nvSpPr>
          <p:cNvPr id="374" name="Text Box 219"/>
          <p:cNvSpPr txBox="1">
            <a:spLocks noChangeArrowheads="1"/>
          </p:cNvSpPr>
          <p:nvPr/>
        </p:nvSpPr>
        <p:spPr bwMode="auto">
          <a:xfrm>
            <a:off x="6044007" y="5018923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75" name="Text Box 255"/>
          <p:cNvSpPr txBox="1">
            <a:spLocks noChangeArrowheads="1"/>
          </p:cNvSpPr>
          <p:nvPr/>
        </p:nvSpPr>
        <p:spPr bwMode="auto">
          <a:xfrm>
            <a:off x="4837567" y="5018923"/>
            <a:ext cx="730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76" name="Line 256"/>
          <p:cNvSpPr>
            <a:spLocks noChangeShapeType="1"/>
          </p:cNvSpPr>
          <p:nvPr/>
        </p:nvSpPr>
        <p:spPr bwMode="auto">
          <a:xfrm flipV="1">
            <a:off x="5393132" y="5199898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7" name="Text Box 257"/>
          <p:cNvSpPr txBox="1">
            <a:spLocks noChangeArrowheads="1"/>
          </p:cNvSpPr>
          <p:nvPr/>
        </p:nvSpPr>
        <p:spPr bwMode="auto">
          <a:xfrm>
            <a:off x="5337138" y="4879095"/>
            <a:ext cx="885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8" name="Text Box 258"/>
          <p:cNvSpPr txBox="1">
            <a:spLocks noChangeArrowheads="1"/>
          </p:cNvSpPr>
          <p:nvPr/>
        </p:nvSpPr>
        <p:spPr bwMode="auto">
          <a:xfrm>
            <a:off x="5228045" y="5136398"/>
            <a:ext cx="10635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9" name="Text Box 259"/>
          <p:cNvSpPr txBox="1">
            <a:spLocks noChangeArrowheads="1"/>
          </p:cNvSpPr>
          <p:nvPr/>
        </p:nvSpPr>
        <p:spPr bwMode="auto">
          <a:xfrm>
            <a:off x="6278957" y="4837948"/>
            <a:ext cx="10540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(-2)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0" name="Text Box 260"/>
          <p:cNvSpPr txBox="1">
            <a:spLocks noChangeArrowheads="1"/>
          </p:cNvSpPr>
          <p:nvPr/>
        </p:nvSpPr>
        <p:spPr bwMode="auto">
          <a:xfrm>
            <a:off x="6278957" y="5176086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5</a:t>
            </a:r>
            <a:endParaRPr lang="en-US" altLang="en-US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1" name="Line 261"/>
          <p:cNvSpPr>
            <a:spLocks noChangeShapeType="1"/>
          </p:cNvSpPr>
          <p:nvPr/>
        </p:nvSpPr>
        <p:spPr bwMode="auto">
          <a:xfrm flipV="1">
            <a:off x="6371031" y="5199898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2" name="Text Box 262"/>
          <p:cNvSpPr txBox="1">
            <a:spLocks noChangeArrowheads="1"/>
          </p:cNvSpPr>
          <p:nvPr/>
        </p:nvSpPr>
        <p:spPr bwMode="auto">
          <a:xfrm>
            <a:off x="7346154" y="4875327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3" name="Text Box 263"/>
          <p:cNvSpPr txBox="1">
            <a:spLocks noChangeArrowheads="1"/>
          </p:cNvSpPr>
          <p:nvPr/>
        </p:nvSpPr>
        <p:spPr bwMode="auto">
          <a:xfrm>
            <a:off x="7432868" y="5145923"/>
            <a:ext cx="4139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4" name="Text Box 264"/>
          <p:cNvSpPr txBox="1">
            <a:spLocks noChangeArrowheads="1"/>
          </p:cNvSpPr>
          <p:nvPr/>
        </p:nvSpPr>
        <p:spPr bwMode="auto">
          <a:xfrm>
            <a:off x="7202882" y="5009398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85" name="Line 265"/>
          <p:cNvSpPr>
            <a:spLocks noChangeShapeType="1"/>
          </p:cNvSpPr>
          <p:nvPr/>
        </p:nvSpPr>
        <p:spPr bwMode="auto">
          <a:xfrm flipV="1">
            <a:off x="7490220" y="5177673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6" name="Text Box 251"/>
          <p:cNvSpPr txBox="1">
            <a:spLocks noChangeArrowheads="1"/>
          </p:cNvSpPr>
          <p:nvPr/>
        </p:nvSpPr>
        <p:spPr bwMode="auto">
          <a:xfrm>
            <a:off x="6796946" y="4349405"/>
            <a:ext cx="650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87" name="Text Box 252"/>
          <p:cNvSpPr txBox="1">
            <a:spLocks noChangeArrowheads="1"/>
          </p:cNvSpPr>
          <p:nvPr/>
        </p:nvSpPr>
        <p:spPr bwMode="auto">
          <a:xfrm>
            <a:off x="5572063" y="4349405"/>
            <a:ext cx="693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88" name="Text Box 253"/>
          <p:cNvSpPr txBox="1">
            <a:spLocks noChangeArrowheads="1"/>
          </p:cNvSpPr>
          <p:nvPr/>
        </p:nvSpPr>
        <p:spPr bwMode="auto">
          <a:xfrm>
            <a:off x="7091326" y="4341533"/>
            <a:ext cx="564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89" name="Text Box 254"/>
          <p:cNvSpPr txBox="1">
            <a:spLocks noChangeArrowheads="1"/>
          </p:cNvSpPr>
          <p:nvPr/>
        </p:nvSpPr>
        <p:spPr bwMode="auto">
          <a:xfrm>
            <a:off x="5930060" y="4341533"/>
            <a:ext cx="5930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baseline="-250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90" name="Text Box 264"/>
          <p:cNvSpPr txBox="1">
            <a:spLocks noChangeArrowheads="1"/>
          </p:cNvSpPr>
          <p:nvPr/>
        </p:nvSpPr>
        <p:spPr bwMode="auto">
          <a:xfrm>
            <a:off x="7764857" y="5009398"/>
            <a:ext cx="682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</a:t>
            </a:r>
            <a:endParaRPr lang="en-US" alt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1" name="Text Box 262"/>
          <p:cNvSpPr txBox="1">
            <a:spLocks noChangeArrowheads="1"/>
          </p:cNvSpPr>
          <p:nvPr/>
        </p:nvSpPr>
        <p:spPr bwMode="auto">
          <a:xfrm>
            <a:off x="8042247" y="4875327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2" name="Text Box 263"/>
          <p:cNvSpPr txBox="1">
            <a:spLocks noChangeArrowheads="1"/>
          </p:cNvSpPr>
          <p:nvPr/>
        </p:nvSpPr>
        <p:spPr bwMode="auto">
          <a:xfrm>
            <a:off x="8185366" y="5145923"/>
            <a:ext cx="274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3" name="Line 265"/>
          <p:cNvSpPr>
            <a:spLocks noChangeShapeType="1"/>
          </p:cNvSpPr>
          <p:nvPr/>
        </p:nvSpPr>
        <p:spPr bwMode="auto">
          <a:xfrm flipV="1">
            <a:off x="8185366" y="5177673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5" name="Text Box 255"/>
          <p:cNvSpPr txBox="1">
            <a:spLocks noChangeArrowheads="1"/>
          </p:cNvSpPr>
          <p:nvPr/>
        </p:nvSpPr>
        <p:spPr bwMode="auto">
          <a:xfrm>
            <a:off x="77171" y="5013089"/>
            <a:ext cx="874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endParaRPr lang="en-US" altLang="en-US" b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9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154</a:t>
            </a:r>
          </a:p>
        </p:txBody>
      </p:sp>
    </p:spTree>
    <p:extLst>
      <p:ext uri="{BB962C8B-B14F-4D97-AF65-F5344CB8AC3E}">
        <p14:creationId xmlns:p14="http://schemas.microsoft.com/office/powerpoint/2010/main" val="14786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4" grpId="0"/>
      <p:bldP spid="265" grpId="0"/>
      <p:bldP spid="316" grpId="0" animBg="1"/>
      <p:bldP spid="317" grpId="0" animBg="1"/>
      <p:bldP spid="321" grpId="0"/>
      <p:bldP spid="322" grpId="0"/>
      <p:bldP spid="327" grpId="0"/>
      <p:bldP spid="330" grpId="0"/>
      <p:bldP spid="335" grpId="0"/>
      <p:bldP spid="338" grpId="0"/>
      <p:bldP spid="339" grpId="0"/>
      <p:bldP spid="340" grpId="0"/>
      <p:bldP spid="341" grpId="0" animBg="1"/>
      <p:bldP spid="342" grpId="0"/>
      <p:bldP spid="352" grpId="0"/>
      <p:bldP spid="355" grpId="0"/>
      <p:bldP spid="356" grpId="0"/>
      <p:bldP spid="357" grpId="0"/>
      <p:bldP spid="358" grpId="0"/>
      <p:bldP spid="359" grpId="0"/>
      <p:bldP spid="360" grpId="0"/>
      <p:bldP spid="361" grpId="0"/>
      <p:bldP spid="362" grpId="0" animBg="1"/>
      <p:bldP spid="363" grpId="0"/>
      <p:bldP spid="364" grpId="0"/>
      <p:bldP spid="365" grpId="0"/>
      <p:bldP spid="366" grpId="0"/>
      <p:bldP spid="367" grpId="0" animBg="1"/>
      <p:bldP spid="368" grpId="0"/>
      <p:bldP spid="369" grpId="0"/>
      <p:bldP spid="370" grpId="0"/>
      <p:bldP spid="371" grpId="0" animBg="1"/>
      <p:bldP spid="372" grpId="0"/>
      <p:bldP spid="373" grpId="0"/>
      <p:bldP spid="374" grpId="0"/>
      <p:bldP spid="375" grpId="0"/>
      <p:bldP spid="376" grpId="0" animBg="1"/>
      <p:bldP spid="377" grpId="0"/>
      <p:bldP spid="378" grpId="0"/>
      <p:bldP spid="379" grpId="0"/>
      <p:bldP spid="380" grpId="0"/>
      <p:bldP spid="381" grpId="0" animBg="1"/>
      <p:bldP spid="382" grpId="0"/>
      <p:bldP spid="383" grpId="0"/>
      <p:bldP spid="384" grpId="0"/>
      <p:bldP spid="385" grpId="0" animBg="1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 animBg="1"/>
      <p:bldP spid="4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slope intercept form edi">
            <a:extLst>
              <a:ext uri="{FF2B5EF4-FFF2-40B4-BE49-F238E27FC236}">
                <a16:creationId xmlns="" xmlns:a16="http://schemas.microsoft.com/office/drawing/2014/main" id="{186ACDDB-4B40-49F9-BFD2-868822BE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67" y="228635"/>
            <a:ext cx="8783919" cy="493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A165E29-C55B-48BC-9B02-41EFE4C8E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785" y="4434829"/>
            <a:ext cx="2649501" cy="20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85342" y="1929714"/>
            <a:ext cx="2880378" cy="1424517"/>
            <a:chOff x="6903720" y="1591714"/>
            <a:chExt cx="2194560" cy="1897932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8" name="Round Same Side Corner Rectangle 37"/>
            <p:cNvSpPr/>
            <p:nvPr/>
          </p:nvSpPr>
          <p:spPr bwMode="auto">
            <a:xfrm>
              <a:off x="6903720" y="1889208"/>
              <a:ext cx="2194560" cy="160043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4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Students, you already know how to find slope using graphs and the slope formula. Now, we will determine the equation of a line using slope-intercept form.</a:t>
              </a:r>
            </a:p>
          </p:txBody>
        </p:sp>
        <p:sp>
          <p:nvSpPr>
            <p:cNvPr id="39" name="Round Same Side Corner Rectangle 38"/>
            <p:cNvSpPr/>
            <p:nvPr/>
          </p:nvSpPr>
          <p:spPr bwMode="auto">
            <a:xfrm>
              <a:off x="6903720" y="1591714"/>
              <a:ext cx="2194560" cy="345103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600" b="1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Make the Connection</a:t>
              </a:r>
            </a:p>
          </p:txBody>
        </p:sp>
      </p:grpSp>
      <p:pic>
        <p:nvPicPr>
          <p:cNvPr id="40" name="Picture 5" descr="C:\Users\Stephen\Downloads\Make Connec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48" y="1948966"/>
            <a:ext cx="18288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492219" y="705218"/>
            <a:ext cx="2500014" cy="744020"/>
            <a:chOff x="6598266" y="277682"/>
            <a:chExt cx="2500014" cy="744020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42" name="Round Same Side Corner Rectangle 41"/>
            <p:cNvSpPr/>
            <p:nvPr/>
          </p:nvSpPr>
          <p:spPr bwMode="auto">
            <a:xfrm>
              <a:off x="6598266" y="560037"/>
              <a:ext cx="2500014" cy="461665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2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What are we going to learn today?</a:t>
              </a:r>
            </a:p>
          </p:txBody>
        </p:sp>
        <p:sp>
          <p:nvSpPr>
            <p:cNvPr id="44" name="Round Same Side Corner Rectangle 43"/>
            <p:cNvSpPr/>
            <p:nvPr/>
          </p:nvSpPr>
          <p:spPr bwMode="auto">
            <a:xfrm>
              <a:off x="6598266" y="277682"/>
              <a:ext cx="2500014" cy="313730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4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Declare the Objective</a:t>
              </a:r>
            </a:p>
          </p:txBody>
        </p:sp>
      </p:grpSp>
      <p:pic>
        <p:nvPicPr>
          <p:cNvPr id="45" name="Picture 4" descr="C:\Users\Stephen\Downloads\CFU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77" y="343105"/>
            <a:ext cx="183800" cy="1828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-1" y="258097"/>
            <a:ext cx="8639194" cy="46501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4759" tIns="47380" rIns="94759" bIns="4738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202020"/>
                </a:solidFill>
                <a:latin typeface="Handlee" panose="02000000000000000000" pitchFamily="2" charset="0"/>
                <a:cs typeface="Arial" panose="020B0604020202020204" pitchFamily="34" charset="0"/>
              </a:rPr>
              <a:t>We will determine</a:t>
            </a:r>
            <a:r>
              <a:rPr lang="en-US" altLang="en-US" sz="2400" b="1" baseline="-25000" dirty="0">
                <a:solidFill>
                  <a:srgbClr val="B5B5B5"/>
                </a:solidFill>
                <a:latin typeface="Handlee" panose="02000000000000000000" pitchFamily="2" charset="0"/>
                <a:cs typeface="Arial" panose="020B0604020202020204" pitchFamily="34" charset="0"/>
              </a:rPr>
              <a:t>1</a:t>
            </a:r>
            <a:r>
              <a:rPr lang="en-US" altLang="en-US" sz="2400" b="1" dirty="0">
                <a:solidFill>
                  <a:srgbClr val="202020"/>
                </a:solidFill>
                <a:latin typeface="Handlee" panose="02000000000000000000" pitchFamily="2" charset="0"/>
                <a:cs typeface="Arial" panose="020B0604020202020204" pitchFamily="34" charset="0"/>
              </a:rPr>
              <a:t> the equation of a line using slope-intercept form. 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0" y="1603543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 Same Side Corner Rectangle 47"/>
          <p:cNvSpPr/>
          <p:nvPr/>
        </p:nvSpPr>
        <p:spPr bwMode="auto">
          <a:xfrm>
            <a:off x="35995" y="1380515"/>
            <a:ext cx="134442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Activate Prior Knowledge</a:t>
            </a:r>
          </a:p>
        </p:txBody>
      </p:sp>
      <p:sp>
        <p:nvSpPr>
          <p:cNvPr id="52" name="Rectangle 21"/>
          <p:cNvSpPr>
            <a:spLocks noChangeArrowheads="1"/>
          </p:cNvSpPr>
          <p:nvPr/>
        </p:nvSpPr>
        <p:spPr bwMode="auto">
          <a:xfrm>
            <a:off x="0" y="1603543"/>
            <a:ext cx="3179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202020"/>
                </a:solidFill>
                <a:latin typeface="Century Gothic"/>
              </a:rPr>
              <a:t>Find the slope of each line.</a:t>
            </a:r>
          </a:p>
        </p:txBody>
      </p: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038251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6903720" y="6020777"/>
            <a:ext cx="2194560" cy="558761"/>
            <a:chOff x="6903720" y="6020777"/>
            <a:chExt cx="2194560" cy="55876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36" name="Round Same Side Corner Rectangle 35"/>
            <p:cNvSpPr/>
            <p:nvPr/>
          </p:nvSpPr>
          <p:spPr bwMode="auto">
            <a:xfrm>
              <a:off x="6903720" y="6271761"/>
              <a:ext cx="2194560" cy="307777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952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1400" b="1" baseline="30000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1</a:t>
              </a:r>
              <a:r>
                <a:rPr lang="en-US" sz="1400" b="1" dirty="0">
                  <a:solidFill>
                    <a:srgbClr val="B5B5B5">
                      <a:lumMod val="50000"/>
                    </a:srgbClr>
                  </a:solidFill>
                  <a:latin typeface="Century Gothic" panose="020B0502020202020204" pitchFamily="34" charset="0"/>
                  <a:cs typeface="Times New Roman" pitchFamily="18" charset="0"/>
                </a:rPr>
                <a:t> figure out</a:t>
              </a:r>
            </a:p>
          </p:txBody>
        </p:sp>
        <p:sp>
          <p:nvSpPr>
            <p:cNvPr id="37" name="Round Same Side Corner Rectangle 36"/>
            <p:cNvSpPr/>
            <p:nvPr/>
          </p:nvSpPr>
          <p:spPr bwMode="auto">
            <a:xfrm>
              <a:off x="6903720" y="6020777"/>
              <a:ext cx="2194560" cy="250984"/>
            </a:xfrm>
            <a:prstGeom prst="round2SameRect">
              <a:avLst>
                <a:gd name="adj1" fmla="val 72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 w="952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228600">
                <a:defRPr/>
              </a:pPr>
              <a:r>
                <a:rPr lang="en-US" sz="1000" b="1" dirty="0">
                  <a:solidFill>
                    <a:srgbClr val="F9F9F9"/>
                  </a:solidFill>
                  <a:latin typeface="Century Gothic" panose="020B0502020202020204" pitchFamily="34" charset="0"/>
                </a:rPr>
                <a:t>Definitions</a:t>
              </a:r>
            </a:p>
          </p:txBody>
        </p:sp>
      </p:grpSp>
      <p:pic>
        <p:nvPicPr>
          <p:cNvPr id="41" name="Picture 6" descr="C:\Users\Stephen\Downloads\Voc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79" y="6075842"/>
            <a:ext cx="219456" cy="1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82928" y="43596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2.</a:t>
            </a:r>
          </a:p>
        </p:txBody>
      </p:sp>
      <p:grpSp>
        <p:nvGrpSpPr>
          <p:cNvPr id="57" name="Group 3192"/>
          <p:cNvGrpSpPr>
            <a:grpSpLocks/>
          </p:cNvGrpSpPr>
          <p:nvPr/>
        </p:nvGrpSpPr>
        <p:grpSpPr bwMode="auto">
          <a:xfrm>
            <a:off x="548531" y="1965976"/>
            <a:ext cx="2271713" cy="2199341"/>
            <a:chOff x="19339" y="2251504"/>
            <a:chExt cx="2271966" cy="2198463"/>
          </a:xfrm>
        </p:grpSpPr>
        <p:grpSp>
          <p:nvGrpSpPr>
            <p:cNvPr id="58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61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62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84" name="Straight Connector 83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3" name="Straight Connector 92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Straight Connector 99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9" name="Straight Connector 108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0" name="Straight Connector 109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1" name="Straight Connector 110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2" name="Straight Connector 111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3" name="Straight Arrow Connector 62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65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6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7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68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69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70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71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72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73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74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75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76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77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78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79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80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81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82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83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59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 dirty="0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60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 dirty="0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115" name="Line 70"/>
          <p:cNvSpPr>
            <a:spLocks noChangeShapeType="1"/>
          </p:cNvSpPr>
          <p:nvPr/>
        </p:nvSpPr>
        <p:spPr bwMode="auto">
          <a:xfrm flipH="1">
            <a:off x="621556" y="2223151"/>
            <a:ext cx="1920657" cy="1554194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202020"/>
              </a:solidFill>
            </a:endParaRPr>
          </a:p>
        </p:txBody>
      </p:sp>
      <p:sp>
        <p:nvSpPr>
          <p:cNvPr id="116" name="Oval 72"/>
          <p:cNvSpPr>
            <a:spLocks noChangeArrowheads="1"/>
          </p:cNvSpPr>
          <p:nvPr/>
        </p:nvSpPr>
        <p:spPr bwMode="auto">
          <a:xfrm>
            <a:off x="685849" y="3658380"/>
            <a:ext cx="55563" cy="5557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17" name="Oval 157"/>
          <p:cNvSpPr>
            <a:spLocks noChangeArrowheads="1"/>
          </p:cNvSpPr>
          <p:nvPr/>
        </p:nvSpPr>
        <p:spPr bwMode="auto">
          <a:xfrm>
            <a:off x="1603203" y="2926575"/>
            <a:ext cx="55563" cy="5557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118" name="Text Box 108"/>
          <p:cNvSpPr txBox="1">
            <a:spLocks noChangeArrowheads="1"/>
          </p:cNvSpPr>
          <p:nvPr/>
        </p:nvSpPr>
        <p:spPr bwMode="auto">
          <a:xfrm>
            <a:off x="99269" y="2181876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1.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54060" y="4410452"/>
            <a:ext cx="4673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entury Gothic"/>
              </a:rPr>
              <a:t>Determine the slope of the line between the points (2, 3) and (-5, 8).</a:t>
            </a:r>
          </a:p>
        </p:txBody>
      </p:sp>
      <p:sp>
        <p:nvSpPr>
          <p:cNvPr id="120" name="Text Box 219"/>
          <p:cNvSpPr txBox="1">
            <a:spLocks noChangeArrowheads="1"/>
          </p:cNvSpPr>
          <p:nvPr/>
        </p:nvSpPr>
        <p:spPr bwMode="auto">
          <a:xfrm>
            <a:off x="2030808" y="5645675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 Box 251"/>
              <p:cNvSpPr txBox="1">
                <a:spLocks noChangeArrowheads="1"/>
              </p:cNvSpPr>
              <p:nvPr/>
            </p:nvSpPr>
            <p:spPr bwMode="auto">
              <a:xfrm>
                <a:off x="3090848" y="4879271"/>
                <a:ext cx="53043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1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0848" y="4879271"/>
                <a:ext cx="53043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252"/>
              <p:cNvSpPr txBox="1">
                <a:spLocks noChangeArrowheads="1"/>
              </p:cNvSpPr>
              <p:nvPr/>
            </p:nvSpPr>
            <p:spPr bwMode="auto">
              <a:xfrm>
                <a:off x="1916593" y="4873832"/>
                <a:ext cx="52814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2" name="Text 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6593" y="4873832"/>
                <a:ext cx="52814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253"/>
              <p:cNvSpPr txBox="1">
                <a:spLocks noChangeArrowheads="1"/>
              </p:cNvSpPr>
              <p:nvPr/>
            </p:nvSpPr>
            <p:spPr bwMode="auto">
              <a:xfrm>
                <a:off x="3366096" y="4873832"/>
                <a:ext cx="52814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3" name="Text 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66096" y="4873832"/>
                <a:ext cx="528140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 Box 254"/>
              <p:cNvSpPr txBox="1">
                <a:spLocks noChangeArrowheads="1"/>
              </p:cNvSpPr>
              <p:nvPr/>
            </p:nvSpPr>
            <p:spPr bwMode="auto">
              <a:xfrm>
                <a:off x="2205851" y="4884719"/>
                <a:ext cx="53043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4" name="Text 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5851" y="4884719"/>
                <a:ext cx="53043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6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 Box 255"/>
              <p:cNvSpPr txBox="1">
                <a:spLocks noChangeArrowheads="1"/>
              </p:cNvSpPr>
              <p:nvPr/>
            </p:nvSpPr>
            <p:spPr bwMode="auto">
              <a:xfrm>
                <a:off x="670800" y="5640654"/>
                <a:ext cx="73025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altLang="en-US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5" name="Text 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800" y="5640654"/>
                <a:ext cx="73025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9836" b="-229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Line 256"/>
          <p:cNvSpPr>
            <a:spLocks noChangeShapeType="1"/>
          </p:cNvSpPr>
          <p:nvPr/>
        </p:nvSpPr>
        <p:spPr bwMode="auto">
          <a:xfrm flipV="1">
            <a:off x="1379933" y="5826650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 Box 257"/>
              <p:cNvSpPr txBox="1">
                <a:spLocks noChangeArrowheads="1"/>
              </p:cNvSpPr>
              <p:nvPr/>
            </p:nvSpPr>
            <p:spPr bwMode="auto">
              <a:xfrm>
                <a:off x="1260658" y="5441445"/>
                <a:ext cx="97790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en-US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  <a:sym typeface="Symbol" pitchFamily="18" charset="2"/>
                        </a:rPr>
                        <m:t> </m:t>
                      </m:r>
                      <m:r>
                        <a:rPr lang="en-US" altLang="en-US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7" name="Text 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0658" y="5441445"/>
                <a:ext cx="977900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 Box 258"/>
              <p:cNvSpPr txBox="1">
                <a:spLocks noChangeArrowheads="1"/>
              </p:cNvSpPr>
              <p:nvPr/>
            </p:nvSpPr>
            <p:spPr bwMode="auto">
              <a:xfrm>
                <a:off x="1249758" y="5763150"/>
                <a:ext cx="109750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en-US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  <a:sym typeface="Symbol" pitchFamily="18" charset="2"/>
                        </a:rPr>
                        <m:t> </m:t>
                      </m:r>
                      <m:r>
                        <a:rPr lang="en-US" altLang="en-US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8" name="Text 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49758" y="5763150"/>
                <a:ext cx="109750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 Box 259"/>
          <p:cNvSpPr txBox="1">
            <a:spLocks noChangeArrowheads="1"/>
          </p:cNvSpPr>
          <p:nvPr/>
        </p:nvSpPr>
        <p:spPr bwMode="auto">
          <a:xfrm>
            <a:off x="2312589" y="5470921"/>
            <a:ext cx="912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3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0" name="Text Box 260"/>
          <p:cNvSpPr txBox="1">
            <a:spLocks noChangeArrowheads="1"/>
          </p:cNvSpPr>
          <p:nvPr/>
        </p:nvSpPr>
        <p:spPr bwMode="auto">
          <a:xfrm>
            <a:off x="2265758" y="5802838"/>
            <a:ext cx="1006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-5</a:t>
            </a:r>
            <a:r>
              <a:rPr lang="en-US" altLang="en-US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2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1" name="Line 261"/>
          <p:cNvSpPr>
            <a:spLocks noChangeShapeType="1"/>
          </p:cNvSpPr>
          <p:nvPr/>
        </p:nvSpPr>
        <p:spPr bwMode="auto">
          <a:xfrm flipV="1">
            <a:off x="2357833" y="5802838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2" name="Text Box 262"/>
          <p:cNvSpPr txBox="1">
            <a:spLocks noChangeArrowheads="1"/>
          </p:cNvSpPr>
          <p:nvPr/>
        </p:nvSpPr>
        <p:spPr bwMode="auto">
          <a:xfrm>
            <a:off x="3345256" y="5505099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3" name="Text Box 263"/>
          <p:cNvSpPr txBox="1">
            <a:spLocks noChangeArrowheads="1"/>
          </p:cNvSpPr>
          <p:nvPr/>
        </p:nvSpPr>
        <p:spPr bwMode="auto">
          <a:xfrm>
            <a:off x="3400820" y="5762055"/>
            <a:ext cx="427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-7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4" name="Text Box 264"/>
          <p:cNvSpPr txBox="1">
            <a:spLocks noChangeArrowheads="1"/>
          </p:cNvSpPr>
          <p:nvPr/>
        </p:nvSpPr>
        <p:spPr bwMode="auto">
          <a:xfrm>
            <a:off x="3189683" y="5636150"/>
            <a:ext cx="36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35" name="Line 265"/>
          <p:cNvSpPr>
            <a:spLocks noChangeShapeType="1"/>
          </p:cNvSpPr>
          <p:nvPr/>
        </p:nvSpPr>
        <p:spPr bwMode="auto">
          <a:xfrm flipV="1">
            <a:off x="3477021" y="5804425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6" name="Text Box 262"/>
          <p:cNvSpPr txBox="1">
            <a:spLocks noChangeArrowheads="1"/>
          </p:cNvSpPr>
          <p:nvPr/>
        </p:nvSpPr>
        <p:spPr bwMode="auto">
          <a:xfrm>
            <a:off x="4117203" y="5505203"/>
            <a:ext cx="5627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en-US" altLang="en-US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7" name="Text Box 263"/>
          <p:cNvSpPr txBox="1">
            <a:spLocks noChangeArrowheads="1"/>
          </p:cNvSpPr>
          <p:nvPr/>
        </p:nvSpPr>
        <p:spPr bwMode="auto">
          <a:xfrm>
            <a:off x="4172767" y="5770282"/>
            <a:ext cx="4270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en-US" altLang="en-US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8" name="Text Box 264"/>
          <p:cNvSpPr txBox="1">
            <a:spLocks noChangeArrowheads="1"/>
          </p:cNvSpPr>
          <p:nvPr/>
        </p:nvSpPr>
        <p:spPr bwMode="auto">
          <a:xfrm>
            <a:off x="3703928" y="5605504"/>
            <a:ext cx="727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US" altLang="en-US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</a:t>
            </a:r>
          </a:p>
        </p:txBody>
      </p:sp>
      <p:sp>
        <p:nvSpPr>
          <p:cNvPr id="139" name="Line 265"/>
          <p:cNvSpPr>
            <a:spLocks noChangeShapeType="1"/>
          </p:cNvSpPr>
          <p:nvPr/>
        </p:nvSpPr>
        <p:spPr bwMode="auto">
          <a:xfrm flipV="1">
            <a:off x="4248968" y="5812652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820244" y="2477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cxnSp>
        <p:nvCxnSpPr>
          <p:cNvPr id="141" name="Straight Connector 140"/>
          <p:cNvCxnSpPr/>
          <p:nvPr/>
        </p:nvCxnSpPr>
        <p:spPr>
          <a:xfrm>
            <a:off x="2848457" y="2838739"/>
            <a:ext cx="284693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2820244" y="27925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cxnSp>
        <p:nvCxnSpPr>
          <p:cNvPr id="143" name="Straight Connector 142"/>
          <p:cNvCxnSpPr/>
          <p:nvPr/>
        </p:nvCxnSpPr>
        <p:spPr>
          <a:xfrm flipH="1">
            <a:off x="713035" y="2952465"/>
            <a:ext cx="0" cy="71405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713631" y="2954361"/>
            <a:ext cx="909464" cy="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428506" y="32151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894606" y="265407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sp>
        <p:nvSpPr>
          <p:cNvPr id="147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148</a:t>
            </a:r>
          </a:p>
        </p:txBody>
      </p:sp>
      <p:grpSp>
        <p:nvGrpSpPr>
          <p:cNvPr id="148" name="Group 23">
            <a:extLst>
              <a:ext uri="{FF2B5EF4-FFF2-40B4-BE49-F238E27FC236}">
                <a16:creationId xmlns="" xmlns:a16="http://schemas.microsoft.com/office/drawing/2014/main" id="{D2D9930F-D14C-4E2C-9E02-A266540C3040}"/>
              </a:ext>
            </a:extLst>
          </p:cNvPr>
          <p:cNvGrpSpPr>
            <a:grpSpLocks/>
          </p:cNvGrpSpPr>
          <p:nvPr/>
        </p:nvGrpSpPr>
        <p:grpSpPr bwMode="auto">
          <a:xfrm>
            <a:off x="6682426" y="4500098"/>
            <a:ext cx="1993900" cy="1093788"/>
            <a:chOff x="6859586" y="1273475"/>
            <a:chExt cx="1993900" cy="1094414"/>
          </a:xfrm>
        </p:grpSpPr>
        <p:sp>
          <p:nvSpPr>
            <p:cNvPr id="149" name="Rectangle 21">
              <a:extLst>
                <a:ext uri="{FF2B5EF4-FFF2-40B4-BE49-F238E27FC236}">
                  <a16:creationId xmlns="" xmlns:a16="http://schemas.microsoft.com/office/drawing/2014/main" id="{60C6AFC1-1F1E-483D-B5E1-D3C61EC21E14}"/>
                </a:ext>
              </a:extLst>
            </p:cNvPr>
            <p:cNvSpPr/>
            <p:nvPr/>
          </p:nvSpPr>
          <p:spPr bwMode="auto">
            <a:xfrm>
              <a:off x="6859586" y="1351308"/>
              <a:ext cx="1993900" cy="1016581"/>
            </a:xfrm>
            <a:custGeom>
              <a:avLst/>
              <a:gdLst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  <a:gd name="connsiteX0" fmla="*/ 0 w 2148868"/>
                <a:gd name="connsiteY0" fmla="*/ 0 h 1694881"/>
                <a:gd name="connsiteX1" fmla="*/ 2148868 w 2148868"/>
                <a:gd name="connsiteY1" fmla="*/ 0 h 1694881"/>
                <a:gd name="connsiteX2" fmla="*/ 2148868 w 2148868"/>
                <a:gd name="connsiteY2" fmla="*/ 1694881 h 1694881"/>
                <a:gd name="connsiteX3" fmla="*/ 0 w 2148868"/>
                <a:gd name="connsiteY3" fmla="*/ 1694881 h 1694881"/>
                <a:gd name="connsiteX4" fmla="*/ 0 w 2148868"/>
                <a:gd name="connsiteY4" fmla="*/ 0 h 169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868" h="1694881">
                  <a:moveTo>
                    <a:pt x="0" y="0"/>
                  </a:moveTo>
                  <a:lnTo>
                    <a:pt x="2148868" y="0"/>
                  </a:lnTo>
                  <a:cubicBezTo>
                    <a:pt x="2134580" y="564960"/>
                    <a:pt x="2135533" y="1048958"/>
                    <a:pt x="2148868" y="1694881"/>
                  </a:cubicBezTo>
                  <a:cubicBezTo>
                    <a:pt x="1440199" y="1672021"/>
                    <a:pt x="716289" y="1664401"/>
                    <a:pt x="0" y="1694881"/>
                  </a:cubicBezTo>
                  <a:cubicBezTo>
                    <a:pt x="7620" y="1129921"/>
                    <a:pt x="15240" y="56496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7000">
                  <a:srgbClr val="FAF9D6"/>
                </a:gs>
                <a:gs pos="50000">
                  <a:srgbClr val="FFFEE2"/>
                </a:gs>
                <a:gs pos="88000">
                  <a:srgbClr val="FEFDC7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9F9F9"/>
                  </a:solidFill>
                </a:rPr>
                <a:t> </a:t>
              </a:r>
            </a:p>
          </p:txBody>
        </p:sp>
        <p:sp>
          <p:nvSpPr>
            <p:cNvPr id="150" name="Tape">
              <a:extLst>
                <a:ext uri="{FF2B5EF4-FFF2-40B4-BE49-F238E27FC236}">
                  <a16:creationId xmlns="" xmlns:a16="http://schemas.microsoft.com/office/drawing/2014/main" id="{0C0BEB8F-4D09-41AA-AFDF-994D1E7E5922}"/>
                </a:ext>
              </a:extLst>
            </p:cNvPr>
            <p:cNvSpPr/>
            <p:nvPr/>
          </p:nvSpPr>
          <p:spPr bwMode="auto">
            <a:xfrm rot="5400000">
              <a:off x="7769174" y="1111599"/>
              <a:ext cx="171548" cy="495300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13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9F9F9"/>
                </a:solidFill>
              </a:endParaRPr>
            </a:p>
          </p:txBody>
        </p:sp>
        <p:grpSp>
          <p:nvGrpSpPr>
            <p:cNvPr id="151" name="Group 21">
              <a:extLst>
                <a:ext uri="{FF2B5EF4-FFF2-40B4-BE49-F238E27FC236}">
                  <a16:creationId xmlns="" xmlns:a16="http://schemas.microsoft.com/office/drawing/2014/main" id="{404DDD68-084B-46E0-BC61-AADB319400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9586" y="1422243"/>
              <a:ext cx="1993900" cy="910701"/>
              <a:chOff x="6861174" y="1434060"/>
              <a:chExt cx="1993900" cy="910701"/>
            </a:xfrm>
          </p:grpSpPr>
          <p:sp>
            <p:nvSpPr>
              <p:cNvPr id="152" name="Text Box 71">
                <a:extLst>
                  <a:ext uri="{FF2B5EF4-FFF2-40B4-BE49-F238E27FC236}">
                    <a16:creationId xmlns="" xmlns:a16="http://schemas.microsoft.com/office/drawing/2014/main" id="{D127CD6D-E19C-4123-B44F-39EBE9AC54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61174" y="1582325"/>
                <a:ext cx="1993900" cy="524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defTabSz="914400" eaLnBrk="1" fontAlgn="auto" hangingPunct="1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</a:rPr>
                  <a:t>=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i="1" kern="0" dirty="0">
                    <a:solidFill>
                      <a:srgbClr val="2596F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800" b="1" i="1" kern="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r>
                  <a:rPr lang="en-US" sz="2800" b="1" kern="0" dirty="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r>
                  <a:rPr lang="en-US" sz="2800" b="1" i="1" kern="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cxnSp>
            <p:nvCxnSpPr>
              <p:cNvPr id="153" name="Straight Arrow Connector 152">
                <a:extLst>
                  <a:ext uri="{FF2B5EF4-FFF2-40B4-BE49-F238E27FC236}">
                    <a16:creationId xmlns="" xmlns:a16="http://schemas.microsoft.com/office/drawing/2014/main" id="{841C24FB-3481-471C-A2A8-E28EAF42BB9D}"/>
                  </a:ext>
                </a:extLst>
              </p:cNvPr>
              <p:cNvCxnSpPr/>
              <p:nvPr/>
            </p:nvCxnSpPr>
            <p:spPr bwMode="auto">
              <a:xfrm flipV="1">
                <a:off x="7542211" y="2006430"/>
                <a:ext cx="173038" cy="173137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="" xmlns:a16="http://schemas.microsoft.com/office/drawing/2014/main" id="{924BF720-1C53-4C51-AD93-94A0A9661BBA}"/>
                  </a:ext>
                </a:extLst>
              </p:cNvPr>
              <p:cNvCxnSpPr/>
              <p:nvPr/>
            </p:nvCxnSpPr>
            <p:spPr bwMode="auto">
              <a:xfrm flipH="1" flipV="1">
                <a:off x="8310561" y="1601386"/>
                <a:ext cx="166688" cy="131837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="" xmlns:a16="http://schemas.microsoft.com/office/drawing/2014/main" id="{7352230C-7A43-4A90-A6E9-1B026F7746E1}"/>
                  </a:ext>
                </a:extLst>
              </p:cNvPr>
              <p:cNvSpPr txBox="1"/>
              <p:nvPr/>
            </p:nvSpPr>
            <p:spPr>
              <a:xfrm>
                <a:off x="7168359" y="1434060"/>
                <a:ext cx="1189038" cy="338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i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1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-intercept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="" xmlns:a16="http://schemas.microsoft.com/office/drawing/2014/main" id="{99D41D0E-2D47-4310-AEC0-387340C2D14B}"/>
                  </a:ext>
                </a:extLst>
              </p:cNvPr>
              <p:cNvSpPr txBox="1"/>
              <p:nvPr/>
            </p:nvSpPr>
            <p:spPr>
              <a:xfrm>
                <a:off x="6989761" y="2006430"/>
                <a:ext cx="628650" cy="3383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b="1" dirty="0">
                    <a:solidFill>
                      <a:srgbClr val="2596F1"/>
                    </a:solidFill>
                    <a:latin typeface="Times New Roman" pitchFamily="18" charset="0"/>
                    <a:cs typeface="Times New Roman" pitchFamily="18" charset="0"/>
                  </a:rPr>
                  <a:t>slope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="" xmlns:a16="http://schemas.microsoft.com/office/drawing/2014/main" id="{CD18AF10-61E4-40C1-9F9C-5963423030DF}"/>
                  </a:ext>
                </a:extLst>
              </p:cNvPr>
              <p:cNvSpPr txBox="1"/>
              <p:nvPr/>
            </p:nvSpPr>
            <p:spPr>
              <a:xfrm>
                <a:off x="6692121" y="3531352"/>
                <a:ext cx="1974511" cy="80021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1000" b="1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CD18AF10-61E4-40C1-9F9C-596342303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121" y="3531352"/>
                <a:ext cx="1974511" cy="8002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TextBox 591">
            <a:extLst>
              <a:ext uri="{FF2B5EF4-FFF2-40B4-BE49-F238E27FC236}">
                <a16:creationId xmlns="" xmlns:a16="http://schemas.microsoft.com/office/drawing/2014/main" id="{493E2076-8D17-4CCD-83E9-D10F0E826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9012" y="3977634"/>
            <a:ext cx="9477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sz="1600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sz="1600" b="1" i="1" dirty="0">
                <a:solidFill>
                  <a:srgbClr val="2596F1"/>
                </a:solidFill>
                <a:latin typeface="Century Gothic"/>
              </a:rPr>
              <a:t> – x</a:t>
            </a:r>
            <a:r>
              <a:rPr lang="en-US" altLang="en-US" sz="1600" b="1" i="1" baseline="-25000" dirty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sz="1600" b="1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166" name="TextBox 588">
            <a:extLst>
              <a:ext uri="{FF2B5EF4-FFF2-40B4-BE49-F238E27FC236}">
                <a16:creationId xmlns="" xmlns:a16="http://schemas.microsoft.com/office/drawing/2014/main" id="{4A84DFB4-6A37-4D78-9F67-A6A52BDEA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3135" y="3747097"/>
            <a:ext cx="9507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600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sz="1600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sz="1600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sz="1600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sz="1600" b="1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167" name="Straight Connector 166">
            <a:extLst>
              <a:ext uri="{FF2B5EF4-FFF2-40B4-BE49-F238E27FC236}">
                <a16:creationId xmlns="" xmlns:a16="http://schemas.microsoft.com/office/drawing/2014/main" id="{6EFE9FD8-D26B-4185-ACF7-BB299841B6E8}"/>
              </a:ext>
            </a:extLst>
          </p:cNvPr>
          <p:cNvCxnSpPr>
            <a:cxnSpLocks/>
          </p:cNvCxnSpPr>
          <p:nvPr/>
        </p:nvCxnSpPr>
        <p:spPr>
          <a:xfrm>
            <a:off x="7698693" y="4059284"/>
            <a:ext cx="60461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7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22" grpId="0"/>
      <p:bldP spid="123" grpId="0"/>
      <p:bldP spid="124" grpId="0"/>
      <p:bldP spid="125" grpId="0"/>
      <p:bldP spid="126" grpId="0" animBg="1"/>
      <p:bldP spid="127" grpId="0"/>
      <p:bldP spid="128" grpId="0"/>
      <p:bldP spid="129" grpId="0"/>
      <p:bldP spid="130" grpId="0"/>
      <p:bldP spid="131" grpId="0" animBg="1"/>
      <p:bldP spid="132" grpId="0"/>
      <p:bldP spid="133" grpId="0"/>
      <p:bldP spid="134" grpId="0"/>
      <p:bldP spid="135" grpId="0" animBg="1"/>
      <p:bldP spid="136" grpId="0"/>
      <p:bldP spid="137" grpId="0"/>
      <p:bldP spid="138" grpId="0"/>
      <p:bldP spid="139" grpId="0" animBg="1"/>
      <p:bldP spid="140" grpId="0"/>
      <p:bldP spid="142" grpId="0"/>
      <p:bldP spid="145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oup 4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23958"/>
              </p:ext>
            </p:extLst>
          </p:nvPr>
        </p:nvGraphicFramePr>
        <p:xfrm>
          <a:off x="30578" y="1584889"/>
          <a:ext cx="6675120" cy="4953037"/>
        </p:xfrm>
        <a:graphic>
          <a:graphicData uri="http://schemas.openxmlformats.org/drawingml/2006/table">
            <a:tbl>
              <a:tblPr>
                <a:effectLst>
                  <a:outerShdw blurRad="38100" sx="101000" sy="101000" algn="ctr" rotWithShape="0">
                    <a:schemeClr val="bg2">
                      <a:lumMod val="50000"/>
                      <a:alpha val="40000"/>
                    </a:schemeClr>
                  </a:outerShdw>
                </a:effectLst>
              </a:tblPr>
              <a:tblGrid>
                <a:gridCol w="66751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53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91441" marR="91441" marT="45725" marB="45725" anchor="ctr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6903718" y="308159"/>
            <a:ext cx="2194561" cy="2882474"/>
            <a:chOff x="6923978" y="225002"/>
            <a:chExt cx="2194561" cy="2882474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78" y="225002"/>
              <a:ext cx="2194561" cy="2882474"/>
              <a:chOff x="6923982" y="225002"/>
              <a:chExt cx="2767151" cy="288247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ound Same Side Corner Rectangle 41"/>
                  <p:cNvSpPr/>
                  <p:nvPr/>
                </p:nvSpPr>
                <p:spPr bwMode="auto">
                  <a:xfrm>
                    <a:off x="6923984" y="475986"/>
                    <a:ext cx="2767149" cy="2631490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solidFill>
                    <a:srgbClr val="FFFFFF"/>
                  </a:solidFill>
                  <a:ln w="3175">
                    <a:noFill/>
                  </a:ln>
                  <a:effectLst/>
                  <a:extLst/>
                </p:spPr>
                <p:txBody>
    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>
                      <a:defRPr/>
                    </a:pPr>
                    <a:r>
                      <a:rPr lang="en-US" sz="11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In the equation </a:t>
                    </a:r>
                    <a14:m>
                      <m:oMath xmlns:m="http://schemas.openxmlformats.org/officeDocument/2006/math">
                        <m:r>
                          <a:rPr lang="en-US" sz="1100" b="1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  <m:r>
                          <a:rPr lang="en-US" sz="1100" b="1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1100" b="1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  <m:r>
                          <a:rPr lang="en-US" sz="1100" b="1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1100" b="1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1100" b="1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oMath>
                    </a14:m>
                    <a:r>
                      <a:rPr lang="en-US" sz="11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, which is the slope? </a:t>
                    </a:r>
                  </a:p>
                  <a:p>
                    <a:pPr defTabSz="914400">
                      <a:defRPr/>
                    </a:pPr>
                    <a:r>
                      <a:rPr lang="en-US" sz="11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How do you know?</a:t>
                    </a:r>
                  </a:p>
                  <a:p>
                    <a:pPr defTabSz="914400">
                      <a:defRPr/>
                    </a:pPr>
                    <a:r>
                      <a:rPr lang="en-US" sz="11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Which is the y-intercept?</a:t>
                    </a:r>
                  </a:p>
                  <a:p>
                    <a:pPr defTabSz="914400">
                      <a:defRPr/>
                    </a:pPr>
                    <a:r>
                      <a:rPr lang="en-US" sz="11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How do you know?</a:t>
                    </a:r>
                  </a:p>
                  <a:p>
                    <a:pPr defTabSz="914400">
                      <a:defRPr/>
                    </a:pPr>
                    <a:endParaRPr lang="en-US" sz="110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marL="228600" indent="-228600" defTabSz="914400">
                      <a:lnSpc>
                        <a:spcPct val="150000"/>
                      </a:lnSpc>
                      <a:defRPr/>
                    </a:pPr>
                    <a:r>
                      <a:rPr lang="es-ES" sz="1100" b="1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A  </a:t>
                    </a:r>
                    <a14:m>
                      <m:oMath xmlns:m="http://schemas.openxmlformats.org/officeDocument/2006/math">
                        <m:r>
                          <a:rPr lang="es-ES" sz="1100" b="1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oMath>
                    </a14:m>
                    <a:endParaRPr lang="es-ES" sz="11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marL="228600" indent="-228600" defTabSz="914400">
                      <a:lnSpc>
                        <a:spcPct val="150000"/>
                      </a:lnSpc>
                      <a:defRPr/>
                    </a:pPr>
                    <a:r>
                      <a:rPr lang="es-ES" sz="1100" b="1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B  </a:t>
                    </a:r>
                    <a14:m>
                      <m:oMath xmlns:m="http://schemas.openxmlformats.org/officeDocument/2006/math">
                        <m:r>
                          <a:rPr lang="es-ES" sz="1100" b="1" i="1" dirty="0" smtClean="0">
                            <a:solidFill>
                              <a:srgbClr val="20202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oMath>
                    </a14:m>
                    <a:endParaRPr lang="es-ES" sz="1100" b="1" dirty="0">
                      <a:solidFill>
                        <a:srgbClr val="202020"/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marL="228600" indent="-228600" defTabSz="914400">
                      <a:lnSpc>
                        <a:spcPct val="150000"/>
                      </a:lnSpc>
                      <a:defRPr/>
                    </a:pPr>
                    <a:r>
                      <a:rPr lang="es-ES" sz="1100" b="1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C  </a:t>
                    </a:r>
                    <a:r>
                      <a:rPr lang="es-ES" sz="1100" b="1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3</a:t>
                    </a:r>
                  </a:p>
                  <a:p>
                    <a:pPr marL="228600" indent="-228600" defTabSz="914400">
                      <a:lnSpc>
                        <a:spcPct val="150000"/>
                      </a:lnSpc>
                      <a:defRPr/>
                    </a:pPr>
                    <a:r>
                      <a:rPr lang="es-ES" sz="1100" b="1" dirty="0">
                        <a:solidFill>
                          <a:srgbClr val="202020"/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D  </a:t>
                    </a:r>
                    <a:r>
                      <a:rPr lang="es-ES" sz="1100" b="1" dirty="0">
                        <a:solidFill>
                          <a:srgbClr val="20202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a:t>-5</a:t>
                    </a:r>
                  </a:p>
                  <a:p>
                    <a:pPr marL="228600" indent="-228600" defTabSz="914400">
                      <a:defRPr/>
                    </a:pPr>
                    <a:endParaRPr lang="en-US" sz="1100" b="1" dirty="0">
                      <a:solidFill>
                        <a:srgbClr val="B5B5B5">
                          <a:lumMod val="50000"/>
                        </a:srgbClr>
                      </a:solidFill>
                      <a:latin typeface="Century Gothic" panose="020B0502020202020204" pitchFamily="34" charset="0"/>
                      <a:cs typeface="Times New Roman" pitchFamily="18" charset="0"/>
                    </a:endParaRPr>
                  </a:p>
                  <a:p>
                    <a:pPr defTabSz="914400">
                      <a:defRPr/>
                    </a:pPr>
                    <a:r>
                      <a:rPr lang="en-US" sz="1100" b="1" dirty="0">
                        <a:solidFill>
                          <a:srgbClr val="B5B5B5">
                            <a:lumMod val="50000"/>
                          </a:srgbClr>
                        </a:solidFill>
                        <a:latin typeface="Century Gothic" panose="020B0502020202020204" pitchFamily="34" charset="0"/>
                        <a:cs typeface="Times New Roman" pitchFamily="18" charset="0"/>
                      </a:rPr>
                      <a:t>Explain the difference between the slope and y-intercept.</a:t>
                    </a:r>
                  </a:p>
                </p:txBody>
              </p:sp>
            </mc:Choice>
            <mc:Fallback xmlns="">
              <p:sp>
                <p:nvSpPr>
                  <p:cNvPr id="42" name="Round Same Side Corner 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23984" y="475986"/>
                    <a:ext cx="2767149" cy="2631490"/>
                  </a:xfrm>
                  <a:prstGeom prst="round2SameRect">
                    <a:avLst>
                      <a:gd name="adj1" fmla="val 0"/>
                      <a:gd name="adj2" fmla="val 0"/>
                    </a:avLst>
                  </a:prstGeom>
                  <a:blipFill>
                    <a:blip r:embed="rId3"/>
                    <a:stretch>
                      <a:fillRect l="-1950" t="-232" b="-7193"/>
                    </a:stretch>
                  </a:blipFill>
                  <a:ln w="3175">
                    <a:noFill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21"/>
              <p:cNvSpPr>
                <a:spLocks noChangeArrowheads="1"/>
              </p:cNvSpPr>
              <p:nvPr/>
            </p:nvSpPr>
            <p:spPr bwMode="auto">
              <a:xfrm>
                <a:off x="-1" y="258097"/>
                <a:ext cx="6858003" cy="132679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94759" tIns="47380" rIns="94759" bIns="4738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en-US" sz="1600" b="1" u="sng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line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can be described by the </a:t>
                </a:r>
                <a:r>
                  <a:rPr lang="en-US" altLang="en-US" sz="16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equation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en-US" sz="1600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en-US" sz="1600" b="1" i="1" dirty="0">
                        <a:solidFill>
                          <a:srgbClr val="2596F1"/>
                        </a:solidFill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  <m:r>
                      <a:rPr lang="en-US" altLang="en-US" sz="1600" i="1" dirty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en-US" sz="1600" i="1" dirty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en-US" sz="1600" b="1" i="1" dirty="0">
                        <a:solidFill>
                          <a:srgbClr val="4AAE52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1450" indent="-171450" eaLnBrk="1" hangingPunct="1">
                  <a:buClr>
                    <a:srgbClr val="2596F1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en-US" sz="1600" b="1" dirty="0">
                    <a:solidFill>
                      <a:srgbClr val="2596F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slope of a line 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2596F1"/>
                        </a:solidFill>
                        <a:latin typeface="Cambria Math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) is the </a:t>
                </a:r>
                <a:r>
                  <a:rPr lang="en-US" altLang="en-US" sz="16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ratio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US" altLang="en-US" sz="16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change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altLang="en-US" sz="16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to the </a:t>
                </a:r>
                <a:r>
                  <a:rPr lang="en-US" altLang="en-US" sz="16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change in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altLang="en-US" sz="16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171450" indent="-171450" eaLnBrk="1" hangingPunct="1">
                  <a:buClr>
                    <a:srgbClr val="4AAE52"/>
                  </a:buClr>
                  <a:buFont typeface="Wingdings 3" panose="05040102010807070707" pitchFamily="18" charset="2"/>
                  <a:buChar char="}"/>
                </a:pP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en-US" sz="1600" b="1" dirty="0">
                    <a:solidFill>
                      <a:srgbClr val="4AAE52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y-intercept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4AAE52"/>
                        </a:solidFill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)  is the </a:t>
                </a:r>
                <a:r>
                  <a:rPr lang="en-US" altLang="en-US" sz="16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point</a:t>
                </a:r>
                <a:r>
                  <a:rPr lang="en-US" altLang="en-US" sz="16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at which the line passes through the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solidFill>
                          <a:srgbClr val="202020"/>
                        </a:solidFill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altLang="en-US" sz="16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46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258097"/>
                <a:ext cx="6858003" cy="1326792"/>
              </a:xfrm>
              <a:prstGeom prst="rect">
                <a:avLst/>
              </a:prstGeom>
              <a:blipFill>
                <a:blip r:embed="rId5"/>
                <a:stretch>
                  <a:fillRect l="-444" t="-917" b="-5046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232215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6919877" y="2179938"/>
            <a:ext cx="171486" cy="139104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347"/>
          <p:cNvSpPr txBox="1">
            <a:spLocks noChangeArrowheads="1"/>
          </p:cNvSpPr>
          <p:nvPr/>
        </p:nvSpPr>
        <p:spPr bwMode="auto">
          <a:xfrm>
            <a:off x="130731" y="1881552"/>
            <a:ext cx="2515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5623"/>
                </a:solidFill>
                <a:latin typeface="Century Gothic"/>
                <a:cs typeface="Arial" pitchFamily="34" charset="0"/>
              </a:rPr>
              <a:t>Slope-intercept Form</a:t>
            </a:r>
          </a:p>
        </p:txBody>
      </p:sp>
      <p:grpSp>
        <p:nvGrpSpPr>
          <p:cNvPr id="19" name="Group 3192"/>
          <p:cNvGrpSpPr>
            <a:grpSpLocks/>
          </p:cNvGrpSpPr>
          <p:nvPr/>
        </p:nvGrpSpPr>
        <p:grpSpPr bwMode="auto">
          <a:xfrm>
            <a:off x="2644610" y="1706719"/>
            <a:ext cx="3840437" cy="3889866"/>
            <a:chOff x="19339" y="2251504"/>
            <a:chExt cx="2271966" cy="2198463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28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29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6" name="Straight Connector 65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7" name="Straight Connector 66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9" name="Straight Connector 68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0" name="Straight Connector 69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1" name="Straight Connector 70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2" name="Straight Connector 71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3" name="Straight Connector 72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4" name="Straight Connector 73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6" name="Straight Connector 75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0" name="Straight Arrow Connector 29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33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34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36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37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38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39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40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41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43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47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48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50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51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52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54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55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56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57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58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 dirty="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 dirty="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21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 dirty="0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26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 dirty="0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81" name="Line 70"/>
          <p:cNvSpPr>
            <a:spLocks noChangeShapeType="1"/>
          </p:cNvSpPr>
          <p:nvPr/>
        </p:nvSpPr>
        <p:spPr bwMode="auto">
          <a:xfrm flipH="1">
            <a:off x="2768060" y="2028714"/>
            <a:ext cx="3400303" cy="288168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srgbClr val="202020"/>
              </a:solidFill>
            </a:endParaRPr>
          </a:p>
        </p:txBody>
      </p:sp>
      <p:sp>
        <p:nvSpPr>
          <p:cNvPr id="82" name="Oval 72"/>
          <p:cNvSpPr>
            <a:spLocks noChangeArrowheads="1"/>
          </p:cNvSpPr>
          <p:nvPr/>
        </p:nvSpPr>
        <p:spPr bwMode="auto">
          <a:xfrm>
            <a:off x="2880086" y="4699991"/>
            <a:ext cx="93932" cy="9829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sp>
        <p:nvSpPr>
          <p:cNvPr id="83" name="Oval 157"/>
          <p:cNvSpPr>
            <a:spLocks noChangeArrowheads="1"/>
          </p:cNvSpPr>
          <p:nvPr/>
        </p:nvSpPr>
        <p:spPr bwMode="auto">
          <a:xfrm>
            <a:off x="4427582" y="3405683"/>
            <a:ext cx="93932" cy="98299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 dirty="0">
              <a:solidFill>
                <a:srgbClr val="202020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921036" y="3454832"/>
            <a:ext cx="0" cy="1262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921036" y="3456795"/>
            <a:ext cx="1537492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15595" y="4017618"/>
            <a:ext cx="528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596F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539450" y="3121802"/>
            <a:ext cx="528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596F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729056" y="3977391"/>
                <a:ext cx="715260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635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056" y="3977391"/>
                <a:ext cx="715260" cy="369332"/>
              </a:xfrm>
              <a:prstGeom prst="rect">
                <a:avLst/>
              </a:prstGeom>
              <a:blipFill>
                <a:blip r:embed="rId6"/>
                <a:stretch>
                  <a:fillRect b="-3614"/>
                </a:stretch>
              </a:blipFill>
              <a:ln>
                <a:noFill/>
              </a:ln>
              <a:effectLst>
                <a:outerShdw blurRad="635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4463257" y="337918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</a:t>
            </a:r>
            <a:r>
              <a:rPr lang="en-US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dirty="0">
                <a:solidFill>
                  <a:srgbClr val="2020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3007119" y="2572074"/>
            <a:ext cx="872139" cy="56325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  <a:extLst/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3051608" y="2583657"/>
                <a:ext cx="801823" cy="484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596F1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dirty="0">
                    <a:solidFill>
                      <a:srgbClr val="2596F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596F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2596F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2596F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608" y="2583657"/>
                <a:ext cx="801823" cy="4846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17140" y="5846393"/>
                <a:ext cx="1629100" cy="615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2596F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2596F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2596F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2596F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140" y="5846393"/>
                <a:ext cx="1629100" cy="615425"/>
              </a:xfrm>
              <a:prstGeom prst="rect">
                <a:avLst/>
              </a:prstGeom>
              <a:blipFill>
                <a:blip r:embed="rId8"/>
                <a:stretch>
                  <a:fillRect r="-4869" b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 rot="19227951">
                <a:off x="4749646" y="2153447"/>
                <a:ext cx="1180451" cy="4410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27951">
                <a:off x="4749646" y="2153447"/>
                <a:ext cx="1180451" cy="4410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flipH="1">
            <a:off x="4901024" y="4346723"/>
            <a:ext cx="200204" cy="1592166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3848897" y="3159969"/>
            <a:ext cx="309447" cy="2686424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522" y="2214325"/>
                <a:ext cx="143981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2596F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b="1" i="1" dirty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b="1" i="1" dirty="0">
                          <a:solidFill>
                            <a:srgbClr val="202020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dirty="0">
                          <a:solidFill>
                            <a:srgbClr val="4AAE52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b="1" dirty="0">
                  <a:solidFill>
                    <a:srgbClr val="4AAE52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2" y="2214325"/>
                <a:ext cx="1439817" cy="369332"/>
              </a:xfrm>
              <a:prstGeom prst="rect">
                <a:avLst/>
              </a:prstGeom>
              <a:blipFill>
                <a:blip r:embed="rId10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ounded Rectangle 105"/>
          <p:cNvSpPr/>
          <p:nvPr/>
        </p:nvSpPr>
        <p:spPr bwMode="auto">
          <a:xfrm>
            <a:off x="6919877" y="2456858"/>
            <a:ext cx="171486" cy="139104"/>
          </a:xfrm>
          <a:prstGeom prst="roundRect">
            <a:avLst>
              <a:gd name="adj" fmla="val 50000"/>
            </a:avLst>
          </a:prstGeom>
          <a:noFill/>
          <a:ln w="9525" algn="ctr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7271180" y="2125716"/>
            <a:ext cx="9176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202020"/>
                </a:solidFill>
                <a:latin typeface="Century Gothic"/>
              </a:rPr>
              <a:t>slope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>
            <a:off x="7271180" y="2365124"/>
            <a:ext cx="119856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 i="1" dirty="0">
                <a:solidFill>
                  <a:srgbClr val="202020"/>
                </a:solidFill>
                <a:latin typeface="Century Gothic"/>
                <a:cs typeface="Times New Roman" pitchFamily="18" charset="0"/>
              </a:rPr>
              <a:t>y</a:t>
            </a:r>
            <a:r>
              <a:rPr lang="en-US" altLang="en-US" sz="1100" b="1" dirty="0">
                <a:solidFill>
                  <a:srgbClr val="202020"/>
                </a:solidFill>
                <a:latin typeface="Century Gothic"/>
              </a:rPr>
              <a:t>-intercept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40798" y="5513103"/>
            <a:ext cx="2377440" cy="946150"/>
            <a:chOff x="6740798" y="5513103"/>
            <a:chExt cx="2377440" cy="946150"/>
          </a:xfrm>
        </p:grpSpPr>
        <p:sp>
          <p:nvSpPr>
            <p:cNvPr id="120" name="TextBox 119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2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27" name="Straight Arrow Connector 126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9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148</a:t>
            </a:r>
          </a:p>
        </p:txBody>
      </p:sp>
    </p:spTree>
    <p:extLst>
      <p:ext uri="{BB962C8B-B14F-4D97-AF65-F5344CB8AC3E}">
        <p14:creationId xmlns:p14="http://schemas.microsoft.com/office/powerpoint/2010/main" val="39885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6" grpId="0" animBg="1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81981"/>
            <a:chOff x="6923980" y="225002"/>
            <a:chExt cx="2194560" cy="108198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81981"/>
              <a:chOff x="6923982" y="225002"/>
              <a:chExt cx="2767149" cy="1081981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830997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2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200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200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2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slope?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19183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008114"/>
            <a:chOff x="35996" y="316710"/>
            <a:chExt cx="7081084" cy="1008114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75713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6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Rewrite the terms so the equation is in slope-intercept form.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6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Determine the y-intercept. </a:t>
              </a:r>
              <a:r>
                <a:rPr lang="en-US" sz="16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Hint: the constant term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6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Determine the slope. </a:t>
              </a:r>
              <a:r>
                <a:rPr lang="en-US" sz="16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Hint: the coefficient</a:t>
              </a:r>
              <a:endParaRPr lang="en-US" sz="1600" dirty="0">
                <a:solidFill>
                  <a:srgbClr val="FF5623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941" y="881857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137" y="1118428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69309" y="1508781"/>
                <a:ext cx="1527726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6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9" y="1508781"/>
                <a:ext cx="1527726" cy="484043"/>
              </a:xfrm>
              <a:prstGeom prst="rect">
                <a:avLst/>
              </a:prstGeom>
              <a:blipFill rotWithShape="1">
                <a:blip r:embed="rId5"/>
                <a:stretch>
                  <a:fillRect l="-3600" r="-240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410913" y="197292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0913" y="235974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1292810" y="2296709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802326" y="2725226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633871" y="1812666"/>
                <a:ext cx="750526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871" y="1812666"/>
                <a:ext cx="750526" cy="484043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988295" y="2343599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-6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295" y="2343599"/>
                <a:ext cx="79220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r="-6923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825924" y="1508781"/>
                <a:ext cx="1790618" cy="482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+ 10</a:t>
                </a: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24" y="1508781"/>
                <a:ext cx="1790618" cy="482889"/>
              </a:xfrm>
              <a:prstGeom prst="rect">
                <a:avLst/>
              </a:prstGeom>
              <a:blipFill rotWithShape="1">
                <a:blip r:embed="rId8"/>
                <a:stretch>
                  <a:fillRect l="-3072" r="-204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3867528" y="197292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67528" y="235974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4749425" y="2296709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258941" y="2725226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078595" y="1829153"/>
                <a:ext cx="878767" cy="482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595" y="1829153"/>
                <a:ext cx="878767" cy="482889"/>
              </a:xfrm>
              <a:prstGeom prst="rect">
                <a:avLst/>
              </a:prstGeom>
              <a:blipFill rotWithShape="1">
                <a:blip r:embed="rId9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444910" y="2343599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10</a:t>
                </a: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910" y="2343599"/>
                <a:ext cx="843501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9836" r="-575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69309" y="3372674"/>
                <a:ext cx="1476430" cy="484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20202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9" y="3372674"/>
                <a:ext cx="1476430" cy="484492"/>
              </a:xfrm>
              <a:prstGeom prst="rect">
                <a:avLst/>
              </a:prstGeom>
              <a:blipFill rotWithShape="1">
                <a:blip r:embed="rId11"/>
                <a:stretch>
                  <a:fillRect l="-371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410913" y="4004421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0629" y="4506295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1294607" y="4373753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802326" y="4875627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088085" y="4506295"/>
                <a:ext cx="715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5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85" y="4506295"/>
                <a:ext cx="715260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9836" r="-683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825924" y="3372674"/>
                <a:ext cx="1662378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+3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24" y="3372674"/>
                <a:ext cx="1662378" cy="484043"/>
              </a:xfrm>
              <a:prstGeom prst="rect">
                <a:avLst/>
              </a:prstGeom>
              <a:blipFill rotWithShape="1">
                <a:blip r:embed="rId13"/>
                <a:stretch>
                  <a:fillRect l="-3309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3867528" y="3836813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867528" y="4223639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4749425" y="4160602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258941" y="4589119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089016" y="3676559"/>
                <a:ext cx="878767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016" y="3676559"/>
                <a:ext cx="878767" cy="484043"/>
              </a:xfrm>
              <a:prstGeom prst="rect">
                <a:avLst/>
              </a:prstGeom>
              <a:blipFill rotWithShape="1"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444910" y="4207492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-3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910" y="4207492"/>
                <a:ext cx="792205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9836" r="-6923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244538" y="3372674"/>
                <a:ext cx="1277657" cy="484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+ 5</a:t>
                </a: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538" y="3372674"/>
                <a:ext cx="1277657" cy="484492"/>
              </a:xfrm>
              <a:prstGeom prst="rect">
                <a:avLst/>
              </a:prstGeom>
              <a:blipFill rotWithShape="1">
                <a:blip r:embed="rId16"/>
                <a:stretch>
                  <a:fillRect r="-3333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517978" y="3307628"/>
                <a:ext cx="1450782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3  </a:t>
                </a: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978" y="3307628"/>
                <a:ext cx="1450782" cy="484043"/>
              </a:xfrm>
              <a:prstGeom prst="rect">
                <a:avLst/>
              </a:prstGeom>
              <a:blipFill rotWithShape="1">
                <a:blip r:embed="rId17"/>
                <a:stretch>
                  <a:fillRect r="-294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398300" y="3869997"/>
                <a:ext cx="750526" cy="484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300" y="3869997"/>
                <a:ext cx="750526" cy="484492"/>
              </a:xfrm>
              <a:prstGeom prst="rect">
                <a:avLst/>
              </a:prstGeom>
              <a:blipFill rotWithShape="1">
                <a:blip r:embed="rId18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7" name="Group 96"/>
          <p:cNvGrpSpPr/>
          <p:nvPr/>
        </p:nvGrpSpPr>
        <p:grpSpPr>
          <a:xfrm>
            <a:off x="6740798" y="5513103"/>
            <a:ext cx="2377440" cy="946150"/>
            <a:chOff x="6740798" y="5513103"/>
            <a:chExt cx="2377440" cy="946150"/>
          </a:xfrm>
        </p:grpSpPr>
        <p:sp>
          <p:nvSpPr>
            <p:cNvPr id="98" name="TextBox 97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0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02" name="Straight Arrow Connector 101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149</a:t>
            </a:r>
          </a:p>
        </p:txBody>
      </p:sp>
    </p:spTree>
    <p:extLst>
      <p:ext uri="{BB962C8B-B14F-4D97-AF65-F5344CB8AC3E}">
        <p14:creationId xmlns:p14="http://schemas.microsoft.com/office/powerpoint/2010/main" val="20885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71" grpId="0"/>
      <p:bldP spid="72" grpId="0"/>
      <p:bldP spid="78" grpId="0"/>
      <p:bldP spid="84" grpId="0"/>
      <p:bldP spid="85" grpId="0"/>
      <p:bldP spid="86" grpId="0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81981"/>
            <a:chOff x="6923980" y="225002"/>
            <a:chExt cx="2194560" cy="1081981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81981"/>
              <a:chOff x="6923982" y="225002"/>
              <a:chExt cx="2767149" cy="1081981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830997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2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2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2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2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2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004862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229713"/>
            <a:chOff x="35996" y="316710"/>
            <a:chExt cx="7081084" cy="122971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9787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6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(from graph or formula). 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6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Determine the y-intercept.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6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slope and y-intercept into y=</a:t>
              </a:r>
              <a:r>
                <a:rPr lang="en-US" sz="1600" dirty="0" err="1">
                  <a:solidFill>
                    <a:srgbClr val="202020"/>
                  </a:solidFill>
                  <a:latin typeface="Century Gothic" panose="020B0502020202020204" pitchFamily="34" charset="0"/>
                </a:rPr>
                <a:t>mx+b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1200240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03" y="826142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12552" y="1600220"/>
                <a:ext cx="3397084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1. Slope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-intercept (0, 1)</a:t>
                </a: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2" y="1600220"/>
                <a:ext cx="3397084" cy="487954"/>
              </a:xfrm>
              <a:prstGeom prst="rect">
                <a:avLst/>
              </a:prstGeom>
              <a:blipFill rotWithShape="1">
                <a:blip r:embed="rId6"/>
                <a:stretch>
                  <a:fillRect l="-1434" r="-89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825924" y="1600220"/>
                <a:ext cx="3326552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2.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-intercept (0, -3)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24" y="1600220"/>
                <a:ext cx="3326552" cy="484043"/>
              </a:xfrm>
              <a:prstGeom prst="rect">
                <a:avLst/>
              </a:prstGeom>
              <a:blipFill rotWithShape="1">
                <a:blip r:embed="rId7"/>
                <a:stretch>
                  <a:fillRect l="-165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12552" y="3098440"/>
                <a:ext cx="3390672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3. Slope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-intercept (0, 0)</a:t>
                </a: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2" y="3098440"/>
                <a:ext cx="3390672" cy="483466"/>
              </a:xfrm>
              <a:prstGeom prst="rect">
                <a:avLst/>
              </a:prstGeom>
              <a:blipFill rotWithShape="1">
                <a:blip r:embed="rId8"/>
                <a:stretch>
                  <a:fillRect l="-143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3825924" y="3098440"/>
                <a:ext cx="3326552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4. Slope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20202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20202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02020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202020"/>
                    </a:solidFill>
                    <a:latin typeface="Century Gothic"/>
                    <a:ea typeface="Cambria Math" panose="02040503050406030204" pitchFamily="18" charset="0"/>
                  </a:rPr>
                  <a:t>-intercept (0, -8)</a:t>
                </a: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24" y="3098440"/>
                <a:ext cx="3326552" cy="484043"/>
              </a:xfrm>
              <a:prstGeom prst="rect">
                <a:avLst/>
              </a:prstGeom>
              <a:blipFill rotWithShape="1">
                <a:blip r:embed="rId9"/>
                <a:stretch>
                  <a:fillRect l="-1651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1916091" y="2194693"/>
                <a:ext cx="1405898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</a:t>
                </a: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6091" y="2194693"/>
                <a:ext cx="1405898" cy="487954"/>
              </a:xfrm>
              <a:prstGeom prst="rect">
                <a:avLst/>
              </a:prstGeom>
              <a:blipFill rotWithShape="1">
                <a:blip r:embed="rId10"/>
                <a:stretch>
                  <a:fillRect r="-303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5262930" y="2188389"/>
                <a:ext cx="1271245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3 </a:t>
                </a: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930" y="2188389"/>
                <a:ext cx="1271245" cy="484043"/>
              </a:xfrm>
              <a:prstGeom prst="rect">
                <a:avLst/>
              </a:prstGeom>
              <a:blipFill rotWithShape="1">
                <a:blip r:embed="rId11"/>
                <a:stretch>
                  <a:fillRect r="-3349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1653938" y="3794699"/>
                <a:ext cx="100194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38" y="3794699"/>
                <a:ext cx="1001941" cy="483466"/>
              </a:xfrm>
              <a:prstGeom prst="rect">
                <a:avLst/>
              </a:prstGeom>
              <a:blipFill rotWithShape="1">
                <a:blip r:embed="rId1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412146" y="3802796"/>
                <a:ext cx="1271245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8 </a:t>
                </a: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146" y="3802796"/>
                <a:ext cx="1271245" cy="485454"/>
              </a:xfrm>
              <a:prstGeom prst="rect">
                <a:avLst/>
              </a:prstGeom>
              <a:blipFill rotWithShape="1">
                <a:blip r:embed="rId13"/>
                <a:stretch>
                  <a:fillRect r="-336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639970" y="2110392"/>
                <a:ext cx="878767" cy="487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0" y="2110392"/>
                <a:ext cx="878767" cy="487954"/>
              </a:xfrm>
              <a:prstGeom prst="rect">
                <a:avLst/>
              </a:prstGeom>
              <a:blipFill rotWithShape="1"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639970" y="2557721"/>
                <a:ext cx="715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0" y="2557721"/>
                <a:ext cx="71526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10000" r="-683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229828" y="2110392"/>
                <a:ext cx="750526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28" y="2110392"/>
                <a:ext cx="750526" cy="484043"/>
              </a:xfrm>
              <a:prstGeom prst="rect">
                <a:avLst/>
              </a:prstGeom>
              <a:blipFill rotWithShape="1"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229828" y="2557721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-3</a:t>
                </a: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828" y="2557721"/>
                <a:ext cx="792205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10000" r="-615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39970" y="3618371"/>
                <a:ext cx="878767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0" y="3618371"/>
                <a:ext cx="878767" cy="483466"/>
              </a:xfrm>
              <a:prstGeom prst="rect">
                <a:avLst/>
              </a:prstGeom>
              <a:blipFill rotWithShape="1">
                <a:blip r:embed="rId18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39970" y="4206705"/>
                <a:ext cx="715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70" y="4206705"/>
                <a:ext cx="71526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9836" r="-6838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4259213" y="3618371"/>
                <a:ext cx="801823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13" y="3618371"/>
                <a:ext cx="801823" cy="485454"/>
              </a:xfrm>
              <a:prstGeom prst="rect">
                <a:avLst/>
              </a:prstGeom>
              <a:blipFill rotWithShape="1">
                <a:blip r:embed="rId20"/>
                <a:stretch>
                  <a:fillRect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259213" y="4206705"/>
                <a:ext cx="792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-8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213" y="4206705"/>
                <a:ext cx="792205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9836" r="-6154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400780" y="4736021"/>
            <a:ext cx="2377440" cy="946150"/>
            <a:chOff x="6740798" y="5513103"/>
            <a:chExt cx="2377440" cy="946150"/>
          </a:xfrm>
        </p:grpSpPr>
        <p:sp>
          <p:nvSpPr>
            <p:cNvPr id="47" name="TextBox 46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5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51" name="Straight Arrow Connector 50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149</a:t>
            </a:r>
          </a:p>
        </p:txBody>
      </p:sp>
    </p:spTree>
    <p:extLst>
      <p:ext uri="{BB962C8B-B14F-4D97-AF65-F5344CB8AC3E}">
        <p14:creationId xmlns:p14="http://schemas.microsoft.com/office/powerpoint/2010/main" val="313039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20425"/>
            <a:chOff x="6923980" y="225002"/>
            <a:chExt cx="2194560" cy="1020425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20425"/>
              <a:chOff x="6923982" y="225002"/>
              <a:chExt cx="2767149" cy="1020425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76944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100" b="1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b="1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004862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3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229713"/>
            <a:chOff x="35996" y="316710"/>
            <a:chExt cx="7081084" cy="122971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9787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6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(from graph or formula). 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6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Determine the y-intercept.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6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slope and y-intercept into y=</a:t>
              </a:r>
              <a:r>
                <a:rPr lang="en-US" sz="1600" dirty="0" err="1">
                  <a:solidFill>
                    <a:srgbClr val="202020"/>
                  </a:solidFill>
                  <a:latin typeface="Century Gothic" panose="020B0502020202020204" pitchFamily="34" charset="0"/>
                </a:rPr>
                <a:t>mx+b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64" y="1303352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20" y="878312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3192"/>
          <p:cNvGrpSpPr>
            <a:grpSpLocks/>
          </p:cNvGrpSpPr>
          <p:nvPr/>
        </p:nvGrpSpPr>
        <p:grpSpPr bwMode="auto">
          <a:xfrm>
            <a:off x="50" y="1781555"/>
            <a:ext cx="2271713" cy="2199341"/>
            <a:chOff x="19339" y="2251504"/>
            <a:chExt cx="2271966" cy="2198463"/>
          </a:xfrm>
        </p:grpSpPr>
        <p:grpSp>
          <p:nvGrpSpPr>
            <p:cNvPr id="47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51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52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77" name="Straight Connector 76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3" name="Straight Connector 82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5" name="Straight Connector 84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Straight Connector 85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6" name="Straight Connector 115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8" name="Straight Connector 117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9" name="Straight Connector 118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1" name="Straight Connector 120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2" name="Straight Connector 121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3" name="Straight Connector 122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55" name="Straight Arrow Connector 54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57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59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0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61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62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63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4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5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66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67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68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69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70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71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72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73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74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75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76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48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50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124" name="Line 70"/>
          <p:cNvSpPr>
            <a:spLocks noChangeShapeType="1"/>
          </p:cNvSpPr>
          <p:nvPr/>
        </p:nvSpPr>
        <p:spPr bwMode="auto">
          <a:xfrm flipH="1">
            <a:off x="712837" y="2038729"/>
            <a:ext cx="615303" cy="1804119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125" name="Oval 157"/>
          <p:cNvSpPr>
            <a:spLocks noChangeArrowheads="1"/>
          </p:cNvSpPr>
          <p:nvPr/>
        </p:nvSpPr>
        <p:spPr bwMode="auto">
          <a:xfrm>
            <a:off x="1054722" y="2742154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4051B3"/>
              </a:solidFill>
            </a:endParaRPr>
          </a:p>
        </p:txBody>
      </p:sp>
      <p:sp>
        <p:nvSpPr>
          <p:cNvPr id="126" name="Text Box 108"/>
          <p:cNvSpPr txBox="1">
            <a:spLocks noChangeArrowheads="1"/>
          </p:cNvSpPr>
          <p:nvPr/>
        </p:nvSpPr>
        <p:spPr bwMode="auto">
          <a:xfrm>
            <a:off x="-21502" y="1517573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1.</a:t>
            </a:r>
          </a:p>
        </p:txBody>
      </p:sp>
      <p:cxnSp>
        <p:nvCxnSpPr>
          <p:cNvPr id="127" name="Straight Connector 126"/>
          <p:cNvCxnSpPr>
            <a:endCxn id="336" idx="4"/>
          </p:cNvCxnSpPr>
          <p:nvPr/>
        </p:nvCxnSpPr>
        <p:spPr>
          <a:xfrm flipH="1">
            <a:off x="898915" y="2761776"/>
            <a:ext cx="2520" cy="58295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901435" y="2768047"/>
            <a:ext cx="180975" cy="189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66219" y="2979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24807" y="24440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grpSp>
        <p:nvGrpSpPr>
          <p:cNvPr id="131" name="Group 3192"/>
          <p:cNvGrpSpPr>
            <a:grpSpLocks/>
          </p:cNvGrpSpPr>
          <p:nvPr/>
        </p:nvGrpSpPr>
        <p:grpSpPr bwMode="auto">
          <a:xfrm>
            <a:off x="4642148" y="1772763"/>
            <a:ext cx="2271713" cy="2199341"/>
            <a:chOff x="19339" y="2251504"/>
            <a:chExt cx="2271966" cy="2198463"/>
          </a:xfrm>
        </p:grpSpPr>
        <p:grpSp>
          <p:nvGrpSpPr>
            <p:cNvPr id="132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135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136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158" name="Straight Connector 157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9" name="Straight Connector 158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1" name="Straight Connector 160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2" name="Straight Connector 161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3" name="Straight Connector 162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4" name="Straight Connector 163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5" name="Straight Connector 174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7" name="Straight Connector 176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37" name="Straight Arrow Connector 136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139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40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41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42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43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144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45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46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47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48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49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50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51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52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153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54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55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56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157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133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134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180" name="Line 70"/>
          <p:cNvSpPr>
            <a:spLocks noChangeShapeType="1"/>
          </p:cNvSpPr>
          <p:nvPr/>
        </p:nvSpPr>
        <p:spPr bwMode="auto">
          <a:xfrm flipH="1" flipV="1">
            <a:off x="4678576" y="3081916"/>
            <a:ext cx="2096516" cy="811906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181" name="Oval 72"/>
          <p:cNvSpPr>
            <a:spLocks noChangeArrowheads="1"/>
          </p:cNvSpPr>
          <p:nvPr/>
        </p:nvSpPr>
        <p:spPr bwMode="auto">
          <a:xfrm>
            <a:off x="4769978" y="3099111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4051B3"/>
              </a:solidFill>
            </a:endParaRPr>
          </a:p>
        </p:txBody>
      </p:sp>
      <p:sp>
        <p:nvSpPr>
          <p:cNvPr id="182" name="Oval 157"/>
          <p:cNvSpPr>
            <a:spLocks noChangeArrowheads="1"/>
          </p:cNvSpPr>
          <p:nvPr/>
        </p:nvSpPr>
        <p:spPr bwMode="auto">
          <a:xfrm>
            <a:off x="5688930" y="3465167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4051B3"/>
              </a:solidFill>
            </a:endParaRPr>
          </a:p>
        </p:txBody>
      </p:sp>
      <p:sp>
        <p:nvSpPr>
          <p:cNvPr id="183" name="Text Box 108"/>
          <p:cNvSpPr txBox="1">
            <a:spLocks noChangeArrowheads="1"/>
          </p:cNvSpPr>
          <p:nvPr/>
        </p:nvSpPr>
        <p:spPr bwMode="auto">
          <a:xfrm>
            <a:off x="4768514" y="1508781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2.</a:t>
            </a:r>
          </a:p>
        </p:txBody>
      </p:sp>
      <p:cxnSp>
        <p:nvCxnSpPr>
          <p:cNvPr id="184" name="Straight Connector 183"/>
          <p:cNvCxnSpPr/>
          <p:nvPr/>
        </p:nvCxnSpPr>
        <p:spPr>
          <a:xfrm>
            <a:off x="4805661" y="3154690"/>
            <a:ext cx="3140" cy="33593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797759" y="3487868"/>
            <a:ext cx="909464" cy="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4480561" y="312705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105527" y="34070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</a:p>
        </p:txBody>
      </p:sp>
      <p:grpSp>
        <p:nvGrpSpPr>
          <p:cNvPr id="188" name="Group 3192"/>
          <p:cNvGrpSpPr>
            <a:grpSpLocks/>
          </p:cNvGrpSpPr>
          <p:nvPr/>
        </p:nvGrpSpPr>
        <p:grpSpPr bwMode="auto">
          <a:xfrm>
            <a:off x="4636751" y="4212181"/>
            <a:ext cx="2271713" cy="2199341"/>
            <a:chOff x="19339" y="2251504"/>
            <a:chExt cx="2271966" cy="2198463"/>
          </a:xfrm>
        </p:grpSpPr>
        <p:grpSp>
          <p:nvGrpSpPr>
            <p:cNvPr id="189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192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193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215" name="Straight Connector 214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6" name="Straight Connector 215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7" name="Straight Connector 216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9" name="Straight Connector 218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0" name="Straight Connector 219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4" name="Straight Connector 223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5" name="Straight Connector 224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7" name="Straight Connector 226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8" name="Straight Connector 227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9" name="Straight Connector 228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0" name="Straight Connector 229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Straight Connector 232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5" name="Straight Connector 234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6" name="Straight Connector 235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94" name="Straight Arrow Connector 193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195" name="Straight Arrow Connector 194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196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197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198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199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00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01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02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03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04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05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06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07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08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09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10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11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12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13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14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190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191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237" name="Line 70"/>
          <p:cNvSpPr>
            <a:spLocks noChangeShapeType="1"/>
          </p:cNvSpPr>
          <p:nvPr/>
        </p:nvSpPr>
        <p:spPr bwMode="auto">
          <a:xfrm flipH="1">
            <a:off x="5173137" y="4405025"/>
            <a:ext cx="1033671" cy="200372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238" name="Oval 72"/>
          <p:cNvSpPr>
            <a:spLocks noChangeArrowheads="1"/>
          </p:cNvSpPr>
          <p:nvPr/>
        </p:nvSpPr>
        <p:spPr bwMode="auto">
          <a:xfrm>
            <a:off x="6053517" y="4624129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4051B3"/>
              </a:solidFill>
            </a:endParaRPr>
          </a:p>
        </p:txBody>
      </p:sp>
      <p:sp>
        <p:nvSpPr>
          <p:cNvPr id="239" name="Oval 157"/>
          <p:cNvSpPr>
            <a:spLocks noChangeArrowheads="1"/>
          </p:cNvSpPr>
          <p:nvPr/>
        </p:nvSpPr>
        <p:spPr bwMode="auto">
          <a:xfrm>
            <a:off x="5683532" y="5355966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4051B3"/>
              </a:solidFill>
            </a:endParaRPr>
          </a:p>
        </p:txBody>
      </p:sp>
      <p:sp>
        <p:nvSpPr>
          <p:cNvPr id="240" name="Text Box 108"/>
          <p:cNvSpPr txBox="1">
            <a:spLocks noChangeArrowheads="1"/>
          </p:cNvSpPr>
          <p:nvPr/>
        </p:nvSpPr>
        <p:spPr bwMode="auto">
          <a:xfrm>
            <a:off x="4768514" y="3948199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4.</a:t>
            </a:r>
          </a:p>
        </p:txBody>
      </p:sp>
      <p:cxnSp>
        <p:nvCxnSpPr>
          <p:cNvPr id="241" name="Straight Connector 240"/>
          <p:cNvCxnSpPr/>
          <p:nvPr/>
        </p:nvCxnSpPr>
        <p:spPr>
          <a:xfrm flipH="1">
            <a:off x="5715457" y="4642071"/>
            <a:ext cx="0" cy="714054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08" idx="1"/>
          </p:cNvCxnSpPr>
          <p:nvPr/>
        </p:nvCxnSpPr>
        <p:spPr>
          <a:xfrm>
            <a:off x="5719205" y="4651717"/>
            <a:ext cx="363822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5355336" y="485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789127" y="4322828"/>
            <a:ext cx="31290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2011708" y="2583126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2011708" y="2969952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247" name="Straight Connector 246"/>
          <p:cNvCxnSpPr/>
          <p:nvPr/>
        </p:nvCxnSpPr>
        <p:spPr>
          <a:xfrm>
            <a:off x="2893605" y="2906915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3403121" y="3335432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3589090" y="295380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1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2011708" y="3401323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251" name="Straight Connector 250"/>
          <p:cNvCxnSpPr/>
          <p:nvPr/>
        </p:nvCxnSpPr>
        <p:spPr>
          <a:xfrm>
            <a:off x="3202917" y="3766803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/>
              <p:cNvSpPr txBox="1"/>
              <p:nvPr/>
            </p:nvSpPr>
            <p:spPr>
              <a:xfrm>
                <a:off x="3258752" y="3298586"/>
                <a:ext cx="1242648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+ 1</a:t>
                </a:r>
              </a:p>
            </p:txBody>
          </p:sp>
        </mc:Choice>
        <mc:Fallback xmlns="">
          <p:sp>
            <p:nvSpPr>
              <p:cNvPr id="252" name="Text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752" y="3298586"/>
                <a:ext cx="1242648" cy="484043"/>
              </a:xfrm>
              <a:prstGeom prst="rect">
                <a:avLst/>
              </a:prstGeom>
              <a:blipFill rotWithShape="1">
                <a:blip r:embed="rId5"/>
                <a:stretch>
                  <a:fillRect l="-4433" r="-344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TextBox 252"/>
          <p:cNvSpPr txBox="1"/>
          <p:nvPr/>
        </p:nvSpPr>
        <p:spPr>
          <a:xfrm>
            <a:off x="6680494" y="2609479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6680494" y="2996305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255" name="Straight Connector 254"/>
          <p:cNvCxnSpPr/>
          <p:nvPr/>
        </p:nvCxnSpPr>
        <p:spPr>
          <a:xfrm>
            <a:off x="7562391" y="2933268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8071907" y="3361785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8169220" y="29801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-3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6680494" y="3427676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259" name="Straight Connector 258"/>
          <p:cNvCxnSpPr/>
          <p:nvPr/>
        </p:nvCxnSpPr>
        <p:spPr>
          <a:xfrm>
            <a:off x="7871703" y="3793156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/>
              <p:cNvSpPr txBox="1"/>
              <p:nvPr/>
            </p:nvSpPr>
            <p:spPr>
              <a:xfrm>
                <a:off x="7815908" y="3327059"/>
                <a:ext cx="1364476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– 3 </a:t>
                </a:r>
              </a:p>
            </p:txBody>
          </p:sp>
        </mc:Choice>
        <mc:Fallback xmlns="">
          <p:sp>
            <p:nvSpPr>
              <p:cNvPr id="260" name="TextBox 2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908" y="3327059"/>
                <a:ext cx="1364476" cy="485774"/>
              </a:xfrm>
              <a:prstGeom prst="rect">
                <a:avLst/>
              </a:prstGeom>
              <a:blipFill rotWithShape="1">
                <a:blip r:embed="rId6"/>
                <a:stretch>
                  <a:fillRect l="-3571" r="-3125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" name="TextBox 260"/>
          <p:cNvSpPr txBox="1"/>
          <p:nvPr/>
        </p:nvSpPr>
        <p:spPr>
          <a:xfrm>
            <a:off x="6675097" y="499546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262" name="TextBox 261"/>
          <p:cNvSpPr txBox="1"/>
          <p:nvPr/>
        </p:nvSpPr>
        <p:spPr>
          <a:xfrm>
            <a:off x="6675097" y="5382286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263" name="Straight Connector 262"/>
          <p:cNvCxnSpPr/>
          <p:nvPr/>
        </p:nvCxnSpPr>
        <p:spPr>
          <a:xfrm>
            <a:off x="7556994" y="5319249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8066510" y="5747766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8252479" y="536613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0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675097" y="5813657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267" name="Straight Connector 266"/>
          <p:cNvCxnSpPr/>
          <p:nvPr/>
        </p:nvCxnSpPr>
        <p:spPr>
          <a:xfrm>
            <a:off x="7866306" y="6179137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8252479" y="5797510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2x</a:t>
            </a:r>
          </a:p>
        </p:txBody>
      </p:sp>
      <p:grpSp>
        <p:nvGrpSpPr>
          <p:cNvPr id="269" name="Group 3192"/>
          <p:cNvGrpSpPr>
            <a:grpSpLocks/>
          </p:cNvGrpSpPr>
          <p:nvPr/>
        </p:nvGrpSpPr>
        <p:grpSpPr bwMode="auto">
          <a:xfrm>
            <a:off x="3188" y="4212181"/>
            <a:ext cx="2271713" cy="2199341"/>
            <a:chOff x="19339" y="2251504"/>
            <a:chExt cx="2271966" cy="2198463"/>
          </a:xfrm>
        </p:grpSpPr>
        <p:grpSp>
          <p:nvGrpSpPr>
            <p:cNvPr id="270" name="Group 22"/>
            <p:cNvGrpSpPr>
              <a:grpSpLocks/>
            </p:cNvGrpSpPr>
            <p:nvPr/>
          </p:nvGrpSpPr>
          <p:grpSpPr bwMode="auto">
            <a:xfrm>
              <a:off x="19339" y="2400265"/>
              <a:ext cx="2084416" cy="2049702"/>
              <a:chOff x="19339" y="2495588"/>
              <a:chExt cx="2084416" cy="2049702"/>
            </a:xfrm>
          </p:grpSpPr>
          <p:sp>
            <p:nvSpPr>
              <p:cNvPr id="273" name="TextBox 282"/>
              <p:cNvSpPr txBox="1">
                <a:spLocks noChangeArrowheads="1"/>
              </p:cNvSpPr>
              <p:nvPr/>
            </p:nvSpPr>
            <p:spPr bwMode="auto">
              <a:xfrm>
                <a:off x="1933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grpSp>
            <p:nvGrpSpPr>
              <p:cNvPr id="274" name="Group 8"/>
              <p:cNvGrpSpPr>
                <a:grpSpLocks/>
              </p:cNvGrpSpPr>
              <p:nvPr/>
            </p:nvGrpSpPr>
            <p:grpSpPr bwMode="auto">
              <a:xfrm>
                <a:off x="182586" y="2603310"/>
                <a:ext cx="1830658" cy="1834258"/>
                <a:chOff x="128317" y="2223100"/>
                <a:chExt cx="1830658" cy="1834258"/>
              </a:xfrm>
            </p:grpSpPr>
            <p:cxnSp>
              <p:nvCxnSpPr>
                <p:cNvPr id="296" name="Straight Connector 295"/>
                <p:cNvCxnSpPr/>
                <p:nvPr/>
              </p:nvCxnSpPr>
              <p:spPr bwMode="auto">
                <a:xfrm>
                  <a:off x="130188" y="3867683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>
                  <a:off x="130188" y="368519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8" name="Straight Connector 297"/>
                <p:cNvCxnSpPr/>
                <p:nvPr/>
              </p:nvCxnSpPr>
              <p:spPr bwMode="auto">
                <a:xfrm>
                  <a:off x="130188" y="3502704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" name="Straight Connector 298"/>
                <p:cNvCxnSpPr/>
                <p:nvPr/>
              </p:nvCxnSpPr>
              <p:spPr bwMode="auto">
                <a:xfrm>
                  <a:off x="130188" y="332021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" name="Straight Connector 299"/>
                <p:cNvCxnSpPr/>
                <p:nvPr/>
              </p:nvCxnSpPr>
              <p:spPr bwMode="auto">
                <a:xfrm>
                  <a:off x="130188" y="313772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" name="Straight Connector 300"/>
                <p:cNvCxnSpPr/>
                <p:nvPr/>
              </p:nvCxnSpPr>
              <p:spPr bwMode="auto">
                <a:xfrm>
                  <a:off x="130188" y="2955235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 bwMode="auto">
                <a:xfrm>
                  <a:off x="130188" y="277115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>
                  <a:off x="130188" y="25886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4" name="Straight Connector 303"/>
                <p:cNvCxnSpPr/>
                <p:nvPr/>
              </p:nvCxnSpPr>
              <p:spPr bwMode="auto">
                <a:xfrm>
                  <a:off x="130188" y="240618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5" name="Straight Connector 304"/>
                <p:cNvCxnSpPr/>
                <p:nvPr/>
              </p:nvCxnSpPr>
              <p:spPr bwMode="auto">
                <a:xfrm>
                  <a:off x="130188" y="2223690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>
                  <a:off x="130188" y="4026369"/>
                  <a:ext cx="182900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7" name="Straight Connector 306"/>
                <p:cNvCxnSpPr/>
                <p:nvPr/>
              </p:nvCxnSpPr>
              <p:spPr bwMode="auto">
                <a:xfrm>
                  <a:off x="1959192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8" name="Straight Connector 307"/>
                <p:cNvCxnSpPr/>
                <p:nvPr/>
              </p:nvCxnSpPr>
              <p:spPr bwMode="auto">
                <a:xfrm>
                  <a:off x="177661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9" name="Straight Connector 308"/>
                <p:cNvCxnSpPr/>
                <p:nvPr/>
              </p:nvCxnSpPr>
              <p:spPr bwMode="auto">
                <a:xfrm>
                  <a:off x="1592439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0" name="Straight Connector 309"/>
                <p:cNvCxnSpPr/>
                <p:nvPr/>
              </p:nvCxnSpPr>
              <p:spPr bwMode="auto">
                <a:xfrm>
                  <a:off x="1409856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1" name="Straight Connector 310"/>
                <p:cNvCxnSpPr/>
                <p:nvPr/>
              </p:nvCxnSpPr>
              <p:spPr bwMode="auto">
                <a:xfrm>
                  <a:off x="122727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>
                  <a:off x="86052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>
                  <a:off x="677937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" name="Straight Connector 313"/>
                <p:cNvCxnSpPr/>
                <p:nvPr/>
              </p:nvCxnSpPr>
              <p:spPr bwMode="auto">
                <a:xfrm>
                  <a:off x="495354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>
                  <a:off x="311183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6" name="Straight Connector 315"/>
                <p:cNvCxnSpPr/>
                <p:nvPr/>
              </p:nvCxnSpPr>
              <p:spPr bwMode="auto">
                <a:xfrm>
                  <a:off x="128601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7" name="Straight Connector 316"/>
                <p:cNvCxnSpPr/>
                <p:nvPr/>
              </p:nvCxnSpPr>
              <p:spPr bwMode="auto">
                <a:xfrm>
                  <a:off x="1044690" y="2223690"/>
                  <a:ext cx="0" cy="180744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bg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5" name="Straight Arrow Connector 274"/>
              <p:cNvCxnSpPr/>
              <p:nvPr/>
            </p:nvCxnSpPr>
            <p:spPr bwMode="auto">
              <a:xfrm flipH="1">
                <a:off x="1097372" y="2515035"/>
                <a:ext cx="1587" cy="2010560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76" name="Straight Arrow Connector 275"/>
              <p:cNvCxnSpPr/>
              <p:nvPr/>
            </p:nvCxnSpPr>
            <p:spPr bwMode="auto">
              <a:xfrm>
                <a:off x="92372" y="3517935"/>
                <a:ext cx="2011587" cy="3174"/>
              </a:xfrm>
              <a:prstGeom prst="straightConnector1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0000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sp>
            <p:nvSpPr>
              <p:cNvPr id="277" name="TextBox 20"/>
              <p:cNvSpPr txBox="1">
                <a:spLocks noChangeArrowheads="1"/>
              </p:cNvSpPr>
              <p:nvPr/>
            </p:nvSpPr>
            <p:spPr bwMode="auto">
              <a:xfrm>
                <a:off x="1200422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78" name="TextBox 268"/>
              <p:cNvSpPr txBox="1">
                <a:spLocks noChangeArrowheads="1"/>
              </p:cNvSpPr>
              <p:nvPr/>
            </p:nvSpPr>
            <p:spPr bwMode="auto">
              <a:xfrm>
                <a:off x="1383488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79" name="TextBox 269"/>
              <p:cNvSpPr txBox="1">
                <a:spLocks noChangeArrowheads="1"/>
              </p:cNvSpPr>
              <p:nvPr/>
            </p:nvSpPr>
            <p:spPr bwMode="auto">
              <a:xfrm>
                <a:off x="156655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80" name="TextBox 270"/>
              <p:cNvSpPr txBox="1">
                <a:spLocks noChangeArrowheads="1"/>
              </p:cNvSpPr>
              <p:nvPr/>
            </p:nvSpPr>
            <p:spPr bwMode="auto">
              <a:xfrm>
                <a:off x="1749620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81" name="TextBox 271"/>
              <p:cNvSpPr txBox="1">
                <a:spLocks noChangeArrowheads="1"/>
              </p:cNvSpPr>
              <p:nvPr/>
            </p:nvSpPr>
            <p:spPr bwMode="auto">
              <a:xfrm>
                <a:off x="1932684" y="351908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82" name="TextBox 276"/>
              <p:cNvSpPr txBox="1">
                <a:spLocks noChangeArrowheads="1"/>
              </p:cNvSpPr>
              <p:nvPr/>
            </p:nvSpPr>
            <p:spPr bwMode="auto">
              <a:xfrm>
                <a:off x="749745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83" name="TextBox 277"/>
              <p:cNvSpPr txBox="1">
                <a:spLocks noChangeArrowheads="1"/>
              </p:cNvSpPr>
              <p:nvPr/>
            </p:nvSpPr>
            <p:spPr bwMode="auto">
              <a:xfrm>
                <a:off x="566679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84" name="TextBox 278"/>
              <p:cNvSpPr txBox="1">
                <a:spLocks noChangeArrowheads="1"/>
              </p:cNvSpPr>
              <p:nvPr/>
            </p:nvSpPr>
            <p:spPr bwMode="auto">
              <a:xfrm>
                <a:off x="383613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85" name="TextBox 279"/>
              <p:cNvSpPr txBox="1">
                <a:spLocks noChangeArrowheads="1"/>
              </p:cNvSpPr>
              <p:nvPr/>
            </p:nvSpPr>
            <p:spPr bwMode="auto">
              <a:xfrm>
                <a:off x="200547" y="351908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86" name="TextBox 283"/>
              <p:cNvSpPr txBox="1">
                <a:spLocks noChangeArrowheads="1"/>
              </p:cNvSpPr>
              <p:nvPr/>
            </p:nvSpPr>
            <p:spPr bwMode="auto">
              <a:xfrm>
                <a:off x="1101913" y="3227100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87" name="TextBox 284"/>
              <p:cNvSpPr txBox="1">
                <a:spLocks noChangeArrowheads="1"/>
              </p:cNvSpPr>
              <p:nvPr/>
            </p:nvSpPr>
            <p:spPr bwMode="auto">
              <a:xfrm>
                <a:off x="1101913" y="3044222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88" name="TextBox 285"/>
              <p:cNvSpPr txBox="1">
                <a:spLocks noChangeArrowheads="1"/>
              </p:cNvSpPr>
              <p:nvPr/>
            </p:nvSpPr>
            <p:spPr bwMode="auto">
              <a:xfrm>
                <a:off x="1101913" y="2861344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89" name="TextBox 286"/>
              <p:cNvSpPr txBox="1">
                <a:spLocks noChangeArrowheads="1"/>
              </p:cNvSpPr>
              <p:nvPr/>
            </p:nvSpPr>
            <p:spPr bwMode="auto">
              <a:xfrm>
                <a:off x="1101913" y="2678466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90" name="TextBox 287"/>
              <p:cNvSpPr txBox="1">
                <a:spLocks noChangeArrowheads="1"/>
              </p:cNvSpPr>
              <p:nvPr/>
            </p:nvSpPr>
            <p:spPr bwMode="auto">
              <a:xfrm>
                <a:off x="1101913" y="2495588"/>
                <a:ext cx="16112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  <p:sp>
            <p:nvSpPr>
              <p:cNvPr id="291" name="TextBox 288"/>
              <p:cNvSpPr txBox="1">
                <a:spLocks noChangeArrowheads="1"/>
              </p:cNvSpPr>
              <p:nvPr/>
            </p:nvSpPr>
            <p:spPr bwMode="auto">
              <a:xfrm>
                <a:off x="1036633" y="3592856"/>
                <a:ext cx="29168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1</a:t>
                </a:r>
              </a:p>
            </p:txBody>
          </p:sp>
          <p:sp>
            <p:nvSpPr>
              <p:cNvPr id="292" name="TextBox 289"/>
              <p:cNvSpPr txBox="1">
                <a:spLocks noChangeArrowheads="1"/>
              </p:cNvSpPr>
              <p:nvPr/>
            </p:nvSpPr>
            <p:spPr bwMode="auto">
              <a:xfrm>
                <a:off x="1017368" y="3775734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2</a:t>
                </a:r>
              </a:p>
            </p:txBody>
          </p:sp>
          <p:sp>
            <p:nvSpPr>
              <p:cNvPr id="293" name="TextBox 290"/>
              <p:cNvSpPr txBox="1">
                <a:spLocks noChangeArrowheads="1"/>
              </p:cNvSpPr>
              <p:nvPr/>
            </p:nvSpPr>
            <p:spPr bwMode="auto">
              <a:xfrm>
                <a:off x="1017368" y="3958612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3</a:t>
                </a:r>
              </a:p>
            </p:txBody>
          </p:sp>
          <p:sp>
            <p:nvSpPr>
              <p:cNvPr id="294" name="TextBox 291"/>
              <p:cNvSpPr txBox="1">
                <a:spLocks noChangeArrowheads="1"/>
              </p:cNvSpPr>
              <p:nvPr/>
            </p:nvSpPr>
            <p:spPr bwMode="auto">
              <a:xfrm>
                <a:off x="1017368" y="4141490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4</a:t>
                </a:r>
              </a:p>
            </p:txBody>
          </p:sp>
          <p:sp>
            <p:nvSpPr>
              <p:cNvPr id="295" name="TextBox 292"/>
              <p:cNvSpPr txBox="1">
                <a:spLocks noChangeArrowheads="1"/>
              </p:cNvSpPr>
              <p:nvPr/>
            </p:nvSpPr>
            <p:spPr bwMode="auto">
              <a:xfrm>
                <a:off x="1017368" y="4329846"/>
                <a:ext cx="330210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800" baseline="30000">
                    <a:solidFill>
                      <a:srgbClr val="202020"/>
                    </a:solidFill>
                    <a:latin typeface="Symbol" pitchFamily="18" charset="2"/>
                  </a:rPr>
                  <a:t>-</a:t>
                </a:r>
                <a:r>
                  <a:rPr lang="en-US" altLang="en-US" sz="800">
                    <a:solidFill>
                      <a:srgbClr val="202020"/>
                    </a:solidFill>
                    <a:latin typeface="Arial" pitchFamily="34" charset="0"/>
                  </a:rPr>
                  <a:t>5</a:t>
                </a:r>
              </a:p>
            </p:txBody>
          </p:sp>
        </p:grpSp>
        <p:sp>
          <p:nvSpPr>
            <p:cNvPr id="271" name="TextBox 3191"/>
            <p:cNvSpPr txBox="1">
              <a:spLocks noChangeArrowheads="1"/>
            </p:cNvSpPr>
            <p:nvPr/>
          </p:nvSpPr>
          <p:spPr bwMode="auto">
            <a:xfrm>
              <a:off x="983209" y="225150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y</a:t>
              </a:r>
            </a:p>
          </p:txBody>
        </p:sp>
        <p:sp>
          <p:nvSpPr>
            <p:cNvPr id="272" name="TextBox 703"/>
            <p:cNvSpPr txBox="1">
              <a:spLocks noChangeArrowheads="1"/>
            </p:cNvSpPr>
            <p:nvPr/>
          </p:nvSpPr>
          <p:spPr bwMode="auto">
            <a:xfrm>
              <a:off x="2053898" y="3317394"/>
              <a:ext cx="2374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 i="1">
                  <a:solidFill>
                    <a:srgbClr val="202020"/>
                  </a:solidFill>
                  <a:latin typeface="Calisto MT" pitchFamily="18" charset="0"/>
                </a:rPr>
                <a:t>x</a:t>
              </a:r>
            </a:p>
          </p:txBody>
        </p:sp>
      </p:grpSp>
      <p:sp>
        <p:nvSpPr>
          <p:cNvPr id="318" name="Line 70"/>
          <p:cNvSpPr>
            <a:spLocks noChangeShapeType="1"/>
          </p:cNvSpPr>
          <p:nvPr/>
        </p:nvSpPr>
        <p:spPr bwMode="auto">
          <a:xfrm flipH="1" flipV="1">
            <a:off x="835793" y="4389121"/>
            <a:ext cx="1281163" cy="131131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202020"/>
              </a:solidFill>
            </a:endParaRPr>
          </a:p>
        </p:txBody>
      </p:sp>
      <p:sp>
        <p:nvSpPr>
          <p:cNvPr id="319" name="Oval 72"/>
          <p:cNvSpPr>
            <a:spLocks noChangeArrowheads="1"/>
          </p:cNvSpPr>
          <p:nvPr/>
        </p:nvSpPr>
        <p:spPr bwMode="auto">
          <a:xfrm>
            <a:off x="1419954" y="4989829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4051B3"/>
              </a:solidFill>
            </a:endParaRPr>
          </a:p>
        </p:txBody>
      </p:sp>
      <p:sp>
        <p:nvSpPr>
          <p:cNvPr id="320" name="Oval 157"/>
          <p:cNvSpPr>
            <a:spLocks noChangeArrowheads="1"/>
          </p:cNvSpPr>
          <p:nvPr/>
        </p:nvSpPr>
        <p:spPr bwMode="auto">
          <a:xfrm>
            <a:off x="1054906" y="4623720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4051B3"/>
              </a:solidFill>
            </a:endParaRPr>
          </a:p>
        </p:txBody>
      </p:sp>
      <p:sp>
        <p:nvSpPr>
          <p:cNvPr id="321" name="Text Box 108"/>
          <p:cNvSpPr txBox="1">
            <a:spLocks noChangeArrowheads="1"/>
          </p:cNvSpPr>
          <p:nvPr/>
        </p:nvSpPr>
        <p:spPr bwMode="auto">
          <a:xfrm>
            <a:off x="-12967" y="3948199"/>
            <a:ext cx="48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202020"/>
                </a:solidFill>
                <a:latin typeface="Century Gothic"/>
              </a:rPr>
              <a:t>3.</a:t>
            </a:r>
          </a:p>
        </p:txBody>
      </p:sp>
      <p:cxnSp>
        <p:nvCxnSpPr>
          <p:cNvPr id="322" name="Straight Connector 321"/>
          <p:cNvCxnSpPr/>
          <p:nvPr/>
        </p:nvCxnSpPr>
        <p:spPr>
          <a:xfrm flipH="1">
            <a:off x="1081078" y="4651919"/>
            <a:ext cx="1609" cy="369246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/>
          <p:nvPr/>
        </p:nvCxnSpPr>
        <p:spPr>
          <a:xfrm>
            <a:off x="1077106" y="5018812"/>
            <a:ext cx="374289" cy="1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>
            <a:off x="757802" y="46461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-2</a:t>
            </a:r>
          </a:p>
        </p:txBody>
      </p:sp>
      <p:sp>
        <p:nvSpPr>
          <p:cNvPr id="325" name="TextBox 324"/>
          <p:cNvSpPr txBox="1"/>
          <p:nvPr/>
        </p:nvSpPr>
        <p:spPr>
          <a:xfrm>
            <a:off x="1111423" y="49527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2014846" y="4984641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Slope: </a:t>
            </a:r>
          </a:p>
        </p:txBody>
      </p:sp>
      <p:sp>
        <p:nvSpPr>
          <p:cNvPr id="327" name="TextBox 326"/>
          <p:cNvSpPr txBox="1"/>
          <p:nvPr/>
        </p:nvSpPr>
        <p:spPr>
          <a:xfrm>
            <a:off x="2014846" y="5371467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y-intercept: </a:t>
            </a:r>
          </a:p>
        </p:txBody>
      </p:sp>
      <p:cxnSp>
        <p:nvCxnSpPr>
          <p:cNvPr id="328" name="Straight Connector 327"/>
          <p:cNvCxnSpPr/>
          <p:nvPr/>
        </p:nvCxnSpPr>
        <p:spPr>
          <a:xfrm>
            <a:off x="2896743" y="5308430"/>
            <a:ext cx="15869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3406259" y="5736947"/>
            <a:ext cx="10774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3592228" y="535532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 = 4</a:t>
            </a:r>
          </a:p>
        </p:txBody>
      </p:sp>
      <p:sp>
        <p:nvSpPr>
          <p:cNvPr id="331" name="TextBox 330"/>
          <p:cNvSpPr txBox="1"/>
          <p:nvPr/>
        </p:nvSpPr>
        <p:spPr>
          <a:xfrm>
            <a:off x="2014846" y="5802838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02020"/>
                </a:solidFill>
                <a:latin typeface="Century Gothic"/>
              </a:rPr>
              <a:t>Equation: </a:t>
            </a:r>
          </a:p>
        </p:txBody>
      </p:sp>
      <p:cxnSp>
        <p:nvCxnSpPr>
          <p:cNvPr id="332" name="Straight Connector 331"/>
          <p:cNvCxnSpPr/>
          <p:nvPr/>
        </p:nvCxnSpPr>
        <p:spPr>
          <a:xfrm>
            <a:off x="3206055" y="6168318"/>
            <a:ext cx="12776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/>
          <p:cNvSpPr txBox="1"/>
          <p:nvPr/>
        </p:nvSpPr>
        <p:spPr>
          <a:xfrm>
            <a:off x="3253355" y="5786691"/>
            <a:ext cx="122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- x + 4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4" name="TextBox 333"/>
              <p:cNvSpPr txBox="1"/>
              <p:nvPr/>
            </p:nvSpPr>
            <p:spPr>
              <a:xfrm>
                <a:off x="2885080" y="2455724"/>
                <a:ext cx="801823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4" name="TextBox 3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080" y="2455724"/>
                <a:ext cx="801823" cy="484043"/>
              </a:xfrm>
              <a:prstGeom prst="rect">
                <a:avLst/>
              </a:prstGeom>
              <a:blipFill rotWithShape="1">
                <a:blip r:embed="rId7"/>
                <a:stretch>
                  <a:fillRect l="-6061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5" name="TextBox 334"/>
          <p:cNvSpPr txBox="1"/>
          <p:nvPr/>
        </p:nvSpPr>
        <p:spPr>
          <a:xfrm>
            <a:off x="1115866" y="2607263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(0, 1)</a:t>
            </a:r>
          </a:p>
        </p:txBody>
      </p:sp>
      <p:sp>
        <p:nvSpPr>
          <p:cNvPr id="336" name="Oval 72"/>
          <p:cNvSpPr>
            <a:spLocks noChangeArrowheads="1"/>
          </p:cNvSpPr>
          <p:nvPr/>
        </p:nvSpPr>
        <p:spPr bwMode="auto">
          <a:xfrm>
            <a:off x="871133" y="3289148"/>
            <a:ext cx="55563" cy="55579"/>
          </a:xfrm>
          <a:prstGeom prst="ellipse">
            <a:avLst/>
          </a:prstGeom>
          <a:solidFill>
            <a:schemeClr val="accent5"/>
          </a:solidFill>
          <a:ln w="9525">
            <a:solidFill>
              <a:schemeClr val="accent5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4051B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TextBox 336"/>
              <p:cNvSpPr txBox="1"/>
              <p:nvPr/>
            </p:nvSpPr>
            <p:spPr>
              <a:xfrm>
                <a:off x="7582430" y="2423171"/>
                <a:ext cx="878767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7" name="TextBox 3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430" y="2423171"/>
                <a:ext cx="878767" cy="485774"/>
              </a:xfrm>
              <a:prstGeom prst="rect">
                <a:avLst/>
              </a:prstGeom>
              <a:blipFill rotWithShape="1">
                <a:blip r:embed="rId8"/>
                <a:stretch>
                  <a:fillRect l="-6250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8" name="TextBox 337"/>
              <p:cNvSpPr txBox="1"/>
              <p:nvPr/>
            </p:nvSpPr>
            <p:spPr>
              <a:xfrm>
                <a:off x="7692963" y="4834707"/>
                <a:ext cx="801823" cy="482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8" name="TextBox 3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2963" y="4834707"/>
                <a:ext cx="801823" cy="482889"/>
              </a:xfrm>
              <a:prstGeom prst="rect">
                <a:avLst/>
              </a:prstGeom>
              <a:blipFill rotWithShape="1">
                <a:blip r:embed="rId9"/>
                <a:stretch>
                  <a:fillRect l="-6818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TextBox 338"/>
              <p:cNvSpPr txBox="1"/>
              <p:nvPr/>
            </p:nvSpPr>
            <p:spPr>
              <a:xfrm>
                <a:off x="2996845" y="4807059"/>
                <a:ext cx="1425390" cy="48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39" name="TextBox 3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845" y="4807059"/>
                <a:ext cx="1425390" cy="484043"/>
              </a:xfrm>
              <a:prstGeom prst="rect">
                <a:avLst/>
              </a:prstGeom>
              <a:blipFill rotWithShape="1">
                <a:blip r:embed="rId10"/>
                <a:stretch>
                  <a:fillRect l="-3863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0" name="TextBox 339"/>
          <p:cNvSpPr txBox="1"/>
          <p:nvPr/>
        </p:nvSpPr>
        <p:spPr>
          <a:xfrm>
            <a:off x="5814272" y="3253199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-3)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1125417" y="4437690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(0, 4)</a:t>
            </a:r>
          </a:p>
        </p:txBody>
      </p:sp>
      <p:sp>
        <p:nvSpPr>
          <p:cNvPr id="342" name="TextBox 341"/>
          <p:cNvSpPr txBox="1"/>
          <p:nvPr/>
        </p:nvSpPr>
        <p:spPr>
          <a:xfrm>
            <a:off x="5768448" y="546405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(0, 0)</a:t>
            </a:r>
          </a:p>
        </p:txBody>
      </p:sp>
      <p:grpSp>
        <p:nvGrpSpPr>
          <p:cNvPr id="352" name="Group 351"/>
          <p:cNvGrpSpPr/>
          <p:nvPr/>
        </p:nvGrpSpPr>
        <p:grpSpPr>
          <a:xfrm>
            <a:off x="6720840" y="1448508"/>
            <a:ext cx="2377440" cy="946150"/>
            <a:chOff x="6740798" y="5513103"/>
            <a:chExt cx="2377440" cy="946150"/>
          </a:xfrm>
        </p:grpSpPr>
        <p:sp>
          <p:nvSpPr>
            <p:cNvPr id="353" name="TextBox 35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354" name="Group 35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355" name="Group 35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35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359" name="TextBox 35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360" name="TextBox 35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356" name="Straight Arrow Connector 35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Arrow Connector 35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3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297139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9" grpId="0"/>
      <p:bldP spid="130" grpId="0"/>
      <p:bldP spid="181" grpId="0" animBg="1"/>
      <p:bldP spid="182" grpId="0" animBg="1"/>
      <p:bldP spid="186" grpId="0"/>
      <p:bldP spid="187" grpId="0"/>
      <p:bldP spid="238" grpId="0" animBg="1"/>
      <p:bldP spid="239" grpId="0" animBg="1"/>
      <p:bldP spid="243" grpId="0"/>
      <p:bldP spid="244" grpId="0"/>
      <p:bldP spid="249" grpId="0"/>
      <p:bldP spid="252" grpId="0"/>
      <p:bldP spid="257" grpId="0"/>
      <p:bldP spid="260" grpId="0"/>
      <p:bldP spid="265" grpId="0"/>
      <p:bldP spid="268" grpId="0"/>
      <p:bldP spid="319" grpId="0" animBg="1"/>
      <p:bldP spid="320" grpId="0" animBg="1"/>
      <p:bldP spid="324" grpId="0"/>
      <p:bldP spid="325" grpId="0"/>
      <p:bldP spid="330" grpId="0"/>
      <p:bldP spid="333" grpId="0"/>
      <p:bldP spid="334" grpId="0"/>
      <p:bldP spid="335" grpId="0"/>
      <p:bldP spid="336" grpId="0" animBg="1"/>
      <p:bldP spid="337" grpId="0"/>
      <p:bldP spid="338" grpId="0"/>
      <p:bldP spid="339" grpId="0"/>
      <p:bldP spid="340" grpId="0"/>
      <p:bldP spid="341" grpId="0"/>
      <p:bldP spid="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1020425"/>
            <a:chOff x="6923980" y="225002"/>
            <a:chExt cx="2194560" cy="1020425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1020425"/>
              <a:chOff x="6923982" y="225002"/>
              <a:chExt cx="2767149" cy="1020425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769441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100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1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100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1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004862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229713"/>
            <a:chOff x="35996" y="316710"/>
            <a:chExt cx="7081084" cy="1229713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97872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6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(from graph or formula). 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6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Determine the y-intercept.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600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6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slope and y-intercept into y=</a:t>
              </a:r>
              <a:r>
                <a:rPr lang="en-US" sz="1600" dirty="0" err="1">
                  <a:solidFill>
                    <a:srgbClr val="202020"/>
                  </a:solidFill>
                  <a:latin typeface="Century Gothic" panose="020B0502020202020204" pitchFamily="34" charset="0"/>
                </a:rPr>
                <a:t>mx+b</a:t>
              </a:r>
              <a:r>
                <a:rPr lang="en-US" sz="16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4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19" y="1555069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06" y="860188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" name="TextBox 351"/>
          <p:cNvSpPr txBox="1"/>
          <p:nvPr/>
        </p:nvSpPr>
        <p:spPr>
          <a:xfrm>
            <a:off x="110807" y="1694081"/>
            <a:ext cx="62882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1. Write the equation of the line through   (0, -2) and (3, 5). 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112551" y="3992154"/>
            <a:ext cx="6928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2. Write the equation of the line through (4, -7) and (0, 1).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4" name="TextBox 353"/>
              <p:cNvSpPr txBox="1"/>
              <p:nvPr/>
            </p:nvSpPr>
            <p:spPr>
              <a:xfrm>
                <a:off x="267350" y="3248292"/>
                <a:ext cx="1144993" cy="44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2 </a:t>
                </a:r>
              </a:p>
            </p:txBody>
          </p:sp>
        </mc:Choice>
        <mc:Fallback xmlns="">
          <p:sp>
            <p:nvSpPr>
              <p:cNvPr id="354" name="TextBox 3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50" y="3248292"/>
                <a:ext cx="1144993" cy="440377"/>
              </a:xfrm>
              <a:prstGeom prst="rect">
                <a:avLst/>
              </a:prstGeom>
              <a:blipFill rotWithShape="1">
                <a:blip r:embed="rId6"/>
                <a:stretch>
                  <a:fillRect r="-1596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/>
              <p:cNvSpPr txBox="1"/>
              <p:nvPr/>
            </p:nvSpPr>
            <p:spPr>
              <a:xfrm>
                <a:off x="267350" y="2744175"/>
                <a:ext cx="7232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-2</a:t>
                </a:r>
              </a:p>
            </p:txBody>
          </p:sp>
        </mc:Choice>
        <mc:Fallback xmlns="">
          <p:sp>
            <p:nvSpPr>
              <p:cNvPr id="355" name="TextBox 3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50" y="2744175"/>
                <a:ext cx="723275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7143" r="-3361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 Box 251"/>
              <p:cNvSpPr txBox="1">
                <a:spLocks noChangeArrowheads="1"/>
              </p:cNvSpPr>
              <p:nvPr/>
            </p:nvSpPr>
            <p:spPr bwMode="auto">
              <a:xfrm>
                <a:off x="5324405" y="1853576"/>
                <a:ext cx="366712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6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405" y="1853576"/>
                <a:ext cx="366712" cy="304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" name="Text Box 252"/>
              <p:cNvSpPr txBox="1">
                <a:spLocks noChangeArrowheads="1"/>
              </p:cNvSpPr>
              <p:nvPr/>
            </p:nvSpPr>
            <p:spPr bwMode="auto">
              <a:xfrm>
                <a:off x="4305229" y="1860939"/>
                <a:ext cx="3651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7" name="Text 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5229" y="1860939"/>
                <a:ext cx="365125" cy="3048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 Box 253"/>
              <p:cNvSpPr txBox="1">
                <a:spLocks noChangeArrowheads="1"/>
              </p:cNvSpPr>
              <p:nvPr/>
            </p:nvSpPr>
            <p:spPr bwMode="auto">
              <a:xfrm>
                <a:off x="5576715" y="1853635"/>
                <a:ext cx="3651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8" name="Text 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6715" y="1853635"/>
                <a:ext cx="365125" cy="304800"/>
              </a:xfrm>
              <a:prstGeom prst="rect">
                <a:avLst/>
              </a:prstGeom>
              <a:blipFill>
                <a:blip r:embed="rId10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Text Box 254"/>
              <p:cNvSpPr txBox="1">
                <a:spLocks noChangeArrowheads="1"/>
              </p:cNvSpPr>
              <p:nvPr/>
            </p:nvSpPr>
            <p:spPr bwMode="auto">
              <a:xfrm>
                <a:off x="4570341" y="1860939"/>
                <a:ext cx="36671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9" name="Text 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0341" y="1860939"/>
                <a:ext cx="366713" cy="304800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0" name="Text Box 219"/>
          <p:cNvSpPr txBox="1">
            <a:spLocks noChangeArrowheads="1"/>
          </p:cNvSpPr>
          <p:nvPr/>
        </p:nvSpPr>
        <p:spPr bwMode="auto">
          <a:xfrm>
            <a:off x="1473790" y="2290986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1" name="Text Box 255"/>
              <p:cNvSpPr txBox="1">
                <a:spLocks noChangeArrowheads="1"/>
              </p:cNvSpPr>
              <p:nvPr/>
            </p:nvSpPr>
            <p:spPr bwMode="auto">
              <a:xfrm>
                <a:off x="267350" y="2290986"/>
                <a:ext cx="73025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=</a:t>
                </a:r>
                <a:r>
                  <a:rPr lang="en-US" altLang="en-US" sz="16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61" name="Text 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350" y="2290986"/>
                <a:ext cx="730250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7273" b="-2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" name="Line 256"/>
          <p:cNvSpPr>
            <a:spLocks noChangeShapeType="1"/>
          </p:cNvSpPr>
          <p:nvPr/>
        </p:nvSpPr>
        <p:spPr bwMode="auto">
          <a:xfrm flipV="1">
            <a:off x="822915" y="2471961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" name="Text Box 257"/>
              <p:cNvSpPr txBox="1">
                <a:spLocks noChangeArrowheads="1"/>
              </p:cNvSpPr>
              <p:nvPr/>
            </p:nvSpPr>
            <p:spPr bwMode="auto">
              <a:xfrm>
                <a:off x="766921" y="2151158"/>
                <a:ext cx="885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6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160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  <a:sym typeface="Symbol" pitchFamily="18" charset="2"/>
                        </a:rPr>
                        <m:t> </m:t>
                      </m:r>
                      <m:r>
                        <a:rPr lang="en-US" altLang="en-US" sz="1600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6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6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3" name="Text Box 2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921" y="2151158"/>
                <a:ext cx="885825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54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" name="Text Box 258"/>
              <p:cNvSpPr txBox="1">
                <a:spLocks noChangeArrowheads="1"/>
              </p:cNvSpPr>
              <p:nvPr/>
            </p:nvSpPr>
            <p:spPr bwMode="auto">
              <a:xfrm>
                <a:off x="822915" y="2408461"/>
                <a:ext cx="731838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en-US" sz="160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en-US" sz="1600" b="1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  <a:sym typeface="Symbol" pitchFamily="18" charset="2"/>
                        </a:rPr>
                        <m:t> </m:t>
                      </m:r>
                      <m:r>
                        <a:rPr lang="en-US" altLang="en-US" sz="1600" i="1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6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6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4" name="Text Box 2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15" y="2408461"/>
                <a:ext cx="731838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5" name="Text Box 259"/>
          <p:cNvSpPr txBox="1">
            <a:spLocks noChangeArrowheads="1"/>
          </p:cNvSpPr>
          <p:nvPr/>
        </p:nvSpPr>
        <p:spPr bwMode="auto">
          <a:xfrm>
            <a:off x="1708740" y="2151158"/>
            <a:ext cx="1054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(-2)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6" name="Text Box 260"/>
          <p:cNvSpPr txBox="1">
            <a:spLocks noChangeArrowheads="1"/>
          </p:cNvSpPr>
          <p:nvPr/>
        </p:nvSpPr>
        <p:spPr bwMode="auto">
          <a:xfrm>
            <a:off x="1708740" y="2448149"/>
            <a:ext cx="1006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0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7" name="Line 261"/>
          <p:cNvSpPr>
            <a:spLocks noChangeShapeType="1"/>
          </p:cNvSpPr>
          <p:nvPr/>
        </p:nvSpPr>
        <p:spPr bwMode="auto">
          <a:xfrm flipV="1">
            <a:off x="1800814" y="2471961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8" name="Text Box 262"/>
          <p:cNvSpPr txBox="1">
            <a:spLocks noChangeArrowheads="1"/>
          </p:cNvSpPr>
          <p:nvPr/>
        </p:nvSpPr>
        <p:spPr bwMode="auto">
          <a:xfrm>
            <a:off x="2788238" y="2175098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69" name="Text Box 263"/>
          <p:cNvSpPr txBox="1">
            <a:spLocks noChangeArrowheads="1"/>
          </p:cNvSpPr>
          <p:nvPr/>
        </p:nvSpPr>
        <p:spPr bwMode="auto">
          <a:xfrm>
            <a:off x="2920003" y="2417986"/>
            <a:ext cx="274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0" name="Text Box 264"/>
          <p:cNvSpPr txBox="1">
            <a:spLocks noChangeArrowheads="1"/>
          </p:cNvSpPr>
          <p:nvPr/>
        </p:nvSpPr>
        <p:spPr bwMode="auto">
          <a:xfrm>
            <a:off x="2632665" y="2281461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71" name="Line 265"/>
          <p:cNvSpPr>
            <a:spLocks noChangeShapeType="1"/>
          </p:cNvSpPr>
          <p:nvPr/>
        </p:nvSpPr>
        <p:spPr bwMode="auto">
          <a:xfrm flipV="1">
            <a:off x="2920003" y="2449736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" name="TextBox 371"/>
              <p:cNvSpPr txBox="1"/>
              <p:nvPr/>
            </p:nvSpPr>
            <p:spPr>
              <a:xfrm>
                <a:off x="248484" y="5823104"/>
                <a:ext cx="1310102" cy="440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 </a:t>
                </a:r>
              </a:p>
            </p:txBody>
          </p:sp>
        </mc:Choice>
        <mc:Fallback xmlns="">
          <p:sp>
            <p:nvSpPr>
              <p:cNvPr id="372" name="TextBox 3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84" y="5823104"/>
                <a:ext cx="1310102" cy="440505"/>
              </a:xfrm>
              <a:prstGeom prst="rect">
                <a:avLst/>
              </a:prstGeom>
              <a:blipFill rotWithShape="1">
                <a:blip r:embed="rId1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TextBox 372"/>
              <p:cNvSpPr txBox="1"/>
              <p:nvPr/>
            </p:nvSpPr>
            <p:spPr>
              <a:xfrm>
                <a:off x="248484" y="5318987"/>
                <a:ext cx="6543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1</a:t>
                </a:r>
              </a:p>
            </p:txBody>
          </p:sp>
        </mc:Choice>
        <mc:Fallback xmlns="">
          <p:sp>
            <p:nvSpPr>
              <p:cNvPr id="373" name="TextBox 3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84" y="5318987"/>
                <a:ext cx="654346" cy="338554"/>
              </a:xfrm>
              <a:prstGeom prst="rect">
                <a:avLst/>
              </a:prstGeom>
              <a:blipFill rotWithShape="1">
                <a:blip r:embed="rId16"/>
                <a:stretch>
                  <a:fillRect t="-7273" r="-46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4" name="Text Box 219"/>
          <p:cNvSpPr txBox="1">
            <a:spLocks noChangeArrowheads="1"/>
          </p:cNvSpPr>
          <p:nvPr/>
        </p:nvSpPr>
        <p:spPr bwMode="auto">
          <a:xfrm>
            <a:off x="1454924" y="4865798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Text Box 255"/>
              <p:cNvSpPr txBox="1">
                <a:spLocks noChangeArrowheads="1"/>
              </p:cNvSpPr>
              <p:nvPr/>
            </p:nvSpPr>
            <p:spPr bwMode="auto">
              <a:xfrm>
                <a:off x="248484" y="4865798"/>
                <a:ext cx="730250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en-US" sz="1600" i="1" dirty="0" smtClean="0">
                        <a:solidFill>
                          <a:srgbClr val="4051B3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:r>
                  <a:rPr lang="en-US" altLang="en-US" sz="1600" b="1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5" name="Text Box 2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484" y="4865798"/>
                <a:ext cx="730250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7143" b="-196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6" name="Line 256"/>
          <p:cNvSpPr>
            <a:spLocks noChangeShapeType="1"/>
          </p:cNvSpPr>
          <p:nvPr/>
        </p:nvSpPr>
        <p:spPr bwMode="auto">
          <a:xfrm flipV="1">
            <a:off x="804049" y="5046773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77" name="Text Box 257"/>
          <p:cNvSpPr txBox="1">
            <a:spLocks noChangeArrowheads="1"/>
          </p:cNvSpPr>
          <p:nvPr/>
        </p:nvSpPr>
        <p:spPr bwMode="auto">
          <a:xfrm>
            <a:off x="748055" y="4725970"/>
            <a:ext cx="885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8" name="Text Box 258"/>
          <p:cNvSpPr txBox="1">
            <a:spLocks noChangeArrowheads="1"/>
          </p:cNvSpPr>
          <p:nvPr/>
        </p:nvSpPr>
        <p:spPr bwMode="auto">
          <a:xfrm>
            <a:off x="804049" y="4983273"/>
            <a:ext cx="731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379" name="Text Box 259"/>
          <p:cNvSpPr txBox="1">
            <a:spLocks noChangeArrowheads="1"/>
          </p:cNvSpPr>
          <p:nvPr/>
        </p:nvSpPr>
        <p:spPr bwMode="auto">
          <a:xfrm>
            <a:off x="1689874" y="4725970"/>
            <a:ext cx="1054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(-7)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0" name="Text Box 260"/>
          <p:cNvSpPr txBox="1">
            <a:spLocks noChangeArrowheads="1"/>
          </p:cNvSpPr>
          <p:nvPr/>
        </p:nvSpPr>
        <p:spPr bwMode="auto">
          <a:xfrm>
            <a:off x="1689874" y="5022961"/>
            <a:ext cx="1006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4</a:t>
            </a:r>
            <a:endParaRPr lang="en-US" altLang="en-US" sz="1600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1" name="Line 261"/>
          <p:cNvSpPr>
            <a:spLocks noChangeShapeType="1"/>
          </p:cNvSpPr>
          <p:nvPr/>
        </p:nvSpPr>
        <p:spPr bwMode="auto">
          <a:xfrm flipV="1">
            <a:off x="1781948" y="5046773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2" name="Text Box 262"/>
          <p:cNvSpPr txBox="1">
            <a:spLocks noChangeArrowheads="1"/>
          </p:cNvSpPr>
          <p:nvPr/>
        </p:nvSpPr>
        <p:spPr bwMode="auto">
          <a:xfrm>
            <a:off x="2769372" y="4749910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3" name="Text Box 263"/>
          <p:cNvSpPr txBox="1">
            <a:spLocks noChangeArrowheads="1"/>
          </p:cNvSpPr>
          <p:nvPr/>
        </p:nvSpPr>
        <p:spPr bwMode="auto">
          <a:xfrm>
            <a:off x="2845170" y="4992798"/>
            <a:ext cx="4310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84" name="Text Box 264"/>
          <p:cNvSpPr txBox="1">
            <a:spLocks noChangeArrowheads="1"/>
          </p:cNvSpPr>
          <p:nvPr/>
        </p:nvSpPr>
        <p:spPr bwMode="auto">
          <a:xfrm>
            <a:off x="2613799" y="4856273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385" name="Line 265"/>
          <p:cNvSpPr>
            <a:spLocks noChangeShapeType="1"/>
          </p:cNvSpPr>
          <p:nvPr/>
        </p:nvSpPr>
        <p:spPr bwMode="auto">
          <a:xfrm flipV="1">
            <a:off x="2901137" y="5024548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6" name="Text Box 251"/>
              <p:cNvSpPr txBox="1">
                <a:spLocks noChangeArrowheads="1"/>
              </p:cNvSpPr>
              <p:nvPr/>
            </p:nvSpPr>
            <p:spPr bwMode="auto">
              <a:xfrm>
                <a:off x="5803798" y="4210178"/>
                <a:ext cx="366712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6" name="Text Box 2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3798" y="4210178"/>
                <a:ext cx="366712" cy="3048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7" name="Text Box 252"/>
              <p:cNvSpPr txBox="1">
                <a:spLocks noChangeArrowheads="1"/>
              </p:cNvSpPr>
              <p:nvPr/>
            </p:nvSpPr>
            <p:spPr bwMode="auto">
              <a:xfrm>
                <a:off x="4627285" y="4235723"/>
                <a:ext cx="3651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7" name="Text Box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7285" y="4235723"/>
                <a:ext cx="365125" cy="3048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Text Box 253"/>
              <p:cNvSpPr txBox="1">
                <a:spLocks noChangeArrowheads="1"/>
              </p:cNvSpPr>
              <p:nvPr/>
            </p:nvSpPr>
            <p:spPr bwMode="auto">
              <a:xfrm>
                <a:off x="6073136" y="4210178"/>
                <a:ext cx="3651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8" name="Text Box 2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73136" y="4210178"/>
                <a:ext cx="365125" cy="304800"/>
              </a:xfrm>
              <a:prstGeom prst="rect">
                <a:avLst/>
              </a:prstGeom>
              <a:blipFill>
                <a:blip r:embed="rId20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Text Box 254"/>
              <p:cNvSpPr txBox="1">
                <a:spLocks noChangeArrowheads="1"/>
              </p:cNvSpPr>
              <p:nvPr/>
            </p:nvSpPr>
            <p:spPr bwMode="auto">
              <a:xfrm>
                <a:off x="4917797" y="4235723"/>
                <a:ext cx="366713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 dirty="0" smtClean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1400" i="1" baseline="-25000" dirty="0">
                          <a:solidFill>
                            <a:srgbClr val="4051B3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400" baseline="-25000" dirty="0">
                  <a:solidFill>
                    <a:srgbClr val="4051B3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9" name="Text Box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17797" y="4235723"/>
                <a:ext cx="366713" cy="304800"/>
              </a:xfrm>
              <a:prstGeom prst="rect">
                <a:avLst/>
              </a:prstGeom>
              <a:blipFill>
                <a:blip r:embed="rId21"/>
                <a:stretch>
                  <a:fillRect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0" name="Text Box 264"/>
          <p:cNvSpPr txBox="1">
            <a:spLocks noChangeArrowheads="1"/>
          </p:cNvSpPr>
          <p:nvPr/>
        </p:nvSpPr>
        <p:spPr bwMode="auto">
          <a:xfrm>
            <a:off x="3175774" y="4856273"/>
            <a:ext cx="6824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altLang="en-US" sz="16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1" name="Text Box 262"/>
          <p:cNvSpPr txBox="1">
            <a:spLocks noChangeArrowheads="1"/>
          </p:cNvSpPr>
          <p:nvPr/>
        </p:nvSpPr>
        <p:spPr bwMode="auto">
          <a:xfrm>
            <a:off x="3446843" y="4749910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2" name="Text Box 263"/>
          <p:cNvSpPr txBox="1">
            <a:spLocks noChangeArrowheads="1"/>
          </p:cNvSpPr>
          <p:nvPr/>
        </p:nvSpPr>
        <p:spPr bwMode="auto">
          <a:xfrm>
            <a:off x="3578608" y="4992798"/>
            <a:ext cx="274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3" name="Line 265"/>
          <p:cNvSpPr>
            <a:spLocks noChangeShapeType="1"/>
          </p:cNvSpPr>
          <p:nvPr/>
        </p:nvSpPr>
        <p:spPr bwMode="auto">
          <a:xfrm flipV="1">
            <a:off x="3578608" y="5024548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502029" y="4392723"/>
            <a:ext cx="2377440" cy="946150"/>
            <a:chOff x="6740798" y="5513103"/>
            <a:chExt cx="2377440" cy="946150"/>
          </a:xfrm>
        </p:grpSpPr>
        <p:sp>
          <p:nvSpPr>
            <p:cNvPr id="83" name="TextBox 8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8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86" name="Straight Arrow Connector 8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752618" y="3042720"/>
                <a:ext cx="2011680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80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618" y="3042720"/>
                <a:ext cx="2011680" cy="64633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591"/>
          <p:cNvSpPr txBox="1">
            <a:spLocks noChangeArrowheads="1"/>
          </p:cNvSpPr>
          <p:nvPr/>
        </p:nvSpPr>
        <p:spPr bwMode="auto">
          <a:xfrm>
            <a:off x="7615624" y="3335020"/>
            <a:ext cx="7226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 – 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93" name="TextBox 588"/>
          <p:cNvSpPr txBox="1">
            <a:spLocks noChangeArrowheads="1"/>
          </p:cNvSpPr>
          <p:nvPr/>
        </p:nvSpPr>
        <p:spPr bwMode="auto">
          <a:xfrm>
            <a:off x="7614467" y="3188310"/>
            <a:ext cx="724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7740730" y="3438609"/>
            <a:ext cx="4610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151</a:t>
            </a:r>
          </a:p>
        </p:txBody>
      </p:sp>
    </p:spTree>
    <p:extLst>
      <p:ext uri="{BB962C8B-B14F-4D97-AF65-F5344CB8AC3E}">
        <p14:creationId xmlns:p14="http://schemas.microsoft.com/office/powerpoint/2010/main" val="2866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" grpId="0"/>
      <p:bldP spid="355" grpId="0"/>
      <p:bldP spid="356" grpId="0"/>
      <p:bldP spid="357" grpId="0"/>
      <p:bldP spid="358" grpId="0"/>
      <p:bldP spid="359" grpId="0"/>
      <p:bldP spid="360" grpId="0"/>
      <p:bldP spid="361" grpId="0"/>
      <p:bldP spid="362" grpId="0" animBg="1"/>
      <p:bldP spid="363" grpId="0"/>
      <p:bldP spid="364" grpId="0"/>
      <p:bldP spid="365" grpId="0"/>
      <p:bldP spid="366" grpId="0"/>
      <p:bldP spid="367" grpId="0" animBg="1"/>
      <p:bldP spid="368" grpId="0"/>
      <p:bldP spid="369" grpId="0"/>
      <p:bldP spid="370" grpId="0"/>
      <p:bldP spid="371" grpId="0" animBg="1"/>
      <p:bldP spid="372" grpId="0"/>
      <p:bldP spid="373" grpId="0"/>
      <p:bldP spid="374" grpId="0"/>
      <p:bldP spid="375" grpId="0"/>
      <p:bldP spid="376" grpId="0" animBg="1"/>
      <p:bldP spid="377" grpId="0"/>
      <p:bldP spid="378" grpId="0"/>
      <p:bldP spid="379" grpId="0"/>
      <p:bldP spid="380" grpId="0"/>
      <p:bldP spid="381" grpId="0" animBg="1"/>
      <p:bldP spid="382" grpId="0"/>
      <p:bldP spid="383" grpId="0"/>
      <p:bldP spid="384" grpId="0"/>
      <p:bldP spid="385" grpId="0" animBg="1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903720" y="308159"/>
            <a:ext cx="2194560" cy="958870"/>
            <a:chOff x="6923980" y="225002"/>
            <a:chExt cx="2194560" cy="958870"/>
          </a:xfrm>
          <a:effectLst>
            <a:outerShdw blurRad="381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6923980" y="225002"/>
              <a:ext cx="2194560" cy="958870"/>
              <a:chOff x="6923982" y="225002"/>
              <a:chExt cx="2767149" cy="958870"/>
            </a:xfrm>
          </p:grpSpPr>
          <p:sp>
            <p:nvSpPr>
              <p:cNvPr id="42" name="Round Same Side Corner Rectangle 41"/>
              <p:cNvSpPr/>
              <p:nvPr/>
            </p:nvSpPr>
            <p:spPr bwMode="auto">
              <a:xfrm>
                <a:off x="6923982" y="475986"/>
                <a:ext cx="2767149" cy="707886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36898" indent="-236898" defTabSz="947593">
                  <a:defRPr/>
                </a:pPr>
                <a:r>
                  <a:rPr lang="en-US" sz="1000" b="1" dirty="0">
                    <a:solidFill>
                      <a:srgbClr val="8E44AD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</a:t>
                </a:r>
                <a:r>
                  <a:rPr 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2</a:t>
                </a:r>
                <a:r>
                  <a:rPr lang="en-US" sz="1000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0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determine the y-intercept? </a:t>
                </a:r>
              </a:p>
              <a:p>
                <a:pPr marL="236898" indent="-236898" defTabSz="947593">
                  <a:defRPr/>
                </a:pPr>
                <a:r>
                  <a:rPr lang="en-US" sz="1000" b="1" dirty="0">
                    <a:solidFill>
                      <a:srgbClr val="FF5623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3</a:t>
                </a:r>
                <a:r>
                  <a:rPr lang="en-US" sz="1000" dirty="0">
                    <a:solidFill>
                      <a:srgbClr val="2C3E5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 	</a:t>
                </a:r>
                <a:r>
                  <a:rPr lang="en-US" sz="1000" dirty="0">
                    <a:solidFill>
                      <a:srgbClr val="202020"/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How did I/you obtain the equation?</a:t>
                </a:r>
              </a:p>
            </p:txBody>
          </p:sp>
          <p:sp>
            <p:nvSpPr>
              <p:cNvPr id="44" name="Round Same Side Corner Rectangle 43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Checking for Understanding</a:t>
                </a:r>
              </a:p>
            </p:txBody>
          </p:sp>
        </p:grpSp>
        <p:pic>
          <p:nvPicPr>
            <p:cNvPr id="45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337" y="259054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Round Same Side Corner Rectangle 48"/>
          <p:cNvSpPr/>
          <p:nvPr/>
        </p:nvSpPr>
        <p:spPr bwMode="auto">
          <a:xfrm>
            <a:off x="35996" y="35069"/>
            <a:ext cx="2612400" cy="223028"/>
          </a:xfrm>
          <a:prstGeom prst="round2SameRect">
            <a:avLst>
              <a:gd name="adj1" fmla="val 7281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lIns="47380" tIns="47380" rIns="47380" bIns="47380" rtlCol="0" anchor="ctr" anchorCtr="0">
            <a:spAutoFit/>
          </a:bodyPr>
          <a:lstStyle/>
          <a:p>
            <a:pPr>
              <a:defRPr/>
            </a:pPr>
            <a:r>
              <a:rPr lang="en-US" sz="800" b="1" dirty="0">
                <a:solidFill>
                  <a:srgbClr val="F9F9F9"/>
                </a:solidFill>
                <a:latin typeface="Century Gothic" panose="020B0502020202020204" pitchFamily="34" charset="0"/>
              </a:rPr>
              <a:t>Skill Development &amp; Guided Practice 4 (continued)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" y="258097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995" y="308159"/>
            <a:ext cx="6776287" cy="1603662"/>
            <a:chOff x="35996" y="316710"/>
            <a:chExt cx="7081084" cy="1603662"/>
          </a:xfrm>
          <a:effectLst>
            <a:outerShdw blurRad="63500" sx="101000" sy="101000" algn="ctr" rotWithShape="0">
              <a:schemeClr val="bg2">
                <a:lumMod val="50000"/>
                <a:alpha val="40000"/>
              </a:schemeClr>
            </a:outerShdw>
          </a:effectLst>
        </p:grpSpPr>
        <p:sp>
          <p:nvSpPr>
            <p:cNvPr id="16" name="Round Same Side Corner Rectangle 15"/>
            <p:cNvSpPr/>
            <p:nvPr/>
          </p:nvSpPr>
          <p:spPr bwMode="auto">
            <a:xfrm>
              <a:off x="35996" y="567694"/>
              <a:ext cx="7081083" cy="13526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FFFF"/>
            </a:solidFill>
            <a:ln w="3175">
              <a:noFill/>
            </a:ln>
            <a:effectLst/>
            <a:extLst/>
          </p:spPr>
          <p:txBody>
  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342900" indent="-342900" defTabSz="914400">
                <a:lnSpc>
                  <a:spcPct val="90000"/>
                </a:lnSpc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1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Find the slope (from graph or formula). 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2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Determine the y-intercept.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  </a:t>
              </a: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a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Substitute the slope for m and one of the points for x and y in the slope    		     intercept formula.</a:t>
              </a:r>
            </a:p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b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 Solve for b.</a:t>
              </a:r>
            </a:p>
            <a:p>
              <a:pPr marL="342900" indent="-342900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tabLst>
                  <a:tab pos="171450" algn="l"/>
                </a:tabLst>
                <a:defRPr/>
              </a:pPr>
              <a:r>
                <a:rPr lang="en-US" sz="1300" b="1" dirty="0">
                  <a:solidFill>
                    <a:srgbClr val="FF5623"/>
                  </a:solidFill>
                  <a:latin typeface="Century Gothic" panose="020B0502020202020204" pitchFamily="34" charset="0"/>
                </a:rPr>
                <a:t>3</a:t>
              </a:r>
              <a:r>
                <a:rPr lang="en-US" sz="1300" dirty="0">
                  <a:solidFill>
                    <a:srgbClr val="2C3E50"/>
                  </a:solidFill>
                  <a:latin typeface="Century Gothic" panose="020B0502020202020204" pitchFamily="34" charset="0"/>
                </a:rPr>
                <a:t>	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Substitute the slope and y-intercept into y=</a:t>
              </a:r>
              <a:r>
                <a:rPr lang="en-US" sz="1300" dirty="0" err="1">
                  <a:solidFill>
                    <a:srgbClr val="202020"/>
                  </a:solidFill>
                  <a:latin typeface="Century Gothic" panose="020B0502020202020204" pitchFamily="34" charset="0"/>
                </a:rPr>
                <a:t>mx+b</a:t>
              </a:r>
              <a:r>
                <a:rPr lang="en-US" sz="1300" dirty="0">
                  <a:solidFill>
                    <a:srgbClr val="202020"/>
                  </a:solidFill>
                  <a:latin typeface="Century Gothic" panose="020B0502020202020204" pitchFamily="34" charset="0"/>
                </a:rPr>
                <a:t> to obtain the equation of the line.</a:t>
              </a:r>
            </a:p>
          </p:txBody>
        </p:sp>
        <p:sp>
          <p:nvSpPr>
            <p:cNvPr id="17" name="Round Same Side Corner Rectangle 16"/>
            <p:cNvSpPr/>
            <p:nvPr/>
          </p:nvSpPr>
          <p:spPr bwMode="auto">
            <a:xfrm>
              <a:off x="35997" y="316710"/>
              <a:ext cx="7081083" cy="250984"/>
            </a:xfrm>
            <a:prstGeom prst="round2SameRect">
              <a:avLst>
                <a:gd name="adj1" fmla="val 7282"/>
                <a:gd name="adj2" fmla="val 0"/>
              </a:avLst>
            </a:prstGeom>
            <a:solidFill>
              <a:schemeClr val="bg2">
                <a:lumMod val="50000"/>
              </a:schemeClr>
            </a:solidFill>
            <a:ln w="3175">
              <a:noFill/>
            </a:ln>
            <a:effectLst/>
            <a:extLst/>
          </p:spPr>
          <p:txBody>
            <a:bodyPr wrap="square" lIns="91440" tIns="45720" rIns="91440" bIns="45720" rtlCol="0" anchor="ctr">
              <a:spAutoFit/>
            </a:bodyPr>
            <a:lstStyle/>
            <a:p>
              <a:pPr>
                <a:tabLst>
                  <a:tab pos="114300" algn="l"/>
                </a:tabLst>
                <a:defRPr/>
              </a:pPr>
              <a:r>
                <a:rPr lang="en-US" sz="900" b="1" dirty="0">
                  <a:solidFill>
                    <a:srgbClr val="ECF0F1"/>
                  </a:solidFill>
                  <a:latin typeface="Century Gothic" panose="020B0502020202020204" pitchFamily="34" charset="0"/>
                </a:rPr>
                <a:t>	  </a:t>
              </a:r>
              <a:r>
                <a:rPr lang="en-US" sz="1000" b="1" kern="0" dirty="0">
                  <a:solidFill>
                    <a:srgbClr val="F9F9F9"/>
                  </a:solidFill>
                  <a:latin typeface="Century Gothic" panose="020B0502020202020204" pitchFamily="34" charset="0"/>
                  <a:cs typeface="Arial" pitchFamily="34" charset="0"/>
                </a:rPr>
                <a:t>Determine the slope and y-intercept of an equation in slope-intercept form.</a:t>
              </a:r>
              <a:endParaRPr lang="en-US" sz="1000" b="1" dirty="0">
                <a:solidFill>
                  <a:srgbClr val="F9F9F9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" name="Picture 3" descr="C:\Users\Stephen\Downloads\Ladder 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517">
            <a:off x="152737" y="324899"/>
            <a:ext cx="91089" cy="203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692584" y="308159"/>
            <a:ext cx="2194560" cy="743427"/>
            <a:chOff x="6903720" y="308159"/>
            <a:chExt cx="2194560" cy="743427"/>
          </a:xfrm>
        </p:grpSpPr>
        <p:grpSp>
          <p:nvGrpSpPr>
            <p:cNvPr id="30" name="Group 29"/>
            <p:cNvGrpSpPr/>
            <p:nvPr/>
          </p:nvGrpSpPr>
          <p:grpSpPr>
            <a:xfrm>
              <a:off x="6903720" y="308159"/>
              <a:ext cx="2194560" cy="743427"/>
              <a:chOff x="6923982" y="225002"/>
              <a:chExt cx="2767149" cy="743427"/>
            </a:xfrm>
            <a:effectLst>
              <a:outerShdw blurRad="635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grpSpPr>
          <p:sp>
            <p:nvSpPr>
              <p:cNvPr id="38" name="Round Same Side Corner Rectangle 37"/>
              <p:cNvSpPr/>
              <p:nvPr/>
            </p:nvSpPr>
            <p:spPr bwMode="auto">
              <a:xfrm>
                <a:off x="6923982" y="475986"/>
                <a:ext cx="2767149" cy="492443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FFFFFF"/>
              </a:solidFill>
              <a:ln w="3175">
                <a:noFill/>
              </a:ln>
              <a:effectLst/>
              <a:extLst/>
            </p:spPr>
            <p:txBody>
    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914400">
                  <a:defRPr/>
                </a:pPr>
                <a:r>
                  <a:rPr lang="en-US" sz="1000" dirty="0">
                    <a:solidFill>
                      <a:srgbClr val="B5B5B5">
                        <a:lumMod val="50000"/>
                      </a:srgbClr>
                    </a:solidFill>
                    <a:latin typeface="Century Gothic" panose="020B0502020202020204" pitchFamily="34" charset="0"/>
                    <a:cs typeface="Times New Roman" pitchFamily="18" charset="0"/>
                  </a:rPr>
                  <a:t>Read the learning objective to your partner.</a:t>
                </a:r>
              </a:p>
            </p:txBody>
          </p:sp>
          <p:sp>
            <p:nvSpPr>
              <p:cNvPr id="39" name="Round Same Side Corner Rectangle 38"/>
              <p:cNvSpPr/>
              <p:nvPr/>
            </p:nvSpPr>
            <p:spPr bwMode="auto">
              <a:xfrm>
                <a:off x="6923982" y="225002"/>
                <a:ext cx="2767149" cy="250984"/>
              </a:xfrm>
              <a:prstGeom prst="round2SameRect">
                <a:avLst>
                  <a:gd name="adj1" fmla="val 7282"/>
                  <a:gd name="adj2" fmla="val 0"/>
                </a:avLst>
              </a:prstGeom>
              <a:solidFill>
                <a:schemeClr val="bg2">
                  <a:lumMod val="75000"/>
                </a:schemeClr>
              </a:solidFill>
              <a:ln w="3175">
                <a:noFill/>
              </a:ln>
              <a:effectLst/>
              <a:extLst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marL="228600">
                  <a:defRPr/>
                </a:pPr>
                <a:r>
                  <a:rPr lang="en-US" sz="10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Declare the Objective</a:t>
                </a:r>
              </a:p>
            </p:txBody>
          </p:sp>
        </p:grpSp>
        <p:pic>
          <p:nvPicPr>
            <p:cNvPr id="37" name="Picture 4" descr="C:\Users\Stephen\Downloads\CFU 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077" y="342211"/>
              <a:ext cx="183800" cy="1828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8" name="Picture 4" descr="C:\Users\Stephen\Downloads\CFU 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73" y="827247"/>
            <a:ext cx="134250" cy="13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50" y="2064086"/>
            <a:ext cx="3607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3. Write the equation of the line through   (-3, 5) and (6, 2).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643199" y="2064086"/>
            <a:ext cx="394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4. Write the equation of the line through </a:t>
            </a:r>
          </a:p>
          <a:p>
            <a:r>
              <a:rPr lang="en-US" sz="1400" dirty="0">
                <a:solidFill>
                  <a:srgbClr val="202020"/>
                </a:solidFill>
                <a:latin typeface="Century Gothic"/>
                <a:ea typeface="Cambria Math" panose="02040503050406030204" pitchFamily="18" charset="0"/>
              </a:rPr>
              <a:t>    (-2, -3) and (-3, -4).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54848" y="3546418"/>
                <a:ext cx="1277914" cy="4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+ b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8" y="3546418"/>
                <a:ext cx="1277914" cy="441275"/>
              </a:xfrm>
              <a:prstGeom prst="rect">
                <a:avLst/>
              </a:prstGeom>
              <a:blipFill rotWithShape="1">
                <a:blip r:embed="rId6"/>
                <a:stretch>
                  <a:fillRect l="-238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 Box 251"/>
          <p:cNvSpPr txBox="1">
            <a:spLocks noChangeArrowheads="1"/>
          </p:cNvSpPr>
          <p:nvPr/>
        </p:nvSpPr>
        <p:spPr bwMode="auto">
          <a:xfrm>
            <a:off x="987501" y="2434906"/>
            <a:ext cx="366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4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7" name="Text Box 252"/>
          <p:cNvSpPr txBox="1">
            <a:spLocks noChangeArrowheads="1"/>
          </p:cNvSpPr>
          <p:nvPr/>
        </p:nvSpPr>
        <p:spPr bwMode="auto">
          <a:xfrm>
            <a:off x="47740" y="244131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4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88" name="Text Box 253"/>
          <p:cNvSpPr txBox="1">
            <a:spLocks noChangeArrowheads="1"/>
          </p:cNvSpPr>
          <p:nvPr/>
        </p:nvSpPr>
        <p:spPr bwMode="auto">
          <a:xfrm>
            <a:off x="1176311" y="244131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400" baseline="-250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89" name="Text Box 254"/>
          <p:cNvSpPr txBox="1">
            <a:spLocks noChangeArrowheads="1"/>
          </p:cNvSpPr>
          <p:nvPr/>
        </p:nvSpPr>
        <p:spPr bwMode="auto">
          <a:xfrm>
            <a:off x="312852" y="2441315"/>
            <a:ext cx="366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400" baseline="-250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90" name="Text Box 219"/>
          <p:cNvSpPr txBox="1">
            <a:spLocks noChangeArrowheads="1"/>
          </p:cNvSpPr>
          <p:nvPr/>
        </p:nvSpPr>
        <p:spPr bwMode="auto">
          <a:xfrm>
            <a:off x="1361288" y="2937730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91" name="Text Box 255"/>
          <p:cNvSpPr txBox="1">
            <a:spLocks noChangeArrowheads="1"/>
          </p:cNvSpPr>
          <p:nvPr/>
        </p:nvSpPr>
        <p:spPr bwMode="auto">
          <a:xfrm>
            <a:off x="154848" y="2937730"/>
            <a:ext cx="730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92" name="Line 256"/>
          <p:cNvSpPr>
            <a:spLocks noChangeShapeType="1"/>
          </p:cNvSpPr>
          <p:nvPr/>
        </p:nvSpPr>
        <p:spPr bwMode="auto">
          <a:xfrm flipV="1">
            <a:off x="710413" y="3118705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3" name="Text Box 257"/>
          <p:cNvSpPr txBox="1">
            <a:spLocks noChangeArrowheads="1"/>
          </p:cNvSpPr>
          <p:nvPr/>
        </p:nvSpPr>
        <p:spPr bwMode="auto">
          <a:xfrm>
            <a:off x="654419" y="2797902"/>
            <a:ext cx="885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94" name="Text Box 258"/>
          <p:cNvSpPr txBox="1">
            <a:spLocks noChangeArrowheads="1"/>
          </p:cNvSpPr>
          <p:nvPr/>
        </p:nvSpPr>
        <p:spPr bwMode="auto">
          <a:xfrm>
            <a:off x="710413" y="3055205"/>
            <a:ext cx="731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95" name="Text Box 259"/>
          <p:cNvSpPr txBox="1">
            <a:spLocks noChangeArrowheads="1"/>
          </p:cNvSpPr>
          <p:nvPr/>
        </p:nvSpPr>
        <p:spPr bwMode="auto">
          <a:xfrm>
            <a:off x="1596238" y="2797902"/>
            <a:ext cx="1054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5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6" name="Text Box 260"/>
          <p:cNvSpPr txBox="1">
            <a:spLocks noChangeArrowheads="1"/>
          </p:cNvSpPr>
          <p:nvPr/>
        </p:nvSpPr>
        <p:spPr bwMode="auto">
          <a:xfrm>
            <a:off x="1596238" y="3094893"/>
            <a:ext cx="1006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(-3)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7" name="Line 261"/>
          <p:cNvSpPr>
            <a:spLocks noChangeShapeType="1"/>
          </p:cNvSpPr>
          <p:nvPr/>
        </p:nvSpPr>
        <p:spPr bwMode="auto">
          <a:xfrm flipV="1">
            <a:off x="1688312" y="3118705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8" name="Text Box 262"/>
          <p:cNvSpPr txBox="1">
            <a:spLocks noChangeArrowheads="1"/>
          </p:cNvSpPr>
          <p:nvPr/>
        </p:nvSpPr>
        <p:spPr bwMode="auto">
          <a:xfrm>
            <a:off x="2675736" y="2821842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9" name="Text Box 263"/>
          <p:cNvSpPr txBox="1">
            <a:spLocks noChangeArrowheads="1"/>
          </p:cNvSpPr>
          <p:nvPr/>
        </p:nvSpPr>
        <p:spPr bwMode="auto">
          <a:xfrm>
            <a:off x="2807501" y="3064730"/>
            <a:ext cx="274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0" name="Text Box 264"/>
          <p:cNvSpPr txBox="1">
            <a:spLocks noChangeArrowheads="1"/>
          </p:cNvSpPr>
          <p:nvPr/>
        </p:nvSpPr>
        <p:spPr bwMode="auto">
          <a:xfrm>
            <a:off x="2520163" y="2928205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01" name="Line 265"/>
          <p:cNvSpPr>
            <a:spLocks noChangeShapeType="1"/>
          </p:cNvSpPr>
          <p:nvPr/>
        </p:nvSpPr>
        <p:spPr bwMode="auto">
          <a:xfrm flipV="1">
            <a:off x="2807501" y="3096480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2" name="Text Box 219"/>
          <p:cNvSpPr txBox="1">
            <a:spLocks noChangeArrowheads="1"/>
          </p:cNvSpPr>
          <p:nvPr/>
        </p:nvSpPr>
        <p:spPr bwMode="auto">
          <a:xfrm>
            <a:off x="4985571" y="2937730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03" name="Text Box 255"/>
          <p:cNvSpPr txBox="1">
            <a:spLocks noChangeArrowheads="1"/>
          </p:cNvSpPr>
          <p:nvPr/>
        </p:nvSpPr>
        <p:spPr bwMode="auto">
          <a:xfrm>
            <a:off x="3779131" y="2937730"/>
            <a:ext cx="7302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  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04" name="Line 256"/>
          <p:cNvSpPr>
            <a:spLocks noChangeShapeType="1"/>
          </p:cNvSpPr>
          <p:nvPr/>
        </p:nvSpPr>
        <p:spPr bwMode="auto">
          <a:xfrm flipV="1">
            <a:off x="4334696" y="3118705"/>
            <a:ext cx="639763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5" name="Text Box 257"/>
          <p:cNvSpPr txBox="1">
            <a:spLocks noChangeArrowheads="1"/>
          </p:cNvSpPr>
          <p:nvPr/>
        </p:nvSpPr>
        <p:spPr bwMode="auto">
          <a:xfrm>
            <a:off x="4278702" y="2797902"/>
            <a:ext cx="8858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06" name="Text Box 258"/>
          <p:cNvSpPr txBox="1">
            <a:spLocks noChangeArrowheads="1"/>
          </p:cNvSpPr>
          <p:nvPr/>
        </p:nvSpPr>
        <p:spPr bwMode="auto">
          <a:xfrm>
            <a:off x="4334696" y="3055205"/>
            <a:ext cx="7318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6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07" name="Text Box 259"/>
          <p:cNvSpPr txBox="1">
            <a:spLocks noChangeArrowheads="1"/>
          </p:cNvSpPr>
          <p:nvPr/>
        </p:nvSpPr>
        <p:spPr bwMode="auto">
          <a:xfrm>
            <a:off x="5220521" y="2797902"/>
            <a:ext cx="10540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-4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(-3)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8" name="Text Box 260"/>
          <p:cNvSpPr txBox="1">
            <a:spLocks noChangeArrowheads="1"/>
          </p:cNvSpPr>
          <p:nvPr/>
        </p:nvSpPr>
        <p:spPr bwMode="auto">
          <a:xfrm>
            <a:off x="5220521" y="3094893"/>
            <a:ext cx="100647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altLang="en-US" sz="1600" b="1" i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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  <a:sym typeface="Symbol" pitchFamily="18" charset="2"/>
              </a:rPr>
              <a:t>(-2)</a:t>
            </a:r>
            <a:endParaRPr lang="en-US" altLang="en-US" sz="1600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9" name="Line 261"/>
          <p:cNvSpPr>
            <a:spLocks noChangeShapeType="1"/>
          </p:cNvSpPr>
          <p:nvPr/>
        </p:nvSpPr>
        <p:spPr bwMode="auto">
          <a:xfrm flipV="1">
            <a:off x="5312595" y="3118705"/>
            <a:ext cx="822325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0" name="Text Box 262"/>
          <p:cNvSpPr txBox="1">
            <a:spLocks noChangeArrowheads="1"/>
          </p:cNvSpPr>
          <p:nvPr/>
        </p:nvSpPr>
        <p:spPr bwMode="auto">
          <a:xfrm>
            <a:off x="6300019" y="2821842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1" name="Text Box 263"/>
          <p:cNvSpPr txBox="1">
            <a:spLocks noChangeArrowheads="1"/>
          </p:cNvSpPr>
          <p:nvPr/>
        </p:nvSpPr>
        <p:spPr bwMode="auto">
          <a:xfrm>
            <a:off x="6365901" y="3064730"/>
            <a:ext cx="4310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2" name="Text Box 264"/>
          <p:cNvSpPr txBox="1">
            <a:spLocks noChangeArrowheads="1"/>
          </p:cNvSpPr>
          <p:nvPr/>
        </p:nvSpPr>
        <p:spPr bwMode="auto">
          <a:xfrm>
            <a:off x="6144446" y="2928205"/>
            <a:ext cx="3651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13" name="Line 265"/>
          <p:cNvSpPr>
            <a:spLocks noChangeShapeType="1"/>
          </p:cNvSpPr>
          <p:nvPr/>
        </p:nvSpPr>
        <p:spPr bwMode="auto">
          <a:xfrm flipV="1">
            <a:off x="6431784" y="3096480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4" name="Text Box 251"/>
          <p:cNvSpPr txBox="1">
            <a:spLocks noChangeArrowheads="1"/>
          </p:cNvSpPr>
          <p:nvPr/>
        </p:nvSpPr>
        <p:spPr bwMode="auto">
          <a:xfrm>
            <a:off x="4849148" y="2434906"/>
            <a:ext cx="366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4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15" name="Text Box 252"/>
          <p:cNvSpPr txBox="1">
            <a:spLocks noChangeArrowheads="1"/>
          </p:cNvSpPr>
          <p:nvPr/>
        </p:nvSpPr>
        <p:spPr bwMode="auto">
          <a:xfrm>
            <a:off x="3909387" y="244131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altLang="en-US" sz="1400" baseline="-250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16" name="Text Box 253"/>
          <p:cNvSpPr txBox="1">
            <a:spLocks noChangeArrowheads="1"/>
          </p:cNvSpPr>
          <p:nvPr/>
        </p:nvSpPr>
        <p:spPr bwMode="auto">
          <a:xfrm>
            <a:off x="5037958" y="2441315"/>
            <a:ext cx="365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400" baseline="-250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sp>
        <p:nvSpPr>
          <p:cNvPr id="117" name="Text Box 254"/>
          <p:cNvSpPr txBox="1">
            <a:spLocks noChangeArrowheads="1"/>
          </p:cNvSpPr>
          <p:nvPr/>
        </p:nvSpPr>
        <p:spPr bwMode="auto">
          <a:xfrm>
            <a:off x="4174499" y="2441315"/>
            <a:ext cx="366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en-US" sz="1400" baseline="-2500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18" name="Text Box 264"/>
          <p:cNvSpPr txBox="1">
            <a:spLocks noChangeArrowheads="1"/>
          </p:cNvSpPr>
          <p:nvPr/>
        </p:nvSpPr>
        <p:spPr bwMode="auto">
          <a:xfrm>
            <a:off x="6706421" y="2928205"/>
            <a:ext cx="6824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</p:txBody>
      </p:sp>
      <p:sp>
        <p:nvSpPr>
          <p:cNvPr id="119" name="Text Box 262"/>
          <p:cNvSpPr txBox="1">
            <a:spLocks noChangeArrowheads="1"/>
          </p:cNvSpPr>
          <p:nvPr/>
        </p:nvSpPr>
        <p:spPr bwMode="auto">
          <a:xfrm>
            <a:off x="3286586" y="2810791"/>
            <a:ext cx="5627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altLang="en-US" sz="1600" baseline="-250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0" name="Text Box 263"/>
          <p:cNvSpPr txBox="1">
            <a:spLocks noChangeArrowheads="1"/>
          </p:cNvSpPr>
          <p:nvPr/>
        </p:nvSpPr>
        <p:spPr bwMode="auto">
          <a:xfrm>
            <a:off x="3418351" y="3053679"/>
            <a:ext cx="274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altLang="en-US" sz="1600" b="1" i="1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1" name="Text Box 264"/>
          <p:cNvSpPr txBox="1">
            <a:spLocks noChangeArrowheads="1"/>
          </p:cNvSpPr>
          <p:nvPr/>
        </p:nvSpPr>
        <p:spPr bwMode="auto">
          <a:xfrm>
            <a:off x="3029003" y="2928205"/>
            <a:ext cx="4535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-</a:t>
            </a:r>
            <a:r>
              <a:rPr lang="en-US" altLang="en-US" sz="1600" b="1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122" name="Line 265"/>
          <p:cNvSpPr>
            <a:spLocks noChangeShapeType="1"/>
          </p:cNvSpPr>
          <p:nvPr/>
        </p:nvSpPr>
        <p:spPr bwMode="auto">
          <a:xfrm flipV="1">
            <a:off x="3418351" y="3085429"/>
            <a:ext cx="274637" cy="0"/>
          </a:xfrm>
          <a:prstGeom prst="line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54848" y="4143158"/>
                <a:ext cx="1523174" cy="43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(6) + b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8" y="4143158"/>
                <a:ext cx="1523174" cy="439992"/>
              </a:xfrm>
              <a:prstGeom prst="rect">
                <a:avLst/>
              </a:prstGeom>
              <a:blipFill rotWithShape="1">
                <a:blip r:embed="rId7"/>
                <a:stretch>
                  <a:fillRect l="-20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TextBox 123"/>
          <p:cNvSpPr txBox="1"/>
          <p:nvPr/>
        </p:nvSpPr>
        <p:spPr>
          <a:xfrm>
            <a:off x="154848" y="4647573"/>
            <a:ext cx="1795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= -2 + b</a:t>
            </a:r>
          </a:p>
          <a:p>
            <a:endParaRPr lang="en-US" sz="16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+ 2 = -2 + 2 + b</a:t>
            </a:r>
          </a:p>
          <a:p>
            <a:endParaRPr lang="en-US" sz="16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=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154848" y="6096651"/>
                <a:ext cx="1279517" cy="4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 smtClean="0">
                            <a:solidFill>
                              <a:srgbClr val="4051B3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4051B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x + 4 </a:t>
                </a: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48" y="6096651"/>
                <a:ext cx="1279517" cy="441275"/>
              </a:xfrm>
              <a:prstGeom prst="rect">
                <a:avLst/>
              </a:prstGeom>
              <a:blipFill rotWithShape="1">
                <a:blip r:embed="rId8"/>
                <a:stretch>
                  <a:fillRect l="-2381" r="-1905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Curved Right Arrow 125"/>
          <p:cNvSpPr/>
          <p:nvPr/>
        </p:nvSpPr>
        <p:spPr bwMode="auto">
          <a:xfrm rot="10800000">
            <a:off x="1543850" y="3557528"/>
            <a:ext cx="734728" cy="2345128"/>
          </a:xfrm>
          <a:prstGeom prst="curved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779131" y="3546418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x + b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779131" y="4143158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 = - 2 + b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779131" y="4647573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 + 2 = -2 + 2 + b</a:t>
            </a:r>
          </a:p>
          <a:p>
            <a:endParaRPr lang="en-US" sz="1600" dirty="0">
              <a:solidFill>
                <a:srgbClr val="4051B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-1 = b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3779131" y="5562518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051B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 = x – 1   </a:t>
            </a:r>
          </a:p>
        </p:txBody>
      </p:sp>
      <p:sp>
        <p:nvSpPr>
          <p:cNvPr id="131" name="Curved Right Arrow 130"/>
          <p:cNvSpPr/>
          <p:nvPr/>
        </p:nvSpPr>
        <p:spPr bwMode="auto">
          <a:xfrm rot="10800000">
            <a:off x="4945229" y="3433446"/>
            <a:ext cx="734731" cy="2045123"/>
          </a:xfrm>
          <a:prstGeom prst="curvedRightArrow">
            <a:avLst>
              <a:gd name="adj1" fmla="val 25000"/>
              <a:gd name="adj2" fmla="val 66569"/>
              <a:gd name="adj3" fmla="val 25000"/>
            </a:avLst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0" tIns="0" rIns="0" bIns="0" rtlCol="0" anchor="ctr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20202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502029" y="4951703"/>
            <a:ext cx="2377440" cy="946150"/>
            <a:chOff x="6740798" y="5513103"/>
            <a:chExt cx="2377440" cy="946150"/>
          </a:xfrm>
        </p:grpSpPr>
        <p:sp>
          <p:nvSpPr>
            <p:cNvPr id="133" name="TextBox 132"/>
            <p:cNvSpPr txBox="1"/>
            <p:nvPr/>
          </p:nvSpPr>
          <p:spPr>
            <a:xfrm>
              <a:off x="6740798" y="5529597"/>
              <a:ext cx="2377440" cy="914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  <a:t/>
              </a:r>
              <a:br>
                <a:rPr lang="en-US" sz="1400" dirty="0">
                  <a:solidFill>
                    <a:srgbClr val="21A8B3">
                      <a:lumMod val="75000"/>
                    </a:srgbClr>
                  </a:solidFill>
                  <a:latin typeface="Century Gothic"/>
                </a:rPr>
              </a:br>
              <a:endParaRPr lang="en-US" sz="800" dirty="0">
                <a:solidFill>
                  <a:srgbClr val="21A8B3">
                    <a:lumMod val="75000"/>
                  </a:srgbClr>
                </a:solidFill>
                <a:latin typeface="Century Gothic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933512" y="5513103"/>
              <a:ext cx="1993900" cy="946150"/>
              <a:chOff x="6933512" y="5513103"/>
              <a:chExt cx="1993900" cy="946150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6933512" y="5513103"/>
                <a:ext cx="1993900" cy="946150"/>
                <a:chOff x="7160342" y="5513103"/>
                <a:chExt cx="1993900" cy="946150"/>
              </a:xfrm>
            </p:grpSpPr>
            <p:sp>
              <p:nvSpPr>
                <p:cNvPr id="138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7160342" y="5697253"/>
                  <a:ext cx="1993900" cy="5238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defTabSz="914400" eaLnBrk="1" fontAlgn="auto" hangingPunct="1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=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2800" b="1" i="1" kern="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Symbol" pitchFamily="18" charset="2"/>
                    </a:rPr>
                    <a:t>+</a:t>
                  </a:r>
                  <a:r>
                    <a:rPr lang="en-US" sz="2800" b="1" kern="0" dirty="0">
                      <a:solidFill>
                        <a:srgbClr val="000000"/>
                      </a:solidFill>
                      <a:latin typeface="Times New Roman" pitchFamily="18" charset="0"/>
                    </a:rPr>
                    <a:t> </a:t>
                  </a:r>
                  <a:r>
                    <a:rPr lang="en-US" sz="2800" b="1" i="1" kern="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 bwMode="auto">
                <a:xfrm>
                  <a:off x="7288929" y="6121115"/>
                  <a:ext cx="628650" cy="33813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dirty="0">
                      <a:solidFill>
                        <a:srgbClr val="2596F1"/>
                      </a:solidFill>
                      <a:latin typeface="Times New Roman" pitchFamily="18" charset="0"/>
                      <a:cs typeface="Times New Roman" pitchFamily="18" charset="0"/>
                    </a:rPr>
                    <a:t>slope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 bwMode="auto">
                <a:xfrm>
                  <a:off x="7555629" y="5513103"/>
                  <a:ext cx="1189038" cy="33813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600" b="1" i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sz="16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-intercept</a:t>
                  </a:r>
                </a:p>
              </p:txBody>
            </p:sp>
          </p:grpSp>
          <p:cxnSp>
            <p:nvCxnSpPr>
              <p:cNvPr id="136" name="Straight Arrow Connector 135"/>
              <p:cNvCxnSpPr/>
              <p:nvPr/>
            </p:nvCxnSpPr>
            <p:spPr bwMode="auto">
              <a:xfrm flipV="1">
                <a:off x="7631860" y="6121115"/>
                <a:ext cx="173038" cy="173038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/>
              <p:nvPr/>
            </p:nvCxnSpPr>
            <p:spPr bwMode="auto">
              <a:xfrm flipH="1" flipV="1">
                <a:off x="8338934" y="5792067"/>
                <a:ext cx="166688" cy="131762"/>
              </a:xfrm>
              <a:prstGeom prst="straightConnector1">
                <a:avLst/>
              </a:prstGeom>
              <a:ln w="127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6752618" y="3601700"/>
                <a:ext cx="2011680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Slope Formula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21A8B3">
                            <a:lumMod val="75000"/>
                          </a:srgbClr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  <a:t> = </a:t>
                </a:r>
                <a:br>
                  <a:rPr lang="en-US" sz="1400" dirty="0">
                    <a:solidFill>
                      <a:srgbClr val="21A8B3">
                        <a:lumMod val="75000"/>
                      </a:srgbClr>
                    </a:solidFill>
                    <a:latin typeface="Century Gothic"/>
                  </a:rPr>
                </a:br>
                <a:endParaRPr lang="en-US" sz="800" dirty="0">
                  <a:solidFill>
                    <a:srgbClr val="21A8B3">
                      <a:lumMod val="75000"/>
                    </a:srgbClr>
                  </a:solidFill>
                  <a:latin typeface="Century Gothic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618" y="3601700"/>
                <a:ext cx="201168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effectLst>
                <a:outerShdw blurRad="38100" sx="101000" sy="101000" algn="ctr" rotWithShape="0">
                  <a:schemeClr val="bg2">
                    <a:lumMod val="50000"/>
                    <a:alpha val="40000"/>
                  </a:scheme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591"/>
          <p:cNvSpPr txBox="1">
            <a:spLocks noChangeArrowheads="1"/>
          </p:cNvSpPr>
          <p:nvPr/>
        </p:nvSpPr>
        <p:spPr bwMode="auto">
          <a:xfrm>
            <a:off x="7615624" y="3894000"/>
            <a:ext cx="7226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2596F1"/>
                </a:solidFill>
                <a:latin typeface="Century Gothic"/>
              </a:rPr>
              <a:t> – x</a:t>
            </a:r>
            <a:r>
              <a:rPr lang="en-US" altLang="en-US" sz="1200" b="1" i="1" baseline="-25000" dirty="0">
                <a:solidFill>
                  <a:srgbClr val="2596F1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2596F1"/>
              </a:solidFill>
              <a:latin typeface="Century Gothic"/>
            </a:endParaRPr>
          </a:p>
        </p:txBody>
      </p:sp>
      <p:sp>
        <p:nvSpPr>
          <p:cNvPr id="143" name="TextBox 588"/>
          <p:cNvSpPr txBox="1">
            <a:spLocks noChangeArrowheads="1"/>
          </p:cNvSpPr>
          <p:nvPr/>
        </p:nvSpPr>
        <p:spPr bwMode="auto">
          <a:xfrm>
            <a:off x="7614467" y="3747290"/>
            <a:ext cx="7249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2</a:t>
            </a:r>
            <a:r>
              <a:rPr lang="en-US" altLang="en-US" sz="1200" b="1" i="1" dirty="0">
                <a:solidFill>
                  <a:srgbClr val="4AAE52"/>
                </a:solidFill>
                <a:latin typeface="Century Gothic"/>
              </a:rPr>
              <a:t> – y</a:t>
            </a:r>
            <a:r>
              <a:rPr lang="en-US" altLang="en-US" sz="1200" b="1" i="1" baseline="-25000" dirty="0">
                <a:solidFill>
                  <a:srgbClr val="4AAE52"/>
                </a:solidFill>
                <a:latin typeface="Century Gothic"/>
              </a:rPr>
              <a:t>1</a:t>
            </a:r>
            <a:endParaRPr lang="en-US" altLang="en-US" sz="1200" dirty="0">
              <a:solidFill>
                <a:srgbClr val="4AAE52"/>
              </a:solidFill>
              <a:latin typeface="Century Gothic"/>
            </a:endParaRP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740730" y="3997589"/>
            <a:ext cx="4610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39"/>
          <p:cNvSpPr txBox="1"/>
          <p:nvPr/>
        </p:nvSpPr>
        <p:spPr>
          <a:xfrm>
            <a:off x="4345513" y="6614731"/>
            <a:ext cx="4529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34852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871218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07584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743951" indent="1516" algn="l" defTabSz="871218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1818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618199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054566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490932" algn="l" defTabSz="872733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000" b="1" dirty="0"/>
              <a:t>151</a:t>
            </a:r>
          </a:p>
        </p:txBody>
      </p:sp>
    </p:spTree>
    <p:extLst>
      <p:ext uri="{BB962C8B-B14F-4D97-AF65-F5344CB8AC3E}">
        <p14:creationId xmlns:p14="http://schemas.microsoft.com/office/powerpoint/2010/main" val="11875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/>
      <p:bldP spid="94" grpId="0"/>
      <p:bldP spid="95" grpId="0"/>
      <p:bldP spid="96" grpId="0"/>
      <p:bldP spid="97" grpId="0" animBg="1"/>
      <p:bldP spid="98" grpId="0"/>
      <p:bldP spid="99" grpId="0"/>
      <p:bldP spid="100" grpId="0"/>
      <p:bldP spid="101" grpId="0" animBg="1"/>
      <p:bldP spid="102" grpId="0"/>
      <p:bldP spid="103" grpId="0"/>
      <p:bldP spid="104" grpId="0" animBg="1"/>
      <p:bldP spid="105" grpId="0"/>
      <p:bldP spid="106" grpId="0"/>
      <p:bldP spid="107" grpId="0"/>
      <p:bldP spid="108" grpId="0"/>
      <p:bldP spid="109" grpId="0" animBg="1"/>
      <p:bldP spid="110" grpId="0"/>
      <p:bldP spid="111" grpId="0"/>
      <p:bldP spid="112" grpId="0"/>
      <p:bldP spid="113" grpId="0" animBg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 animBg="1"/>
      <p:bldP spid="123" grpId="0"/>
      <p:bldP spid="124" grpId="0" build="p"/>
      <p:bldP spid="125" grpId="0"/>
      <p:bldP spid="126" grpId="0" animBg="1"/>
      <p:bldP spid="127" grpId="0"/>
      <p:bldP spid="128" grpId="0"/>
      <p:bldP spid="129" grpId="0" build="p"/>
      <p:bldP spid="130" grpId="0"/>
      <p:bldP spid="1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Nt2A0d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DbdgNH5CSSlfcDAAA+EAAAJwAAAHVuaXZlcnNhbC9mbGFzaF9wdWJsaXNoaW5nX3NldHRpbmdzLnhtbNVXX3MaNxB/51NorpPHcHZqNw4DeBhzjJlgIHBpk+l0POJu4VR00lXSQchTP00+WD9JV8jGEHAqmnHHHR6OW+3+9v/uqX75KedkAUozKRrBafUkICASmTIxawTv487Li4BoQ0VKuRTQCIQMyGWzUi/KCWc6G4MxyKoJwghdK0wjyIwpamG4XC6rTBfKnkpeGsTX1UTmYaFAgzCgwoLTFT7MqgAdNCsVQuqOdCPTkgNhKZogmLWO8g6nOgtCxzahyXymZCnSK8mlImo2aQQ/XLTs757HQbVZDsI6p5tItGRTo2nKrD2Uj9lnIBmwWYaGn56cBWTJUpM1gldnFgbZw32YNbhzglqYK4neCHOHn4OhKTXUvTqFBj4ZfU9wpHQlaM6SGE+IDUAjaMe34163Hd32B3E0vr2Ob3rOhiOE4uhDfIRQ3I170TH8vvDXH4fRqNftv72NB4Ne3B0+SGFEdwJSD3cjVsfIylIlsAlY3WRlPhGUcay2r8KowWC9cqpmEMsOwyxOKdcQkN8LmL0rKWdmZTOLZT0HKFq6gMSMbNoagVElBA9wDhANw1xuauL8zaYkXl/suB467Q9uHbSyTo2hSYbFg7S1afVwm3TPNpVixzX7TiaSpxuHIJ9A2qc5bPXEeM5EBzlPAzLFJHB0taUY5QFhBl1PNsK6nGjDzLoLO9ucBLGw24HcjPdCkWRU6Z2Ib6JuCz9p/tqXBvRvLhSO9BhrJFLSVnSJ08CHfQjCh+0ak8RtokB5GaGoPoKTtDj3Yb6hag6KxFJy7cM/KA1nAnxYf5ElT8lKloSzORAjCXZHmeO/DMj2DCJTJfM1FcekIZozzOmCwRLSSx9FH1FFXqIkTuiCg3Ea/ijZZzKBqVSIC3SB2UM60w6/ehRwQbV+AKX3Nr5wk6Xbb0cfXlgHabqgIjkSHFsK8sI8BT5F34VEFZxLjOYWBEYmoSXWic1PytI1m4+b3rozulgn3SZyDYrpZmiPw8SDBJufiRJ8ARMqiBR8RWiCA1bbElowWWqkuGJx0PpfGehECRNrU2c4o1CZSv067uT01Y9n5z+9vnhTq4Z//fnl5TeF7pbOkFOrzW2dq0e3mp/UV7vtH4S+seH2ZDtS5bZC0z2lh7f23XbZn7/10O6Fw2tivc2e45YYR63R1TUZReP3vXhc8ymGviQYsCTDaprajzyvlTGKfvbCxmB7lXc09oIbeI38tz5cIzfbh1tz3csEHMwztwVwNHOWMyy1/0XPPVb+39+u/0nLfdeXmevXJ2o5oCrJMKNPVgXPfqQ9ZXifU8Tc2+YutXN5qocHr6n2JGeC5RhHu7I3d9vm+dkJXscOHlUqiLZ7529W/gZQSwMEFAACAAgA23YDRw59N821AgAAVwoAACEAAAB1bml2ZXJzYWwvZmxhc2hfc2tpbl9zZXR0aW5ncy54bWyVVttO4zAQfecrqu57w17LSqZSKV0JiV0QIN6dZJpYdezIdsr279fjOMRJG5LtCKmeOcdz9RSi90ysLmYzkkgu1TMYw0SmUdPoZiy9nseVMVIsEikMCLMQUhWUz1effrkPiRxyjCUPoKZydjSB1s3SfaZQvI/vS5QhQiKLkorjvczkIqbJPlOyEuloaPmxBMWZ2Fvk5c/lZjvogDNt7gwUnZi2VyjTKKUCrQFD+rFFGWVxGgNvPF26z0RO6+rj7Hu0A9PMONr6M8oQraQZdIt8tUYZxgt7e7crS5SPCQb+Ggv9+gVlEMrpEVT38ttvKIMMWVbl/8xIqWSGBe1yPm7iO4dLmtrnh1FdoowSMCF0NNoFXx6X620A8l/Dd0/wuSrJH7GuvYWATY85rIyqgETNqbbpXL49VMa+D1jtKNcWEKpa0KMN+pFWugNrlS3wCd6YSEOU17SQV8mrAjZ1xCGya2gJm82N2xYh9l0XxKjg4JV1rj1li/xjK3uCDJQt8pmzFB4EP57A+5aa03T5hvp+Bg3w0Xc6YM0gqD2m/urm1FjR1T0+Xh349ooGU8gUVhrjeWEFYOdI5HR1TNFJUETQA8uoYVL8Rlx8dNloEvUMftrOzxYxzHA4N3IuRruow4a58/hE1r8LbW71eWbsGr+eU2Nokhf2d0nPZ553PXdO5tF5Cm5Kiwd1J3ZyKqmgag/qRUoe+sFwhxhCGpgck6yf18DVJApqQKLzRSb+jnPVF1URg9rapjHQTQu6yhqYsyzn9s+8MniDtMcYsNZUk9v7BGXvYxko/AwAVUneDG19qC1FxQ3jcADurYHCpTyUG9F2SIfmbW3uYWfCifOaSSPpV0U7Kt0VEujP4F9tWJ2Le5aL0TVADI21y6zz8MdWc7POcPjCTebOfpg6N1v7aQmtEv+h/AdQSwMEFAACAAgA23YDRyv3qu3MAwAATw8AACYAAAB1bml2ZXJzYWwvaHRtbF9wdWJsaXNoaW5nX3NldHRpbmdzLnhtbNVXUXMaNxB+51dorpPHcHbqNA4DeBhzHphgoHBpk+l0POK0cKp10lXSQchTf01/WH9JV8jGJtiuaJO0HR7g9na/3f12tYuaZx8KQZagDVeyFR3XjyICMlOMy0UreptePD+NiLFUMiqUhFYkVUTO2rVmWc0EN/kUrEVVQxBGmkZpW1FubdmI49VqVeem1O6tEpVFfFPPVBGXGgxICzouBV3jl12XYKJ2rUZI04suFasEEM4wBMlddFT0bCGi2GvNaHa90KqS7FwJpYlezFrRN6cd97nV8UhdXoB0uZk2Cp3YNihj3IVDxZR/BJIDX+QY9/HRSURWnNm8Fb04cTCoHu/DbMB9DtTBnCtMRtob/AIsZdRS/+gdWvhgza3Ai9ha0oJnKb4hLv9W1E2vpoN+N7kajtJketVLLwc+hgOM0uRdeoBR2k8HySH6ofC99+NkMugP31ylo9Eg7Y/vrJDRHUKa8S5jTWRWVTqDLWFNm1fFTFIusNk+odGAxXYVVC8gVRccqzinwkBEfilh8X1FBbdrV1ns6muAsmNKyOzEla0VWV1BdAfnATEwrOW2J16+3rbEq9Od1GPv/S6tB6NsUmtplmPzoGwTWjO+L7pVmyu5k5p7JjMl2DahObIsMJeO5lREhFvMLdu+tY4Be8EF8u9sj+tzafeSy3KqzQ6HWx5dK2ftn4bKgvnZJ+dFj6kmkpGupis83iHqY5Ahaj2kXTjqQQcFoak5QJN0hAhRvqT6GjRJlRImRH9UWcElhKj+qCrByFpVRPBrIFYR7PeqwF85kPtThcy1KjZSQY0lRnAGZMlhBewsxNF7dFFUaIkjtxRgvYdfK/6RzGCuNOICXWL1UM6Nx68fBFxSY+5A6W2Mz/ys6A+7ybtnLkHKllRmB4LjIYGitF8Cn2LuUqELIRSyeQ8CmclohX3i6sM426iFpBnsO6fLTdFdITegWG6O8XhMfJHh4eWyglDAjEqipFgTmuHINK6FllxVBiW+WTy0+VsBelPC5SbUBS5idKZZ2Ik7On7x7cnL716dvm7U4z9++/35k0Y3a2QsqPPm98j5o3sqzOqTbfUXRk/srD3bC6UL16Fsz+nDe/hmX+zP32bspvXDg3+zn77O3J8mncl5j0yS6dtBOm2ElHeoCFKQ5dgfc/dHLGgJTJIfgrCRvqCGTaZBcKOgIf4mRGvip/X43qQOCgFH7cLPdRy2ghccm+d/cYoea+h/fgC/yiF6+t+TP2Kf6xAB1VmONfpidf33x85nJey/xIF/2t5Jdi4hzfjB614N5buX4HbtT1BLAwQUAAIACADbdgNHYoMsiJUBAAAdBgAAHwAAAHVuaXZlcnNhbC9odG1sX3NraW5fc2V0dGluZ3MuanONlMtuwjAQRfd8RZRuK0Sf0O5QoVIlFpXKrurCCUOIcGzLdlJSxL83Y16245R6NvHVyR3PWJ5tL2pWnMbRc7Q132b/7u6NBqhpWcK1q9MOvUA9VjRfwDwvgOYMYg+pEFkSquCk785IyDlmxjWpP9BXWYYxP5lZogiJMuCrQmAVAL9D4CYk/hz/7lmF7YuyWp2UWnPWTznTwHSfcVkQw8RXr2bZNXowr0BeQJckBcd0aFYXeXZ8GGLYXMoLQVg94xnvJyRdZ5KXbNGVf1ULkM2lr/fA4Gn4MnXsaK70m4bCTzwdYXSTQoJScMj7OMUIwpQkQC3fgVl/oI5xuyCPrnKV6yM9vsGwaUEyaHVpNMZwMdZ4tbo5xGhzGjZ6T9zdYjgEJTXIltXkHsMBuSjFPy5QSJ5hR1pou+cnlHKyyFl2SD3ACHJ4WLTt6t65UHP8Sew8Ie49oVXo9RVdw8MHVQDUwaervLyzkB0NiSyQo3teeaA3JY+n0f4gwf1nUziRa5BzzmkzHps0pTajN/q6dMjKLbq3+wVQSwMEFAACAAgAfEM9Rx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HxDPUdR5XXGbwAAAHYAAAAcAAAAdW5pdmVyc2FsL2xvY2FsX3NldHRpbmdzLnhtbA3MsQ6CQAyA4Z2naLqDujlwMJi4qYPwAA1XyCW91nCNkbf3tn/48vfjLwt8eS/JNOClOyOwLhaTbgHn6d5eEYqTRhJTDqiGMA5NL7aQvNm9wgIfoYP3iXMN5yflKm+mzurwUjmghUd9rokjnobmD1BLAwQUAAIACACEishG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HxDPUdnkSakYwkAAKU5AAApAAAAdW5pdmVyc2FsL3NraW5fY3VzdG9taXphdGlvbl9zZXR0aW5ncy54bWztW1tv28gVfs+vIFRs0QJFdKGuraKCl5FNRCa1ImMnLQphLI4twiRHS46ceKGHvvZn9KU/bH9JzwxJi5R1IZ0guwtIjBzwzLnNzDlnLp89jB+8UFvHjAbez5h5NLQJY154H4/eSNJwQX0aTSMSExbXt5QbL3TpZyO8o5wG1Jjh0MWRq/HWeNSQxuIj9XtKX+/DW1ttt6ReG7VQX9JRR4O2gawPZA3a9FZTG9Z3VCR6I7IgIduvdVgvtL4UMMKYRMwIXfJlJBe5803FHlxE2PWALx512/zZZFY3eps/UrvZ6XXQpqXIstyVtI7e1BubXm/QU5oSarQ7DXmj9ltyS5aanU5z0N00e62ODG/jQRe0tNGgK7V77XZL37RQC6QlRVH1lrbpyYNmUwFrqD/QNuOx2ms0pGazKbf1Tacrj9WGBNwy6FDkPh9AWZdVubtRVKXZl6WxNlbH7Q3SUVfrSP0W6jYam7aqyo3GdnC3vcsP15ZaujvZcJ5QuHcK9rby2KrvCa7hYh1FwOyQYOVjRqRbHBPDfVfTLNNBpjO3zMmnWhqbIo4zzsylIjUhAjnEARnpmOEbGj1IGg0CGsJ/EZGmPn4i0bAuODJ24Vo+N/J0yQOHbteM0fDtgoYM/H0b0ijAfm30h26z2W12086VkaSPJKoid4cXZGuOB44qlxVLbakDXR3rx4QWNFjh8GlC7+nbW7x4uI/oOnSFPf45Jrp8WpHI98IH4G4NuoraOsbtezEzGAkK/uldpB03UhRbQcmKCXev1e70B2opSR/fEj+z2JbbaqdXQW5r8vSI7Ig+erHHhGin3VUH7WOiK3xPihOAukgf947LhGClIATlQR50Tgsx8oWV6tJKJE3RSFNvjeXjUnS1Xu3G06n4XUX0ng/2To8GcueEsUzOp1CAwvty/cqEeAe5QZDq9zT5eLakw7Y3iNLX3VoyDMAKTG6+uKQkoXKqzjXraqqYn+YT68Kaq8ZFbaQlWSnxtPxTq9v/0ux0/zysp3IlNdlXymRS1CUJZZ1GOV2mM7Mmc1CIJnMTfXRqoz/es79l38oqrA/OxDBRbfTLf/5bWXg6Q9dg3wfb6beMig+zGV9L7Imho7lhz03LEWM0QQ7Sa6NPdC0t8SORGJUePfJZYksiQan2YLWIfc8VDbx8e+GalLCnW1eKYc5nyHZmhuYYllkb2TSKnv4iNOM1W0IgLXEsuV6Mb33iCrMQLqKdlxqwLrZrEvxjSw84aYC98G0Z6zPlxjAv5o5lTew5MvWMUhuh0JX0CHNL1RXNFBvNQEcEK3T0OvG5iEShQVJ8v7KSS+PicgJfhzty6d0vffiyV3gzRTAlUxKWEITAQTOIPtu+sWY6H0MwKGFpheP4M43cQtDkp66EbsPULAhNzcnpd7iaTDdMvBcuIHTIgpXQd4VsW7lAc9X6CDFeG5lWRSHrfW1kva8o9AnZkEPILiFmKtfGhcIzgqdhliBZDi4wj3f/ScKLBcjx0Xz06DoGCh9hSBORjXFlQzb68QPMo6FM9iR7ohPGWczgvfdIwIvILRVVUI40pPO4+vGD8Y/5WDEmSJ9DoOnWzdwRtZLbw1BIQsok7PuUdwNMY/cRhwvY75IFXkM6PAGb67mCjU+/cOantfezhFlahH5I65epo48/vK3uXaHqvXQygI00GIN9y4qdsp7rwSsd4QF/0IsyA1DdBTtJZdWAzFA9WkkIQUXnpQuKsF9J0DDHYG6a1AUoHPzgU0mBaaU6TCp9hZprGLmCI9cwotVU3CDVNhxYuG/ILd/RlhAW053M2v6Z5ucOn8C573m2b8kdP6X5BD8mCyLUQDH9ZWY5t+QWSpRjOBNw3ASd98m6Clp9L+D78nJqP1yhbCiSslLozw1d+67IYd97EKUFxnkdkJfr+V1EA0H1cZzFdVLc/v6VjiRdnCV2p9UWIhspM+1yrimmhvhekWeVX14OYpR7NnHs+URRuQYI1gCzxRIK6x3fwZfXlezzdDRWQF86vDbB0WL5y7//V17Njj8JVUqpf62qB1KQVy30rO+fJmUk/lcJPY6iFkXFS0nBdK+ciaavZYQNCJNvsgHFyWIQ0IBfXpQyDYGYTqPiOIp2eQWxaovQpOtoUWr9ziu5UmbvofyInVttdIWjByhfDqV+VUVi5Hlssso+PB9arDXzvZBUFP/q9YB33jGmc0XXxakOctT3Fg/JIujCdjS9wJF8ON5V0KddKibUyB2VxPVYdZ1iicnKEZSE5H1bEB73rjjPhO1RGY7idM0KJ++QRdSf8juLl5d0wMCvWCCMRyziB7TsLc8RL+nndO5Srjxll5PfEU75vmx0h/04Zd4Sd9lnPHfcPG9K2WW8pj5UZy3pTp6/2LArpmmquNTLSzzTXvgOu+a0advRHHGX3yRf2Av+HHGX3+ZrlgXb9Jc+7TblRbObFhVHeXpu8lJFe2YPmEgo6lTGlL0WmbgPE37nFue6khKKnAF1yUisvo4XkDSjOS3vcv2Az8PweR9xxWVun2xGVjG/Ui7QtwFcPx7BQ+YxnxwOb9ENSML8WIv3ajmQ3AzvDkVCldjTiryrBaK6iuJak1Id72pcZXIJf0gOzg14seRLRF5OuHtccJVVQl4Iq4mGvI5XE6FJvh8XGtZfDNSwfmyGhqnawxMYroNbEiGIAY9ksVmk5bmX2c3GtdgYFsUONObl2RJUh3BSyWRyhEJYiW3Vc1Alb3mGYO0zzyePxE8V5Qi5sTne/WEMWXY8thU2IXcsl7MpoXIOpKVuG1GF+l1oOCgmDkbF0plveFOpcg0Zvo1F5/eUqmz1yfm4Z0HKyjSP9nyFpmxn2ut7bAHvodEf1vPrLJSoPUDacXTtZvVtobTT1/X7obTSckUorSc+FaG0To8/3wFKawx6GupVhtJQnz+vgdK6iD/VobSG+HxvKE1p8qcalNZX+FMRShv3+FMaSpM5mN6qCqUlv3xQGUorjW4V5E5P9B4oTW/wpyqUdnqWMihNjMB3gtLe/JawNP7z9Rha+RuBfTga/3nGz8742Rk/O+NnZ/zsjJ+d8bMzfnbGz8742Rk/O+NnZ/zsjJ+96r5yB0DLXaSews+2rKXgsy377xg92wp9HXh2cOZy2FnC81uDztIjye8fO9uPgZ3Gzg5BYKclX4vWnZGzb4OcpZnyqwNnudD+nSFnhxOuDHB29Bc5fj3cbJcGoqDv4F9i/h9QSwMEFAACAAgAfUM9R84jEDzNDAAAGSIAABcAAAB1bml2ZXJzYWwvdW5pdmVyc2FsLnBuZ+2aa1RTVxbHwytIBZVKFSoQBSt0VBBFgRoI+EKnolRbHmIACUjlIY8YQiAhRdryKBJAJSBI0tWpdAQTgcozgI6FGwokKgPhHTRACgnEcCUhkMfcQF0z32bNWvMxH7Jyfueeu/c5e+/zv2vdc3P9z/maffDxBzAYzOzM6RMXYDBDRxjM4MYGONSTkmWlhv70sBd8j8EYHOtZCAyjffx8YLBaykblFSOITRJPB2NhsE3PtT89IOGXSBhsF+PMCZ8vU0Pnx9sKIgd+/P518x6np9snN07Cm2DZhobfHodn/lxkX76hu/i7Eze36GVG+d38NnKX+fCJDblPIyut1CsVTG5wam3bw9bqqoftc2+GX/3EGCE/kTPODY62PkSg/fopKHXq0jiej25Llb4ZqY/mQjOBbYp49/2v2a45hBUP/8jXMRio6xvM6R8s+3H05dfZiJK9+lCP9cV7v0E8W0Ur2au9qeLYyG/2iHlt896rPbaeZDWxeQsEkxYQPdq2NqTYO8lnkXlJLWvs2E/Vg8Geemx1dMrx1raO4wq9pat8jXrOmazoSQ6ekVxKKRfLaRqlMHmYNB1Ux7+7aissJFmvpMqTHnoXYZX9NPUNUrtCIe/QkJon0JFhw+dthUNhMk+t0yufnaanTt8NZJDAPreOUpqwTDMSy1RFqNFRo8c3Nwm9paN8tWxlqAuk2lgjBJDNPO8ilRDJTxXcojFDbIWXMt699O2Jb5hIEz0SzS+mip0pWFV9XOh2KBZh2VlGeYFhpKUO+DLBy+4pUsMo8JxEJEU8EXtlmGXa8fb5RBxFgRlgOV/JU95VtHAz9bW3MaHbxuY6zMwJlR05XPDQgb6VIr15pH9fmokNhqzwgI/l2gSTiRU7RQWq33Lsq1WR6r8Ohhjl8VUL+B4S4M64YlsjVLhPEBAeJfPjnwCJYm+XhZzhpaKC2n1AIQDWXRb10vgaZCWvD6xxG6SwhMFeHXKMYuh8nMASisrmnmf6J+H3rE4USMLZ3DHPIgXmRRlgVUOZPzjZ24AJtnX4eipp5pbq6tuy+a52AKylEX/dybyv9y4G1TrV1JBpt8pp7wI+qqPUSlgZMs+Gbta+EJsEDkmM3XGtYHpIe92DUXJy4nbFakxbhca9AVq56LrBScbrVO5Woh0lIU0DIKF52JZkwfPG/A4sBLG55iYNWaD5hzPPZlORmrtILuBrPPMsGv6wDCUzD3ZgNo9wnUBvQmWjyuk70+/rJTXl2HvUaYWlO0V0wM53EDVNb7Zx7Fq6/IgaJRiaEXkxywnBDWiHxcr8KLc2DYb03pupHRDWAGLHFlDwEqua6MSyJQB2w/Rc/USKf7lw+Ly6uNJHU0qLB/AhvSmqpQxq3KHNNwGWGHPUWWQG1iG5i0iOqCAeCFMccgZabtmuh37n8EfoD01S2oxB3H3mKmuBuF+I60oD69ASTRACSnj2ND0zAskJRxqwkTTjEnAcXpS5YFnBMRi4InY7uHw/Qc6f6C60LJ6uVomLBSPwbHH60Rd+X7NZyu8y1JxcdlI+QZCKtRYEYS8HOwCoBLxp1XJxb9L+BhDAcQnCikaJT8MO4EiYXKFqiaU3zapoQmgrvU20RvpHvnXnX++wCeIYKJGcBpOPQG/c0AJe7GAwxToF/5lQSbMPr5HV96RssR4lUYQeXWLUqq3BO2mLwBKQzowB0nxSfjj2bNUGi2EyZ7+wFHBhvIRWJyqeBtPL5J4NEh7aoDO1bWAVNWis3W0ep+nsp0mm2wC8Uf6ziBlKR4owCT5nVVjgc/0fx+G04CNw+nMW3/AmEoG4y548vJorxtY0Qqn1YJjvuNoqsyGorFeDvBJQiASZ52CZcT9wI8/bnHBLKr3LFsz7Bp26k5MEPG+CC/C7JRplRlS5tLWOlFA3EbTNrc0XSjESaWxiUZF90Ugrv+6umW9ubrDQdn+p32lkDskwLPUXw7yNdv5Q662/ifaS932t6sD++d9g/CcuSqPUmqWfoWs1bM5wDc7pQAc60IEOdKADHehABzrQgQ50oAMd6EAHOtDB/wa2nuky8f/lbWPBzGhCR9vK2+ebmZVIQvLSioiJCvJQp2pUcib3Go6xN9htNH8+cDXDMVlJcJZ7aEhrr0ytO6lhGYSlZalgOly+Kx3sc2Ny43Gc+prbuMDVVPZi5cS0Uo5jertsf3xcWReFAJxctAc7HF4YmVSUFLEsQGiakJLgweD4dJPFiRnP0Pty0ryNYzIM2Oc9LP/x/Icw2Df93YhKfsbq/HSppLiGQ2oYmSme8vSa8oOnG+fJJ9ITCOHZd3hBbUcgw0JnPMDsSqNexS3UDxyh7pEszY1JMBLvpDwud+pwANMMBntK6MFvrekiUL/GqdfGCOTHSYjOicwInDfwOC0essIJvC7vmJLcH7qEzhqOKf/8DiWthkMOMzaxaH2A0ii4PUuSiKUR7TqYn6svsO8OHC591ND8pSLwYXXsY8pPRnnU3K2165b6+6vOUzGtnze0bNI6E9dzvUJCs1s/+yt9eVlAoYrmMeuGaBhNI4B90rJtbVSUZq/wC/3ODo1KUo2fIEQ3L6Afhe6AQgGCBzUXXMmTE2nycTw5VD0YkqCKGDZGEBOXslHK1x1dFeBn9WPjKFltSz9q9fc65ZhTa9/cpd6A0bE9QDG2QngL00uYInDsuYF1SJ4zRSiyHE6YcdjdOxo3Lrxk6gySLIzNLGgZK7Ma1ErHaelBo/j1+VGJ8qcxZ/GBrQ9cTnPDCbx3CiGN30IjKwUIXs+hU32/2lRlLA0E8kBgkoyoFrmExGPLXfqKdr4Mr6RiRw5HEd74PSBcrgwqunaZUv6AFTrYzFzNQHQ+0+90/ELh8YD1Un7LopoHh8EmiURp5/Ye6ZjXwVs+2N1ne8FT9FLjvlwTzQqvgyGkPC68NsEdXM5aIeKPNfTdqRWxoNgwuuOe9MV33QF3gClGebXEqLjbIKeJaHgvPseKJ38Qi0coxoPQt8utd/vHJdw+86i7GyCh5v5MEbBLHQvEJCIXYtiCr+g5HeolJrQMume/X5Y4KfCZtf0p02DSO4FTAC8SKr0joCtH4ZVp14WzFiUwr1jv9Z/CY3B+15MLvWuL3TTtSXbrVaYIujUtu/upwazpHcy32cpnR3uEejfgQ7XoaHH04b6sxSRep2V1gZ6ydkEZBsXqrAfPOoTjjEeKP7AYvbbD6tSdbld+kcvRAHrOwOHm7pf6nb/LAorLa9aroPbjnvlYnmv7ZJIp3fcy+05mejs5whZToLD6mjvTan9qiM2VSguIhhH7+Ly5e2vZv1iQXoHnYAPppdxDyaFg+wwlJVLBilv+Cp7Hmm0+MNr6l5TxqPcREQAUqqCZFHlPQrfMenvFlA7c34J53G6TH90SX+i54MgeukFkYVZpTlCd7YEqtrHblYMhJpyqjP6YdxVJaww5M8Z2fcNRqnY8b2rP3mSxHv2K3f75WzmuvnnKXnB+5b0vBxqxzpo7bw+FWxBPz5G+zJ8nS5t6dqa3b8XwANuFGJzf1er467evVQBE4xMPSPqdy8bbgvGbDo2WGxZ85LjYCk3BzWPYxgIky9knu8GkHwNFzPUwLU51354uXWAcHHd1DzXKk0rzz2JeVH6K6RXHxsZtF3Byz462HpA9abFdXwICXJbTyxoyI7yAXXp2PAeeXRcQ3kVwWMgnAS76JzMcAniCIw6qTXkeF3r7Y8YHYg1gsMTQdpVsNJ3cHRkZTrzoyP7mqKiX/4m5VWK0esN2AquHhYaLMWpLFpSHtPVd+KTNVvGL7wylFVFHrHgeMNh9uFsw7/tZV8YM5Um+aLWu9ipbcuxPX2YWLl7Oruerl/6sKcWbH5xLBC2fN67rxMKamvzQ6n6NfrrMCiEqrRpoWd9ESNLy6+ye2vFPQtDZWgWTTaRL9jOfo+/v8xfnbS0LeB+hJdlogjOAp8bgzKAgO30F7QQSasSlQmlvi3+yniAeJNWqC3xf6YsaxjNom/28stjjTOWFIyD1vaism/63qm75D1X9Y7a/qgfk8yYy7WifBtu82NUmFgZA5v7w6GySWq+r+CvrZGU7nu4u2390GB+6LoRI0/OVyOAChdPJduwV3ER9Tf2I7MLU+8eCHW2/R5dziIyQw30EDX6Bm+X7JlGPGjspzhVjxi4nMteO4hq7EXRnlwtjuMSMvxftEd7IL9/45yMuCD/ZKE4XapgqpXyX9nQPhtPXfkvh7/CfIP9DAQp7tE1YVeER6R+tkvYQJ0PtSeF3v+b6otTLguRdED399G9+yJYVfjd67eTv+L0TD0TeRbOrko4wxgaoJ9H0mjlG+0XEyutsBCOUlVo7pu2e3PLK9tVO9SE0WrXZrATfziVv/Fjr6szJcycYx8Jv/gtQSwMEFAACAAgAfUM9R5F1CYhMAAAAawAAABsAAAB1bml2ZXJzYWwvdW5pdmVyc2FsLnBuZy54bWyzsa/IzVEoSy0qzszPs1Uy1DNQsrfj5bIpKEoty0wtV6gAigEFIUBJodJWycQIwS3PTCnJAKowMDFACGakZqZnlNgqmVsgBPWBZgIAUEsBAgAAFAACAAgA23YDR1p/uZk6BAAA4Q4AAB0AAAAAAAAAAQAAAAAAAAAAAHVuaXZlcnNhbC9jb21tb25fbWVzc2FnZXMubG5nUEsBAgAAFAACAAgA23YDR+QkkpX3AwAAPhAAACcAAAAAAAAAAQAAAAAAdQQAAHVuaXZlcnNhbC9mbGFzaF9wdWJsaXNoaW5nX3NldHRpbmdzLnhtbFBLAQIAABQAAgAIANt2A0cOfTfNtQIAAFcKAAAhAAAAAAAAAAEAAAAAALEIAAB1bml2ZXJzYWwvZmxhc2hfc2tpbl9zZXR0aW5ncy54bWxQSwECAAAUAAIACADbdgNHK/eq7cwDAABPDwAAJgAAAAAAAAABAAAAAAClCwAAdW5pdmVyc2FsL2h0bWxfcHVibGlzaGluZ19zZXR0aW5ncy54bWxQSwECAAAUAAIACADbdgNHYoMsiJUBAAAdBgAAHwAAAAAAAAABAAAAAAC1DwAAdW5pdmVyc2FsL2h0bWxfc2tpbl9zZXR0aW5ncy5qc1BLAQIAABQAAgAIAHxDPUca2uo7qgAAAB8BAAAaAAAAAAAAAAEAAAAAAIcRAAB1bml2ZXJzYWwvaTE4bl9wcmVzZXRzLnhtbFBLAQIAABQAAgAIAHxDPUdR5XXGbwAAAHYAAAAcAAAAAAAAAAEAAAAAAGkSAAB1bml2ZXJzYWwvbG9jYWxfc2V0dGluZ3MueG1sUEsBAgAAFAACAAgAhIrIRook4qj6AgAAsAgAABQAAAAAAAAAAQAAAAAAEhMAAHVuaXZlcnNhbC9wbGF5ZXIueG1sUEsBAgAAFAACAAgAfEM9R2eRJqRjCQAApTkAACkAAAAAAAAAAQAAAAAAPhYAAHVuaXZlcnNhbC9za2luX2N1c3RvbWl6YXRpb25fc2V0dGluZ3MueG1sUEsBAgAAFAACAAgAfUM9R84jEDzNDAAAGSIAABcAAAAAAAAAAAAAAAAA6B8AAHVuaXZlcnNhbC91bml2ZXJzYWwucG5nUEsBAgAAFAACAAgAfUM9R5F1CYhMAAAAawAAABsAAAAAAAAAAQAAAAAA6iwAAHVuaXZlcnNhbC91bml2ZXJzYWwucG5nLnhtbFBLBQYAAAAACwALAEkDAABvLQAAAAA="/>
  <p:tag name="ISPRING_PRESENTATION_TITLE" val="[Template]  lesson NEW teacher1"/>
  <p:tag name="ISPRING_RESOURCE_PATHS_HASH_PRESENTER" val="bf50da2caa3d8f4379af14b488c15754ca7382b9"/>
</p:tagLst>
</file>

<file path=ppt/theme/theme1.xml><?xml version="1.0" encoding="utf-8"?>
<a:theme xmlns:a="http://schemas.openxmlformats.org/drawingml/2006/main" name="StepUP">
  <a:themeElements>
    <a:clrScheme name="material Orange [Math]">
      <a:dk1>
        <a:srgbClr val="202020"/>
      </a:dk1>
      <a:lt1>
        <a:srgbClr val="F9F9F9"/>
      </a:lt1>
      <a:dk2>
        <a:srgbClr val="FF562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21A8B3"/>
      </a:accent6>
      <a:hlink>
        <a:srgbClr val="27AE60"/>
      </a:hlink>
      <a:folHlink>
        <a:srgbClr val="27AE60"/>
      </a:folHlink>
    </a:clrScheme>
    <a:fontScheme name="General Lesso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solidFill>
            <a:schemeClr val="accent5"/>
          </a:solidFill>
          <a:miter lim="800000"/>
          <a:headEnd/>
          <a:tailEnd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ot="0" spcFirstLastPara="0" vertOverflow="overflow" horzOverflow="overflow" vert="horz" wrap="non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12637</TotalTime>
  <Words>1837</Words>
  <Application>Microsoft Office PowerPoint</Application>
  <PresentationFormat>Letter Paper (8.5x11 in)</PresentationFormat>
  <Paragraphs>661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Symbol</vt:lpstr>
      <vt:lpstr>Calisto MT</vt:lpstr>
      <vt:lpstr>Cambria Math</vt:lpstr>
      <vt:lpstr>Meiryo</vt:lpstr>
      <vt:lpstr>Calibri</vt:lpstr>
      <vt:lpstr>Wingdings 3</vt:lpstr>
      <vt:lpstr>Century Gothic</vt:lpstr>
      <vt:lpstr>Lato</vt:lpstr>
      <vt:lpstr>Times New Roman</vt:lpstr>
      <vt:lpstr>Verdana</vt:lpstr>
      <vt:lpstr>Arial</vt:lpstr>
      <vt:lpstr>Handlee</vt:lpstr>
      <vt:lpstr>StepUP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[Template]  lesson NEW teacher1</dc:title>
  <dc:creator>Stephen</dc:creator>
  <cp:lastModifiedBy>Rupinder Jagpal</cp:lastModifiedBy>
  <cp:revision>827</cp:revision>
  <cp:lastPrinted>2015-11-25T19:53:31Z</cp:lastPrinted>
  <dcterms:created xsi:type="dcterms:W3CDTF">2012-04-12T14:57:33Z</dcterms:created>
  <dcterms:modified xsi:type="dcterms:W3CDTF">2017-10-19T17:28:29Z</dcterms:modified>
</cp:coreProperties>
</file>