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73" r:id="rId3"/>
    <p:sldId id="278" r:id="rId4"/>
    <p:sldId id="322" r:id="rId5"/>
    <p:sldId id="270" r:id="rId6"/>
    <p:sldId id="264" r:id="rId7"/>
    <p:sldId id="274" r:id="rId8"/>
    <p:sldId id="324" r:id="rId9"/>
    <p:sldId id="325" r:id="rId10"/>
    <p:sldId id="326" r:id="rId11"/>
    <p:sldId id="276" r:id="rId12"/>
    <p:sldId id="327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3366FF"/>
    <a:srgbClr val="0066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1862" autoAdjust="0"/>
  </p:normalViewPr>
  <p:slideViewPr>
    <p:cSldViewPr>
      <p:cViewPr varScale="1">
        <p:scale>
          <a:sx n="74" d="100"/>
          <a:sy n="74" d="100"/>
        </p:scale>
        <p:origin x="1128" y="9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itchFamily="34" charset="0"/>
              </a:defRPr>
            </a:lvl1pPr>
          </a:lstStyle>
          <a:p>
            <a:pPr>
              <a:defRPr/>
            </a:pPr>
            <a:fld id="{B06E7320-3DC0-459A-AC03-BF57D7DA4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26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691E755-159D-403A-B24A-65DF8C10904D}" type="slidenum">
              <a:rPr lang="en-US" altLang="en-US" sz="1200" b="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885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FF0EABA-BC2A-4529-A614-2613BAB23F02}" type="slidenum">
              <a:rPr lang="en-US" altLang="en-US" sz="1200" b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0D771-BF0B-4013-955E-5504DF3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CD0F-DB0C-4D34-BF85-B998FAB05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0CE83-D8FA-4124-83D3-EE6698ABE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44FF-34EA-4C7F-9DB4-9F60B067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64F2C-C0DF-4014-9946-DAEA35234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368BB-1110-437C-913D-73898B45B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8F6D4-846D-46EA-9EF9-84BADC3E2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45A8A-AB2B-47B3-A965-EE962561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292F1-A29E-48C5-8B7C-AE28E6B5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A6A6F-F522-4405-887B-6890AB991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089D-29E1-45B2-9E92-2EF6044D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7DBDD-4B24-4468-9457-DA9F3F9B5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F82A109D-B36B-49AE-A81E-FE805F306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746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3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5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" name="Text Box 11"/>
          <p:cNvSpPr txBox="1">
            <a:spLocks noChangeArrowheads="1"/>
          </p:cNvSpPr>
          <p:nvPr userDrawn="1"/>
        </p:nvSpPr>
        <p:spPr bwMode="auto">
          <a:xfrm>
            <a:off x="1066800" y="-22225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b="0">
                <a:solidFill>
                  <a:schemeClr val="bg1"/>
                </a:solidFill>
                <a:latin typeface="Arial Black" pitchFamily="34" charset="0"/>
              </a:rPr>
              <a:t>Angles Formed by Parallel Lines </a:t>
            </a:r>
          </a:p>
          <a:p>
            <a:pPr eaLnBrk="0" hangingPunct="0"/>
            <a:r>
              <a:rPr lang="en-US" b="0">
                <a:solidFill>
                  <a:schemeClr val="bg1"/>
                </a:solidFill>
                <a:latin typeface="Arial Black" pitchFamily="34" charset="0"/>
              </a:rPr>
              <a:t>and Transversals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27782" y="1905000"/>
            <a:ext cx="9016218" cy="1600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b="0" dirty="0"/>
              <a:t>Prove and use theorems about the angles formed by parallel lines and a transversal.</a:t>
            </a: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b="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sz="3600" b="0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anose="020B0A04020102020204" pitchFamily="34" charset="0"/>
              </a:rPr>
              <a:t> Example 2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95300" y="27051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Find </a:t>
            </a:r>
            <a:r>
              <a:rPr lang="en-US" altLang="en-US" dirty="0" err="1"/>
              <a:t>m</a:t>
            </a:r>
            <a:r>
              <a:rPr lang="en-US" altLang="en-US" dirty="0" err="1">
                <a:sym typeface="Symbol" panose="05050102010706020507" pitchFamily="18" charset="2"/>
              </a:rPr>
              <a:t></a:t>
            </a:r>
            <a:r>
              <a:rPr lang="en-US" altLang="en-US" dirty="0" err="1"/>
              <a:t>ABD</a:t>
            </a:r>
            <a:r>
              <a:rPr lang="en-US" altLang="en-US" dirty="0"/>
              <a:t>.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" y="50292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/>
              <a:t>m</a:t>
            </a:r>
            <a:r>
              <a:rPr lang="en-US" altLang="en-US" b="0">
                <a:sym typeface="Symbol" panose="05050102010706020507" pitchFamily="18" charset="2"/>
              </a:rPr>
              <a:t></a:t>
            </a:r>
            <a:r>
              <a:rPr lang="en-US" altLang="en-US" b="0" i="1">
                <a:sym typeface="Symbol" panose="05050102010706020507" pitchFamily="18" charset="2"/>
              </a:rPr>
              <a:t>ABD</a:t>
            </a:r>
            <a:r>
              <a:rPr lang="en-US" altLang="en-US" b="0">
                <a:sym typeface="Symbol" panose="05050102010706020507" pitchFamily="18" charset="2"/>
              </a:rPr>
              <a:t> = 2</a:t>
            </a:r>
            <a:r>
              <a:rPr lang="en-US" altLang="en-US" b="0">
                <a:solidFill>
                  <a:srgbClr val="FF0000"/>
                </a:solidFill>
                <a:sym typeface="Symbol" panose="05050102010706020507" pitchFamily="18" charset="2"/>
              </a:rPr>
              <a:t>(25) </a:t>
            </a:r>
            <a:r>
              <a:rPr lang="en-US" altLang="en-US" b="0">
                <a:sym typeface="Symbol" panose="05050102010706020507" pitchFamily="18" charset="2"/>
              </a:rPr>
              <a:t>+ 10 =  60°</a:t>
            </a:r>
            <a:endParaRPr lang="en-US" altLang="en-US" b="0" i="1">
              <a:sym typeface="Symbol" panose="05050102010706020507" pitchFamily="18" charset="2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04800" y="3657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/>
              <a:t>2</a:t>
            </a:r>
            <a:r>
              <a:rPr lang="en-US" altLang="en-US" b="0" i="1"/>
              <a:t>x</a:t>
            </a:r>
            <a:r>
              <a:rPr lang="en-US" altLang="en-US" b="0"/>
              <a:t> + 10° = 3</a:t>
            </a:r>
            <a:r>
              <a:rPr lang="en-US" altLang="en-US" b="0" i="1"/>
              <a:t>x</a:t>
            </a:r>
            <a:r>
              <a:rPr lang="en-US" altLang="en-US" b="0"/>
              <a:t> – 15°</a:t>
            </a:r>
            <a:endParaRPr lang="en-US" altLang="en-US" b="0" i="1">
              <a:sym typeface="Symbol" panose="05050102010706020507" pitchFamily="18" charset="2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733800" y="3657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anose="05050102010706020507" pitchFamily="18" charset="2"/>
              </a:rPr>
              <a:t>Alt. Int. s Thm.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733800" y="4191000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i="1" dirty="0">
                <a:solidFill>
                  <a:srgbClr val="3366FF"/>
                </a:solidFill>
                <a:sym typeface="Symbol" panose="05050102010706020507" pitchFamily="18" charset="2"/>
              </a:rPr>
              <a:t>Subtract 2x and add 15 to both sides.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524000" y="4343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i="1"/>
              <a:t>x</a:t>
            </a:r>
            <a:r>
              <a:rPr lang="en-US" altLang="en-US" b="0"/>
              <a:t> = 25</a:t>
            </a:r>
            <a:endParaRPr lang="en-US" altLang="en-US" b="0" i="1">
              <a:sym typeface="Symbol" panose="05050102010706020507" pitchFamily="18" charset="2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105400" y="5029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anose="05050102010706020507" pitchFamily="18" charset="2"/>
              </a:rPr>
              <a:t>Substitute 25 for x.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09" y="1569831"/>
            <a:ext cx="2571750" cy="59150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810000" y="1471629"/>
            <a:ext cx="4495800" cy="2543141"/>
            <a:chOff x="3810000" y="1471629"/>
            <a:chExt cx="4495800" cy="2543141"/>
          </a:xfrm>
        </p:grpSpPr>
        <p:pic>
          <p:nvPicPr>
            <p:cNvPr id="1126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1471629"/>
              <a:ext cx="4495800" cy="254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Arc 1"/>
            <p:cNvSpPr/>
            <p:nvPr/>
          </p:nvSpPr>
          <p:spPr bwMode="auto">
            <a:xfrm rot="11572867">
              <a:off x="5714999" y="1968235"/>
              <a:ext cx="533400" cy="543766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Arc 12"/>
            <p:cNvSpPr/>
            <p:nvPr/>
          </p:nvSpPr>
          <p:spPr bwMode="auto">
            <a:xfrm rot="1670823">
              <a:off x="5247335" y="2729280"/>
              <a:ext cx="533400" cy="543766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8999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8" grpId="0"/>
      <p:bldP spid="32779" grpId="0"/>
      <p:bldP spid="32781" grpId="0"/>
      <p:bldP spid="32782" grpId="0"/>
      <p:bldP spid="327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Find </a:t>
            </a:r>
            <a:r>
              <a:rPr lang="en-US" altLang="en-US" i="1"/>
              <a:t>x</a:t>
            </a:r>
            <a:r>
              <a:rPr lang="en-US" altLang="en-US"/>
              <a:t> and </a:t>
            </a:r>
            <a:r>
              <a:rPr lang="en-US" altLang="en-US" i="1"/>
              <a:t>y</a:t>
            </a:r>
            <a:r>
              <a:rPr lang="en-US" altLang="en-US"/>
              <a:t> in the diagram.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4</a:t>
            </a:r>
            <a:endParaRPr lang="en-US" altLang="en-US" b="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81000" y="1905000"/>
            <a:ext cx="5073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By the Alternate Interior Angles</a:t>
            </a:r>
          </a:p>
          <a:p>
            <a:r>
              <a:rPr lang="en-US" b="0"/>
              <a:t>Theorem, (5</a:t>
            </a:r>
            <a:r>
              <a:rPr lang="en-US" b="0" i="1"/>
              <a:t>x </a:t>
            </a:r>
            <a:r>
              <a:rPr lang="en-US" b="0"/>
              <a:t>+ 4</a:t>
            </a:r>
            <a:r>
              <a:rPr lang="en-US" b="0" i="1"/>
              <a:t>y</a:t>
            </a:r>
            <a:r>
              <a:rPr lang="en-US" b="0"/>
              <a:t>)° = 55°.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81000" y="3063875"/>
            <a:ext cx="5073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By the Corresponding Angles Postulate, (5</a:t>
            </a:r>
            <a:r>
              <a:rPr lang="en-US" b="0" i="1"/>
              <a:t>x </a:t>
            </a:r>
            <a:r>
              <a:rPr lang="en-US" b="0"/>
              <a:t>+ 5</a:t>
            </a:r>
            <a:r>
              <a:rPr lang="en-US" b="0" i="1"/>
              <a:t>y</a:t>
            </a:r>
            <a:r>
              <a:rPr lang="en-US" b="0"/>
              <a:t>)° = 60°.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81000" y="407035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   5</a:t>
            </a:r>
            <a:r>
              <a:rPr lang="en-US" b="0" i="1"/>
              <a:t>x </a:t>
            </a:r>
            <a:r>
              <a:rPr lang="en-US" b="0"/>
              <a:t>+ 5</a:t>
            </a:r>
            <a:r>
              <a:rPr lang="en-US" b="0" i="1"/>
              <a:t>y</a:t>
            </a:r>
            <a:r>
              <a:rPr lang="en-US" b="0"/>
              <a:t> = 60</a:t>
            </a:r>
          </a:p>
          <a:p>
            <a:r>
              <a:rPr lang="en-US" b="0" u="sng"/>
              <a:t>–(5</a:t>
            </a:r>
            <a:r>
              <a:rPr lang="en-US" b="0" i="1" u="sng"/>
              <a:t>x</a:t>
            </a:r>
            <a:r>
              <a:rPr lang="en-US" b="0" u="sng"/>
              <a:t> + 4</a:t>
            </a:r>
            <a:r>
              <a:rPr lang="en-US" b="0" i="1" u="sng"/>
              <a:t>y</a:t>
            </a:r>
            <a:r>
              <a:rPr lang="en-US" b="0" u="sng"/>
              <a:t> = 55)</a:t>
            </a:r>
          </a:p>
          <a:p>
            <a:r>
              <a:rPr lang="en-US"/>
              <a:t>             </a:t>
            </a:r>
            <a:r>
              <a:rPr lang="en-US" b="0" i="1"/>
              <a:t>y</a:t>
            </a:r>
            <a:r>
              <a:rPr lang="en-US" b="0"/>
              <a:t> = 5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57200" y="5334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/>
              <a:t>5</a:t>
            </a:r>
            <a:r>
              <a:rPr lang="en-US" b="0" i="1"/>
              <a:t>x</a:t>
            </a:r>
            <a:r>
              <a:rPr lang="en-US" b="0"/>
              <a:t> + 5</a:t>
            </a:r>
            <a:r>
              <a:rPr lang="en-US" b="0">
                <a:solidFill>
                  <a:srgbClr val="FF0000"/>
                </a:solidFill>
              </a:rPr>
              <a:t>(5) </a:t>
            </a:r>
            <a:r>
              <a:rPr lang="en-US" b="0"/>
              <a:t>= 60</a:t>
            </a:r>
          </a:p>
        </p:txBody>
      </p:sp>
      <p:pic>
        <p:nvPicPr>
          <p:cNvPr id="1229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371600"/>
            <a:ext cx="33051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657600" y="4146550"/>
            <a:ext cx="449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Subtract the first equation from the second equation.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62000" y="6019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1"/>
              <a:t>x </a:t>
            </a:r>
            <a:r>
              <a:rPr lang="en-US" b="0"/>
              <a:t>= 7, </a:t>
            </a:r>
            <a:r>
              <a:rPr lang="en-US" b="0" i="1"/>
              <a:t>y </a:t>
            </a:r>
            <a:r>
              <a:rPr lang="en-US" b="0"/>
              <a:t>= 5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657600" y="51816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Substitute 5 for y in 5x + 5y = 60. Simplify and solve for x.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5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21.1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54657"/>
            <a:ext cx="1076325" cy="3714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31754" grpId="0"/>
      <p:bldP spid="31755" grpId="0"/>
      <p:bldP spid="31757" grpId="0"/>
      <p:bldP spid="31758" grpId="0"/>
      <p:bldP spid="317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5"/>
          <p:cNvSpPr txBox="1">
            <a:spLocks noChangeArrowheads="1"/>
          </p:cNvSpPr>
          <p:nvPr/>
        </p:nvSpPr>
        <p:spPr bwMode="auto">
          <a:xfrm>
            <a:off x="-1787100" y="862997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0" dirty="0">
                <a:solidFill>
                  <a:srgbClr val="FF00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 b="0" dirty="0">
                <a:solidFill>
                  <a:srgbClr val="006699"/>
                </a:solidFill>
                <a:latin typeface="Arial Black" panose="020B0A04020102020204" pitchFamily="34" charset="0"/>
              </a:rPr>
              <a:t> Example 3 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315" name="Text Box 19"/>
          <p:cNvSpPr txBox="1">
            <a:spLocks noChangeArrowheads="1"/>
          </p:cNvSpPr>
          <p:nvPr/>
        </p:nvSpPr>
        <p:spPr bwMode="auto">
          <a:xfrm>
            <a:off x="304800" y="1447800"/>
            <a:ext cx="8237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Find the measures of the acute angles in the diagram.</a:t>
            </a:r>
          </a:p>
        </p:txBody>
      </p:sp>
      <p:pic>
        <p:nvPicPr>
          <p:cNvPr id="1331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89731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4267200"/>
            <a:ext cx="698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0"/>
              <a:t>An acute angle will be 180° – 125°, or 55°. 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36550" y="2362200"/>
            <a:ext cx="5378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0"/>
              <a:t>By the Alternate Exterior Angles</a:t>
            </a:r>
          </a:p>
          <a:p>
            <a:pPr eaLnBrk="1" hangingPunct="1"/>
            <a:r>
              <a:rPr lang="en-US" altLang="en-US" b="0"/>
              <a:t>Theorem, (25</a:t>
            </a:r>
            <a:r>
              <a:rPr lang="en-US" altLang="en-US" b="0" i="1"/>
              <a:t>x </a:t>
            </a:r>
            <a:r>
              <a:rPr lang="en-US" altLang="en-US" b="0"/>
              <a:t>+ 5</a:t>
            </a:r>
            <a:r>
              <a:rPr lang="en-US" altLang="en-US" b="0" i="1"/>
              <a:t>y</a:t>
            </a:r>
            <a:r>
              <a:rPr lang="en-US" altLang="en-US" b="0"/>
              <a:t>)° = 125°.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81000" y="3276600"/>
            <a:ext cx="5073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0"/>
              <a:t>By the Corresponding Angles Postulate, (25</a:t>
            </a:r>
            <a:r>
              <a:rPr lang="en-US" altLang="en-US" b="0" i="1"/>
              <a:t>x </a:t>
            </a:r>
            <a:r>
              <a:rPr lang="en-US" altLang="en-US" b="0"/>
              <a:t>+ 4</a:t>
            </a:r>
            <a:r>
              <a:rPr lang="en-US" altLang="en-US" b="0" i="1"/>
              <a:t>y</a:t>
            </a:r>
            <a:r>
              <a:rPr lang="en-US" altLang="en-US" b="0"/>
              <a:t>)° = 120°.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81000" y="4876800"/>
            <a:ext cx="806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0"/>
              <a:t>The other acute angle will be 180° – 120°, or 60°.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0588" y="804227"/>
            <a:ext cx="2571750" cy="59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538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/>
      <p:bldP spid="16408" grpId="0"/>
      <p:bldP spid="16409" grpId="0"/>
      <p:bldP spid="16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287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2400" y="15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21.1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3625423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i="1" dirty="0">
                <a:solidFill>
                  <a:srgbClr val="000000"/>
                </a:solidFill>
              </a:rPr>
              <a:t>Remember that postulates are statements that are accepted without proof. Since the Corresponding Angles postulate is given as a postulate, it can be used to prove the next three theorems.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835" y="762000"/>
            <a:ext cx="591441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5862"/>
            <a:ext cx="5394506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62000"/>
            <a:ext cx="7467600" cy="5748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8839200" cy="5456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855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1"/>
          <p:cNvSpPr txBox="1">
            <a:spLocks noChangeArrowheads="1"/>
          </p:cNvSpPr>
          <p:nvPr/>
        </p:nvSpPr>
        <p:spPr bwMode="auto">
          <a:xfrm>
            <a:off x="417513" y="99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/>
              <a:t>Find </a:t>
            </a:r>
            <a:r>
              <a:rPr lang="en-US" altLang="en-US" dirty="0" err="1"/>
              <a:t>m</a:t>
            </a:r>
            <a:r>
              <a:rPr lang="en-US" altLang="en-US" dirty="0" err="1">
                <a:sym typeface="Symbol" pitchFamily="18" charset="2"/>
              </a:rPr>
              <a:t></a:t>
            </a:r>
            <a:r>
              <a:rPr lang="en-US" altLang="en-US" i="1" dirty="0" err="1"/>
              <a:t>QRS</a:t>
            </a:r>
            <a:r>
              <a:rPr lang="en-US" altLang="en-US" dirty="0"/>
              <a:t>.</a:t>
            </a:r>
          </a:p>
        </p:txBody>
      </p:sp>
      <p:pic>
        <p:nvPicPr>
          <p:cNvPr id="7172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85923"/>
            <a:ext cx="4514045" cy="279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1038225" y="4430713"/>
            <a:ext cx="328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m</a:t>
            </a:r>
            <a:r>
              <a:rPr lang="en-US" b="0">
                <a:sym typeface="Symbol" pitchFamily="18" charset="2"/>
              </a:rPr>
              <a:t></a:t>
            </a:r>
            <a:r>
              <a:rPr lang="en-US" b="0"/>
              <a:t>QRS = 180° – </a:t>
            </a:r>
            <a:r>
              <a:rPr lang="en-US" b="0" i="1"/>
              <a:t>x</a:t>
            </a:r>
            <a:r>
              <a:rPr lang="en-US" b="0"/>
              <a:t> 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457200" y="3124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/>
              <a:t>x </a:t>
            </a:r>
            <a:r>
              <a:rPr lang="en-US" altLang="en-US" b="0"/>
              <a:t>= 118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17513" y="3886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/>
              <a:t>m</a:t>
            </a:r>
            <a:r>
              <a:rPr lang="en-US" altLang="en-US" b="0">
                <a:sym typeface="Symbol" pitchFamily="18" charset="2"/>
              </a:rPr>
              <a:t></a:t>
            </a:r>
            <a:r>
              <a:rPr lang="en-US" altLang="en-US" b="0" i="1">
                <a:sym typeface="Symbol" pitchFamily="18" charset="2"/>
              </a:rPr>
              <a:t>QRS</a:t>
            </a:r>
            <a:r>
              <a:rPr lang="en-US" altLang="en-US" b="0">
                <a:sym typeface="Symbol" pitchFamily="18" charset="2"/>
              </a:rPr>
              <a:t> + </a:t>
            </a:r>
            <a:r>
              <a:rPr lang="en-US" altLang="en-US" b="0" i="1">
                <a:sym typeface="Symbol" pitchFamily="18" charset="2"/>
              </a:rPr>
              <a:t>x</a:t>
            </a:r>
            <a:r>
              <a:rPr lang="en-US" altLang="en-US" b="0">
                <a:sym typeface="Symbol" pitchFamily="18" charset="2"/>
              </a:rPr>
              <a:t> = 180°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1828800" y="3124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Corr. s Post.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362200" y="4953000"/>
            <a:ext cx="255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= 180° – </a:t>
            </a:r>
            <a:r>
              <a:rPr lang="en-US" b="0">
                <a:solidFill>
                  <a:srgbClr val="FF0000"/>
                </a:solidFill>
              </a:rPr>
              <a:t>118° 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2362200" y="54864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= 62° </a:t>
            </a:r>
            <a:endParaRPr lang="en-US" b="0">
              <a:solidFill>
                <a:srgbClr val="FF0000"/>
              </a:solidFill>
            </a:endParaRP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800600" y="4419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Subtract x from both sides.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4800600" y="49530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Substitute 118° for x.</a:t>
            </a:r>
          </a:p>
        </p:txBody>
      </p:sp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4800600" y="3886200"/>
            <a:ext cx="350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 u="sng" dirty="0" smtClean="0">
                <a:solidFill>
                  <a:srgbClr val="00B050"/>
                </a:solidFill>
                <a:sym typeface="Symbol" pitchFamily="18" charset="2"/>
              </a:rPr>
              <a:t>*Def</a:t>
            </a:r>
            <a:r>
              <a:rPr lang="en-US" altLang="en-US" b="0" i="1" u="sng" dirty="0">
                <a:solidFill>
                  <a:srgbClr val="00B050"/>
                </a:solidFill>
                <a:sym typeface="Symbol" pitchFamily="18" charset="2"/>
              </a:rPr>
              <a:t>. of Linear </a:t>
            </a:r>
            <a:r>
              <a:rPr lang="en-US" altLang="en-US" b="0" i="1" u="sng" dirty="0" smtClean="0">
                <a:solidFill>
                  <a:srgbClr val="00B050"/>
                </a:solidFill>
                <a:sym typeface="Symbol" pitchFamily="18" charset="2"/>
              </a:rPr>
              <a:t>Pair*</a:t>
            </a:r>
            <a:endParaRPr lang="en-US" altLang="en-US" b="0" i="1" u="sng" dirty="0">
              <a:solidFill>
                <a:srgbClr val="00B050"/>
              </a:solidFill>
              <a:sym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15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754362"/>
            <a:ext cx="2571750" cy="591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3" grpId="0"/>
      <p:bldP spid="20524" grpId="0"/>
      <p:bldP spid="20525" grpId="0"/>
      <p:bldP spid="20526" grpId="0"/>
      <p:bldP spid="20528" grpId="0"/>
      <p:bldP spid="20529" grpId="0"/>
      <p:bldP spid="20530" grpId="0"/>
      <p:bldP spid="20531" grpId="0"/>
      <p:bldP spid="205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7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Find each angle measure.</a:t>
            </a:r>
          </a:p>
        </p:txBody>
      </p:sp>
      <p:sp>
        <p:nvSpPr>
          <p:cNvPr id="6147" name="Text Box 38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1: Using the Corresponding Angles Postulate</a:t>
            </a:r>
          </a:p>
        </p:txBody>
      </p:sp>
      <p:pic>
        <p:nvPicPr>
          <p:cNvPr id="6148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76400"/>
            <a:ext cx="39624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9" name="Text Box 40"/>
          <p:cNvSpPr txBox="1">
            <a:spLocks noChangeArrowheads="1"/>
          </p:cNvSpPr>
          <p:nvPr/>
        </p:nvSpPr>
        <p:spPr bwMode="auto">
          <a:xfrm>
            <a:off x="304800" y="2286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A. </a:t>
            </a:r>
            <a:r>
              <a:rPr lang="en-US" altLang="en-US" b="0"/>
              <a:t>m</a:t>
            </a:r>
            <a:r>
              <a:rPr lang="en-US" altLang="en-US" b="0">
                <a:sym typeface="Symbol" pitchFamily="18" charset="2"/>
              </a:rPr>
              <a:t></a:t>
            </a:r>
            <a:r>
              <a:rPr lang="en-US" altLang="en-US" b="0" i="1">
                <a:sym typeface="Symbol" pitchFamily="18" charset="2"/>
              </a:rPr>
              <a:t>ECF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1676400" y="28194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/>
              <a:t>x </a:t>
            </a:r>
            <a:r>
              <a:rPr lang="en-US" altLang="en-US" b="0"/>
              <a:t>= 70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6151" name="Text Box 42"/>
          <p:cNvSpPr txBox="1">
            <a:spLocks noChangeArrowheads="1"/>
          </p:cNvSpPr>
          <p:nvPr/>
        </p:nvSpPr>
        <p:spPr bwMode="auto">
          <a:xfrm>
            <a:off x="381000" y="3886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B. </a:t>
            </a:r>
            <a:r>
              <a:rPr lang="en-US" altLang="en-US" b="0"/>
              <a:t>m</a:t>
            </a:r>
            <a:r>
              <a:rPr lang="en-US" altLang="en-US" b="0">
                <a:sym typeface="Symbol" pitchFamily="18" charset="2"/>
              </a:rPr>
              <a:t></a:t>
            </a:r>
            <a:r>
              <a:rPr lang="en-US" altLang="en-US" b="0" i="1">
                <a:sym typeface="Symbol" pitchFamily="18" charset="2"/>
              </a:rPr>
              <a:t>DCE</a:t>
            </a: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762000" y="3276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/>
              <a:t>m</a:t>
            </a:r>
            <a:r>
              <a:rPr lang="en-US" altLang="en-US" b="0">
                <a:sym typeface="Symbol" pitchFamily="18" charset="2"/>
              </a:rPr>
              <a:t></a:t>
            </a:r>
            <a:r>
              <a:rPr lang="en-US" altLang="en-US" b="0" i="1">
                <a:sym typeface="Symbol" pitchFamily="18" charset="2"/>
              </a:rPr>
              <a:t>ECF</a:t>
            </a:r>
            <a:r>
              <a:rPr lang="en-US" altLang="en-US" b="0">
                <a:sym typeface="Symbol" pitchFamily="18" charset="2"/>
              </a:rPr>
              <a:t> = 70°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2895600" y="2819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 dirty="0">
                <a:solidFill>
                  <a:srgbClr val="00B050"/>
                </a:solidFill>
                <a:sym typeface="Symbol" pitchFamily="18" charset="2"/>
              </a:rPr>
              <a:t>Corr. s Post.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1524000" y="4343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/>
              <a:t>5</a:t>
            </a:r>
            <a:r>
              <a:rPr lang="en-US" altLang="en-US" b="0" i="1"/>
              <a:t>x </a:t>
            </a:r>
            <a:r>
              <a:rPr lang="en-US" altLang="en-US" b="0"/>
              <a:t>= 4</a:t>
            </a:r>
            <a:r>
              <a:rPr lang="en-US" altLang="en-US" b="0" i="1"/>
              <a:t>x +</a:t>
            </a:r>
            <a:r>
              <a:rPr lang="en-US" altLang="en-US" b="0"/>
              <a:t> 22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3962400" y="4343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 dirty="0">
                <a:solidFill>
                  <a:srgbClr val="00B050"/>
                </a:solidFill>
                <a:sym typeface="Symbol" pitchFamily="18" charset="2"/>
              </a:rPr>
              <a:t>Corr. s Post.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1752600" y="4800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/>
              <a:t>x</a:t>
            </a:r>
            <a:r>
              <a:rPr lang="en-US" altLang="en-US" b="0"/>
              <a:t> = 22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3962400" y="4800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Subtract 4x from both sides.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762000" y="5257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/>
              <a:t>m</a:t>
            </a:r>
            <a:r>
              <a:rPr lang="en-US" altLang="en-US" b="0">
                <a:sym typeface="Symbol" pitchFamily="18" charset="2"/>
              </a:rPr>
              <a:t></a:t>
            </a:r>
            <a:r>
              <a:rPr lang="en-US" altLang="en-US" b="0" i="1">
                <a:sym typeface="Symbol" pitchFamily="18" charset="2"/>
              </a:rPr>
              <a:t>DCE</a:t>
            </a:r>
            <a:r>
              <a:rPr lang="en-US" altLang="en-US" b="0">
                <a:sym typeface="Symbol" pitchFamily="18" charset="2"/>
              </a:rPr>
              <a:t> = 5</a:t>
            </a:r>
            <a:r>
              <a:rPr lang="en-US" altLang="en-US" b="0" i="1">
                <a:sym typeface="Symbol" pitchFamily="18" charset="2"/>
              </a:rPr>
              <a:t>x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2057400" y="5715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= 5</a:t>
            </a:r>
            <a:r>
              <a:rPr lang="en-US" altLang="en-US" b="0">
                <a:solidFill>
                  <a:srgbClr val="FF0000"/>
                </a:solidFill>
                <a:sym typeface="Symbol" pitchFamily="18" charset="2"/>
              </a:rPr>
              <a:t>(22)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3962400" y="57150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Substitute 22 for x.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2057400" y="617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>
                <a:sym typeface="Symbol" pitchFamily="18" charset="2"/>
              </a:rPr>
              <a:t>= 110°</a:t>
            </a:r>
            <a:endParaRPr lang="en-US" altLang="en-US" b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5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54657"/>
            <a:ext cx="1076325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3" grpId="0"/>
      <p:bldP spid="13356" grpId="0"/>
      <p:bldP spid="13357" grpId="0"/>
      <p:bldP spid="13358" grpId="0"/>
      <p:bldP spid="13359" grpId="0"/>
      <p:bldP spid="13360" grpId="0"/>
      <p:bldP spid="13361" grpId="0"/>
      <p:bldP spid="13362" grpId="0"/>
      <p:bldP spid="13363" grpId="0"/>
      <p:bldP spid="13364" grpId="0"/>
      <p:bldP spid="13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Find each angle measure.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3</a:t>
            </a:r>
            <a:endParaRPr lang="en-US" altLang="en-US" b="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381000" y="2362200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A.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/>
              <a:t>EDG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381000" y="3962400"/>
            <a:ext cx="191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B. m</a:t>
            </a:r>
            <a:r>
              <a:rPr lang="en-US">
                <a:sym typeface="Symbol" pitchFamily="18" charset="2"/>
              </a:rPr>
              <a:t></a:t>
            </a:r>
            <a:r>
              <a:rPr lang="en-US"/>
              <a:t>BDG</a:t>
            </a:r>
          </a:p>
        </p:txBody>
      </p:sp>
      <p:pic>
        <p:nvPicPr>
          <p:cNvPr id="1024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0"/>
            <a:ext cx="34290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62000" y="2895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/>
              <a:t>m</a:t>
            </a:r>
            <a:r>
              <a:rPr lang="en-US" altLang="en-US" b="0">
                <a:sym typeface="Symbol" pitchFamily="18" charset="2"/>
              </a:rPr>
              <a:t></a:t>
            </a:r>
            <a:r>
              <a:rPr lang="en-US" altLang="en-US" b="0" i="1">
                <a:sym typeface="Symbol" pitchFamily="18" charset="2"/>
              </a:rPr>
              <a:t>EDG</a:t>
            </a:r>
            <a:r>
              <a:rPr lang="en-US" altLang="en-US" b="0">
                <a:sym typeface="Symbol" pitchFamily="18" charset="2"/>
              </a:rPr>
              <a:t> = 75°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048000" y="28956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 dirty="0">
                <a:solidFill>
                  <a:srgbClr val="00B050"/>
                </a:solidFill>
                <a:sym typeface="Symbol" pitchFamily="18" charset="2"/>
              </a:rPr>
              <a:t>Alt. Ext. s </a:t>
            </a:r>
            <a:r>
              <a:rPr lang="en-US" altLang="en-US" b="0" i="1" dirty="0" smtClean="0">
                <a:solidFill>
                  <a:srgbClr val="00B050"/>
                </a:solidFill>
                <a:sym typeface="Symbol" pitchFamily="18" charset="2"/>
              </a:rPr>
              <a:t>are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b="0" i="1" dirty="0" smtClean="0">
                <a:solidFill>
                  <a:srgbClr val="00B050"/>
                </a:solidFill>
                <a:sym typeface="Symbol" pitchFamily="18" charset="2"/>
              </a:rPr>
              <a:t>Congruent. </a:t>
            </a:r>
            <a:endParaRPr lang="en-US" altLang="en-US" b="0" i="1" dirty="0">
              <a:solidFill>
                <a:srgbClr val="00B050"/>
              </a:solidFill>
              <a:sym typeface="Symbol" pitchFamily="18" charset="2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09600" y="5486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/>
              <a:t>m</a:t>
            </a:r>
            <a:r>
              <a:rPr lang="en-US" altLang="en-US" b="0">
                <a:sym typeface="Symbol" pitchFamily="18" charset="2"/>
              </a:rPr>
              <a:t></a:t>
            </a:r>
            <a:r>
              <a:rPr lang="en-US" altLang="en-US" b="0" i="1">
                <a:sym typeface="Symbol" pitchFamily="18" charset="2"/>
              </a:rPr>
              <a:t>BDG</a:t>
            </a:r>
            <a:r>
              <a:rPr lang="en-US" altLang="en-US" b="0">
                <a:sym typeface="Symbol" pitchFamily="18" charset="2"/>
              </a:rPr>
              <a:t> = 105°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914400" y="4495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/>
              <a:t>x</a:t>
            </a:r>
            <a:r>
              <a:rPr lang="en-US" altLang="en-US" b="0"/>
              <a:t> – 30° = 75°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276600" y="4495800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 dirty="0">
                <a:solidFill>
                  <a:srgbClr val="00B050"/>
                </a:solidFill>
                <a:sym typeface="Symbol" pitchFamily="18" charset="2"/>
              </a:rPr>
              <a:t>Alt. Ext. s </a:t>
            </a:r>
            <a:r>
              <a:rPr lang="en-US" altLang="en-US" b="0" i="1" dirty="0" smtClean="0">
                <a:solidFill>
                  <a:srgbClr val="00B050"/>
                </a:solidFill>
                <a:sym typeface="Symbol" pitchFamily="18" charset="2"/>
              </a:rPr>
              <a:t>are congruent.</a:t>
            </a:r>
            <a:endParaRPr lang="en-US" altLang="en-US" b="0" i="1" dirty="0">
              <a:solidFill>
                <a:srgbClr val="00B050"/>
              </a:solidFill>
              <a:sym typeface="Symbol" pitchFamily="18" charset="2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676400" y="495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/>
              <a:t>x</a:t>
            </a:r>
            <a:r>
              <a:rPr lang="en-US" altLang="en-US" b="0"/>
              <a:t> = 105</a:t>
            </a:r>
            <a:endParaRPr lang="en-US" altLang="en-US" b="0" i="1">
              <a:sym typeface="Symbol" pitchFamily="18" charset="2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200400" y="4953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 i="1">
                <a:solidFill>
                  <a:srgbClr val="3366FF"/>
                </a:solidFill>
                <a:sym typeface="Symbol" pitchFamily="18" charset="2"/>
              </a:rPr>
              <a:t>Add 30 to both sides.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15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21.1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54657"/>
            <a:ext cx="1076325" cy="3714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8" grpId="0"/>
      <p:bldP spid="29709" grpId="0"/>
      <p:bldP spid="29710" grpId="0"/>
      <p:bldP spid="29711" grpId="0"/>
      <p:bldP spid="29712" grpId="0"/>
      <p:bldP spid="29713" grpId="0"/>
      <p:bldP spid="297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 smtClean="0"/>
              <a:t>CONFIDENTIAL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BEB23AD-2E65-41A4-A27A-EE8646E5EB76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grpSp>
        <p:nvGrpSpPr>
          <p:cNvPr id="9220" name="Group 70"/>
          <p:cNvGrpSpPr>
            <a:grpSpLocks/>
          </p:cNvGrpSpPr>
          <p:nvPr/>
        </p:nvGrpSpPr>
        <p:grpSpPr bwMode="auto">
          <a:xfrm>
            <a:off x="1474788" y="2160588"/>
            <a:ext cx="1976438" cy="400050"/>
            <a:chOff x="765" y="1094"/>
            <a:chExt cx="1245" cy="252"/>
          </a:xfrm>
        </p:grpSpPr>
        <p:sp>
          <p:nvSpPr>
            <p:cNvPr id="9243" name="Text Box 71"/>
            <p:cNvSpPr txBox="1">
              <a:spLocks noChangeArrowheads="1"/>
            </p:cNvSpPr>
            <p:nvPr/>
          </p:nvSpPr>
          <p:spPr bwMode="auto">
            <a:xfrm>
              <a:off x="765" y="1094"/>
              <a:ext cx="1245" cy="2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/>
              <a:r>
                <a:rPr lang="en-US" altLang="en-US" dirty="0">
                  <a:solidFill>
                    <a:srgbClr val="FFFF00"/>
                  </a:solidFill>
                </a:rPr>
                <a:t>B) m(   DEF)</a:t>
              </a:r>
            </a:p>
          </p:txBody>
        </p:sp>
        <p:sp>
          <p:nvSpPr>
            <p:cNvPr id="9244" name="Freeform 72"/>
            <p:cNvSpPr>
              <a:spLocks/>
            </p:cNvSpPr>
            <p:nvPr/>
          </p:nvSpPr>
          <p:spPr bwMode="auto">
            <a:xfrm>
              <a:off x="1309" y="1136"/>
              <a:ext cx="170" cy="154"/>
            </a:xfrm>
            <a:custGeom>
              <a:avLst/>
              <a:gdLst>
                <a:gd name="T0" fmla="*/ 105 w 170"/>
                <a:gd name="T1" fmla="*/ 0 h 154"/>
                <a:gd name="T2" fmla="*/ 0 w 170"/>
                <a:gd name="T3" fmla="*/ 146 h 154"/>
                <a:gd name="T4" fmla="*/ 170 w 170"/>
                <a:gd name="T5" fmla="*/ 154 h 154"/>
                <a:gd name="T6" fmla="*/ 0 60000 65536"/>
                <a:gd name="T7" fmla="*/ 0 60000 65536"/>
                <a:gd name="T8" fmla="*/ 0 60000 65536"/>
                <a:gd name="T9" fmla="*/ 0 w 170"/>
                <a:gd name="T10" fmla="*/ 0 h 154"/>
                <a:gd name="T11" fmla="*/ 170 w 170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" h="154">
                  <a:moveTo>
                    <a:pt x="105" y="0"/>
                  </a:moveTo>
                  <a:lnTo>
                    <a:pt x="0" y="146"/>
                  </a:lnTo>
                  <a:lnTo>
                    <a:pt x="170" y="15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Text Box 73"/>
          <p:cNvSpPr txBox="1">
            <a:spLocks noChangeArrowheads="1"/>
          </p:cNvSpPr>
          <p:nvPr/>
        </p:nvSpPr>
        <p:spPr bwMode="auto">
          <a:xfrm>
            <a:off x="1474788" y="3268663"/>
            <a:ext cx="3651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sz="1800" dirty="0">
                <a:solidFill>
                  <a:srgbClr val="000000"/>
                </a:solidFill>
              </a:rPr>
              <a:t>(2x-45)</a:t>
            </a:r>
            <a:r>
              <a:rPr lang="en-US" altLang="en-US" sz="1800" baseline="30000" dirty="0">
                <a:solidFill>
                  <a:srgbClr val="000000"/>
                </a:solidFill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 = </a:t>
            </a:r>
            <a:r>
              <a:rPr lang="en-US" altLang="en-US" sz="1800" dirty="0">
                <a:solidFill>
                  <a:srgbClr val="000000"/>
                </a:solidFill>
              </a:rPr>
              <a:t>(x+30)</a:t>
            </a:r>
            <a:r>
              <a:rPr lang="en-US" altLang="en-US" sz="1800" baseline="30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22" name="Rectangle 74"/>
          <p:cNvSpPr>
            <a:spLocks noChangeArrowheads="1"/>
          </p:cNvSpPr>
          <p:nvPr/>
        </p:nvSpPr>
        <p:spPr bwMode="auto">
          <a:xfrm>
            <a:off x="4733924" y="3268663"/>
            <a:ext cx="3952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CC3399"/>
                </a:solidFill>
              </a:rPr>
              <a:t>corresponding angles</a:t>
            </a:r>
          </a:p>
        </p:txBody>
      </p:sp>
      <p:sp>
        <p:nvSpPr>
          <p:cNvPr id="9223" name="Rectangle 75"/>
          <p:cNvSpPr>
            <a:spLocks noChangeArrowheads="1"/>
          </p:cNvSpPr>
          <p:nvPr/>
        </p:nvSpPr>
        <p:spPr bwMode="auto">
          <a:xfrm>
            <a:off x="1474788" y="4852988"/>
            <a:ext cx="4425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</a:rPr>
              <a:t>m(   DEF) = </a:t>
            </a:r>
            <a:r>
              <a:rPr lang="en-US" altLang="en-US" sz="1800" dirty="0">
                <a:solidFill>
                  <a:srgbClr val="000000"/>
                </a:solidFill>
              </a:rPr>
              <a:t>(x+30)</a:t>
            </a:r>
            <a:r>
              <a:rPr lang="en-US" altLang="en-US" sz="1800" baseline="30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24" name="Freeform 76"/>
          <p:cNvSpPr>
            <a:spLocks/>
          </p:cNvSpPr>
          <p:nvPr/>
        </p:nvSpPr>
        <p:spPr bwMode="auto">
          <a:xfrm>
            <a:off x="1958975" y="4930775"/>
            <a:ext cx="269875" cy="244475"/>
          </a:xfrm>
          <a:custGeom>
            <a:avLst/>
            <a:gdLst>
              <a:gd name="T0" fmla="*/ 166687 w 170"/>
              <a:gd name="T1" fmla="*/ 0 h 154"/>
              <a:gd name="T2" fmla="*/ 0 w 170"/>
              <a:gd name="T3" fmla="*/ 231775 h 154"/>
              <a:gd name="T4" fmla="*/ 269875 w 170"/>
              <a:gd name="T5" fmla="*/ 244475 h 154"/>
              <a:gd name="T6" fmla="*/ 0 60000 65536"/>
              <a:gd name="T7" fmla="*/ 0 60000 65536"/>
              <a:gd name="T8" fmla="*/ 0 60000 65536"/>
              <a:gd name="T9" fmla="*/ 0 w 170"/>
              <a:gd name="T10" fmla="*/ 0 h 154"/>
              <a:gd name="T11" fmla="*/ 170 w 170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154">
                <a:moveTo>
                  <a:pt x="105" y="0"/>
                </a:moveTo>
                <a:lnTo>
                  <a:pt x="0" y="146"/>
                </a:lnTo>
                <a:lnTo>
                  <a:pt x="170" y="15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5" name="Group 80"/>
          <p:cNvGrpSpPr>
            <a:grpSpLocks/>
          </p:cNvGrpSpPr>
          <p:nvPr/>
        </p:nvGrpSpPr>
        <p:grpSpPr bwMode="auto">
          <a:xfrm>
            <a:off x="5486400" y="742783"/>
            <a:ext cx="1817687" cy="2678112"/>
            <a:chOff x="3285" y="616"/>
            <a:chExt cx="1145" cy="1687"/>
          </a:xfrm>
        </p:grpSpPr>
        <p:sp>
          <p:nvSpPr>
            <p:cNvPr id="9232" name="Line 60"/>
            <p:cNvSpPr>
              <a:spLocks noChangeShapeType="1"/>
            </p:cNvSpPr>
            <p:nvPr/>
          </p:nvSpPr>
          <p:spPr bwMode="auto">
            <a:xfrm rot="5400000">
              <a:off x="2814" y="1460"/>
              <a:ext cx="1687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61"/>
            <p:cNvSpPr>
              <a:spLocks noChangeShapeType="1"/>
            </p:cNvSpPr>
            <p:nvPr/>
          </p:nvSpPr>
          <p:spPr bwMode="auto">
            <a:xfrm rot="5400000" flipH="1">
              <a:off x="3503" y="609"/>
              <a:ext cx="633" cy="10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62"/>
            <p:cNvSpPr>
              <a:spLocks noChangeShapeType="1"/>
            </p:cNvSpPr>
            <p:nvPr/>
          </p:nvSpPr>
          <p:spPr bwMode="auto">
            <a:xfrm rot="5400000" flipH="1">
              <a:off x="3435" y="1397"/>
              <a:ext cx="600" cy="90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Text Box 63"/>
            <p:cNvSpPr txBox="1">
              <a:spLocks noChangeArrowheads="1"/>
            </p:cNvSpPr>
            <p:nvPr/>
          </p:nvSpPr>
          <p:spPr bwMode="auto">
            <a:xfrm>
              <a:off x="3697" y="824"/>
              <a:ext cx="7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/>
              <a:r>
                <a:rPr lang="en-US" altLang="en-US" sz="1800">
                  <a:solidFill>
                    <a:srgbClr val="000000"/>
                  </a:solidFill>
                </a:rPr>
                <a:t>(2x-45)</a:t>
              </a:r>
              <a:r>
                <a:rPr lang="en-US" altLang="en-US" sz="1800" baseline="30000">
                  <a:solidFill>
                    <a:srgbClr val="000000"/>
                  </a:solidFill>
                </a:rPr>
                <a:t>0</a:t>
              </a: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9236" name="Freeform 64"/>
            <p:cNvSpPr>
              <a:spLocks/>
            </p:cNvSpPr>
            <p:nvPr/>
          </p:nvSpPr>
          <p:spPr bwMode="auto">
            <a:xfrm rot="5400000">
              <a:off x="3968" y="1180"/>
              <a:ext cx="121" cy="114"/>
            </a:xfrm>
            <a:custGeom>
              <a:avLst/>
              <a:gdLst>
                <a:gd name="T0" fmla="*/ 0 w 121"/>
                <a:gd name="T1" fmla="*/ 97 h 114"/>
                <a:gd name="T2" fmla="*/ 89 w 121"/>
                <a:gd name="T3" fmla="*/ 0 h 114"/>
                <a:gd name="T4" fmla="*/ 121 w 121"/>
                <a:gd name="T5" fmla="*/ 114 h 114"/>
                <a:gd name="T6" fmla="*/ 0 60000 65536"/>
                <a:gd name="T7" fmla="*/ 0 60000 65536"/>
                <a:gd name="T8" fmla="*/ 0 60000 65536"/>
                <a:gd name="T9" fmla="*/ 0 w 121"/>
                <a:gd name="T10" fmla="*/ 0 h 114"/>
                <a:gd name="T11" fmla="*/ 121 w 121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114">
                  <a:moveTo>
                    <a:pt x="0" y="97"/>
                  </a:moveTo>
                  <a:lnTo>
                    <a:pt x="89" y="0"/>
                  </a:lnTo>
                  <a:lnTo>
                    <a:pt x="121" y="11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65"/>
            <p:cNvSpPr>
              <a:spLocks/>
            </p:cNvSpPr>
            <p:nvPr/>
          </p:nvSpPr>
          <p:spPr bwMode="auto">
            <a:xfrm rot="5400000">
              <a:off x="3839" y="1899"/>
              <a:ext cx="121" cy="114"/>
            </a:xfrm>
            <a:custGeom>
              <a:avLst/>
              <a:gdLst>
                <a:gd name="T0" fmla="*/ 0 w 121"/>
                <a:gd name="T1" fmla="*/ 97 h 114"/>
                <a:gd name="T2" fmla="*/ 89 w 121"/>
                <a:gd name="T3" fmla="*/ 0 h 114"/>
                <a:gd name="T4" fmla="*/ 121 w 121"/>
                <a:gd name="T5" fmla="*/ 114 h 114"/>
                <a:gd name="T6" fmla="*/ 0 60000 65536"/>
                <a:gd name="T7" fmla="*/ 0 60000 65536"/>
                <a:gd name="T8" fmla="*/ 0 60000 65536"/>
                <a:gd name="T9" fmla="*/ 0 w 121"/>
                <a:gd name="T10" fmla="*/ 0 h 114"/>
                <a:gd name="T11" fmla="*/ 121 w 121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114">
                  <a:moveTo>
                    <a:pt x="0" y="97"/>
                  </a:moveTo>
                  <a:lnTo>
                    <a:pt x="89" y="0"/>
                  </a:lnTo>
                  <a:lnTo>
                    <a:pt x="121" y="11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Text Box 66"/>
            <p:cNvSpPr txBox="1">
              <a:spLocks noChangeArrowheads="1"/>
            </p:cNvSpPr>
            <p:nvPr/>
          </p:nvSpPr>
          <p:spPr bwMode="auto">
            <a:xfrm>
              <a:off x="3441" y="1717"/>
              <a:ext cx="2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9239" name="Text Box 67"/>
            <p:cNvSpPr txBox="1">
              <a:spLocks noChangeArrowheads="1"/>
            </p:cNvSpPr>
            <p:nvPr/>
          </p:nvSpPr>
          <p:spPr bwMode="auto">
            <a:xfrm>
              <a:off x="4022" y="1862"/>
              <a:ext cx="2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9240" name="Oval 68"/>
            <p:cNvSpPr>
              <a:spLocks noChangeArrowheads="1"/>
            </p:cNvSpPr>
            <p:nvPr/>
          </p:nvSpPr>
          <p:spPr bwMode="auto">
            <a:xfrm rot="5400000">
              <a:off x="3985" y="1997"/>
              <a:ext cx="81" cy="7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41" name="Rectangle 69"/>
            <p:cNvSpPr>
              <a:spLocks noChangeArrowheads="1"/>
            </p:cNvSpPr>
            <p:nvPr/>
          </p:nvSpPr>
          <p:spPr bwMode="auto">
            <a:xfrm>
              <a:off x="3447" y="938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9242" name="Rectangle 79"/>
            <p:cNvSpPr>
              <a:spLocks noChangeArrowheads="1"/>
            </p:cNvSpPr>
            <p:nvPr/>
          </p:nvSpPr>
          <p:spPr bwMode="auto">
            <a:xfrm>
              <a:off x="3670" y="1631"/>
              <a:ext cx="6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 sz="1800" dirty="0">
                  <a:solidFill>
                    <a:srgbClr val="000000"/>
                  </a:solidFill>
                </a:rPr>
                <a:t>(x+30)</a:t>
              </a:r>
              <a:r>
                <a:rPr lang="en-US" altLang="en-US" sz="1800" baseline="30000" dirty="0">
                  <a:solidFill>
                    <a:srgbClr val="000000"/>
                  </a:solidFill>
                </a:rPr>
                <a:t>0</a:t>
              </a:r>
            </a:p>
          </p:txBody>
        </p:sp>
      </p:grpSp>
      <p:sp>
        <p:nvSpPr>
          <p:cNvPr id="9226" name="Text Box 81"/>
          <p:cNvSpPr txBox="1">
            <a:spLocks noChangeArrowheads="1"/>
          </p:cNvSpPr>
          <p:nvPr/>
        </p:nvSpPr>
        <p:spPr bwMode="auto">
          <a:xfrm>
            <a:off x="1900238" y="3748088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>
                <a:solidFill>
                  <a:srgbClr val="000000"/>
                </a:solidFill>
              </a:rPr>
              <a:t>x – 45 = 30</a:t>
            </a:r>
          </a:p>
        </p:txBody>
      </p:sp>
      <p:sp>
        <p:nvSpPr>
          <p:cNvPr id="9227" name="Rectangle 82"/>
          <p:cNvSpPr>
            <a:spLocks noChangeArrowheads="1"/>
          </p:cNvSpPr>
          <p:nvPr/>
        </p:nvSpPr>
        <p:spPr bwMode="auto">
          <a:xfrm>
            <a:off x="4746624" y="3700463"/>
            <a:ext cx="439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CC3399"/>
                </a:solidFill>
              </a:rPr>
              <a:t>subtract x from both sides</a:t>
            </a:r>
          </a:p>
        </p:txBody>
      </p:sp>
      <p:sp>
        <p:nvSpPr>
          <p:cNvPr id="9228" name="Text Box 83"/>
          <p:cNvSpPr txBox="1">
            <a:spLocks noChangeArrowheads="1"/>
          </p:cNvSpPr>
          <p:nvPr/>
        </p:nvSpPr>
        <p:spPr bwMode="auto">
          <a:xfrm>
            <a:off x="2581275" y="4179888"/>
            <a:ext cx="104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>
                <a:solidFill>
                  <a:srgbClr val="000000"/>
                </a:solidFill>
              </a:rPr>
              <a:t>x = 75</a:t>
            </a:r>
          </a:p>
        </p:txBody>
      </p:sp>
      <p:sp>
        <p:nvSpPr>
          <p:cNvPr id="9229" name="Rectangle 84"/>
          <p:cNvSpPr>
            <a:spLocks noChangeArrowheads="1"/>
          </p:cNvSpPr>
          <p:nvPr/>
        </p:nvSpPr>
        <p:spPr bwMode="auto">
          <a:xfrm>
            <a:off x="4886324" y="4144963"/>
            <a:ext cx="4257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sz="1800" dirty="0">
                <a:solidFill>
                  <a:srgbClr val="CC3399"/>
                </a:solidFill>
              </a:rPr>
              <a:t>add 45 to both sides</a:t>
            </a:r>
          </a:p>
        </p:txBody>
      </p:sp>
      <p:sp>
        <p:nvSpPr>
          <p:cNvPr id="9230" name="Rectangle 85"/>
          <p:cNvSpPr>
            <a:spLocks noChangeArrowheads="1"/>
          </p:cNvSpPr>
          <p:nvPr/>
        </p:nvSpPr>
        <p:spPr bwMode="auto">
          <a:xfrm>
            <a:off x="2860675" y="5356225"/>
            <a:ext cx="167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= (75+30)</a:t>
            </a:r>
            <a:r>
              <a:rPr lang="en-US" altLang="en-US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31" name="Rectangle 86"/>
          <p:cNvSpPr>
            <a:spLocks noChangeArrowheads="1"/>
          </p:cNvSpPr>
          <p:nvPr/>
        </p:nvSpPr>
        <p:spPr bwMode="auto">
          <a:xfrm>
            <a:off x="3162300" y="5775325"/>
            <a:ext cx="1071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= 105</a:t>
            </a:r>
            <a:r>
              <a:rPr lang="en-US" altLang="en-US" baseline="30000">
                <a:solidFill>
                  <a:srgbClr val="000000"/>
                </a:solidFill>
              </a:rPr>
              <a:t>0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537" y="1076960"/>
            <a:ext cx="2571750" cy="59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400" smtClean="0"/>
              <a:t>CONFIDENTIAL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902C89D-DD61-4E8D-BD44-731342E77060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grpSp>
        <p:nvGrpSpPr>
          <p:cNvPr id="17412" name="Group 2"/>
          <p:cNvGrpSpPr>
            <a:grpSpLocks/>
          </p:cNvGrpSpPr>
          <p:nvPr/>
        </p:nvGrpSpPr>
        <p:grpSpPr bwMode="auto">
          <a:xfrm>
            <a:off x="1410247" y="1812332"/>
            <a:ext cx="1987550" cy="400050"/>
            <a:chOff x="765" y="1094"/>
            <a:chExt cx="1252" cy="252"/>
          </a:xfrm>
        </p:grpSpPr>
        <p:sp>
          <p:nvSpPr>
            <p:cNvPr id="17436" name="Text Box 3"/>
            <p:cNvSpPr txBox="1">
              <a:spLocks noChangeArrowheads="1"/>
            </p:cNvSpPr>
            <p:nvPr/>
          </p:nvSpPr>
          <p:spPr bwMode="auto">
            <a:xfrm>
              <a:off x="765" y="1094"/>
              <a:ext cx="1252" cy="2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/>
              <a:r>
                <a:rPr lang="en-US" altLang="en-US" dirty="0">
                  <a:solidFill>
                    <a:srgbClr val="FFFF00"/>
                  </a:solidFill>
                </a:rPr>
                <a:t>B) m(   TUS)</a:t>
              </a:r>
            </a:p>
          </p:txBody>
        </p:sp>
        <p:sp>
          <p:nvSpPr>
            <p:cNvPr id="17437" name="Freeform 4"/>
            <p:cNvSpPr>
              <a:spLocks/>
            </p:cNvSpPr>
            <p:nvPr/>
          </p:nvSpPr>
          <p:spPr bwMode="auto">
            <a:xfrm>
              <a:off x="1309" y="1136"/>
              <a:ext cx="170" cy="154"/>
            </a:xfrm>
            <a:custGeom>
              <a:avLst/>
              <a:gdLst>
                <a:gd name="T0" fmla="*/ 105 w 170"/>
                <a:gd name="T1" fmla="*/ 0 h 154"/>
                <a:gd name="T2" fmla="*/ 0 w 170"/>
                <a:gd name="T3" fmla="*/ 146 h 154"/>
                <a:gd name="T4" fmla="*/ 170 w 170"/>
                <a:gd name="T5" fmla="*/ 154 h 154"/>
                <a:gd name="T6" fmla="*/ 0 60000 65536"/>
                <a:gd name="T7" fmla="*/ 0 60000 65536"/>
                <a:gd name="T8" fmla="*/ 0 60000 65536"/>
                <a:gd name="T9" fmla="*/ 0 w 170"/>
                <a:gd name="T10" fmla="*/ 0 h 154"/>
                <a:gd name="T11" fmla="*/ 170 w 170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" h="154">
                  <a:moveTo>
                    <a:pt x="105" y="0"/>
                  </a:moveTo>
                  <a:lnTo>
                    <a:pt x="0" y="146"/>
                  </a:lnTo>
                  <a:lnTo>
                    <a:pt x="170" y="15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28712" y="2725738"/>
            <a:ext cx="451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sz="1800" dirty="0">
                <a:solidFill>
                  <a:srgbClr val="000000"/>
                </a:solidFill>
              </a:rPr>
              <a:t>13x</a:t>
            </a:r>
            <a:r>
              <a:rPr lang="en-US" altLang="en-US" sz="1800" baseline="30000" dirty="0">
                <a:solidFill>
                  <a:srgbClr val="000000"/>
                </a:solidFill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 + 23</a:t>
            </a:r>
            <a:r>
              <a:rPr lang="en-US" altLang="en-US" sz="1800" dirty="0">
                <a:solidFill>
                  <a:srgbClr val="000000"/>
                </a:solidFill>
              </a:rPr>
              <a:t>x</a:t>
            </a:r>
            <a:r>
              <a:rPr lang="en-US" altLang="en-US" sz="1800" baseline="30000" dirty="0">
                <a:solidFill>
                  <a:srgbClr val="000000"/>
                </a:solidFill>
              </a:rPr>
              <a:t>0</a:t>
            </a:r>
            <a:r>
              <a:rPr lang="en-US" altLang="en-US" sz="1800" dirty="0">
                <a:solidFill>
                  <a:srgbClr val="000000"/>
                </a:solidFill>
              </a:rPr>
              <a:t> = 180</a:t>
            </a:r>
            <a:r>
              <a:rPr lang="en-US" altLang="en-US" sz="1800" baseline="30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319588" y="2700338"/>
            <a:ext cx="5357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sz="1800" dirty="0">
                <a:solidFill>
                  <a:srgbClr val="CC3399"/>
                </a:solidFill>
              </a:rPr>
              <a:t>Same-side interior angles theorem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915988" y="4471988"/>
            <a:ext cx="358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</a:rPr>
              <a:t>m(   TUS) = </a:t>
            </a:r>
            <a:r>
              <a:rPr lang="en-US" altLang="en-US" sz="1800" dirty="0">
                <a:solidFill>
                  <a:srgbClr val="000000"/>
                </a:solidFill>
              </a:rPr>
              <a:t>23(5)</a:t>
            </a:r>
            <a:r>
              <a:rPr lang="en-US" altLang="en-US" sz="1800" baseline="300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1400175" y="4549775"/>
            <a:ext cx="269875" cy="244475"/>
          </a:xfrm>
          <a:custGeom>
            <a:avLst/>
            <a:gdLst>
              <a:gd name="T0" fmla="*/ 166687 w 170"/>
              <a:gd name="T1" fmla="*/ 0 h 154"/>
              <a:gd name="T2" fmla="*/ 0 w 170"/>
              <a:gd name="T3" fmla="*/ 231775 h 154"/>
              <a:gd name="T4" fmla="*/ 269875 w 170"/>
              <a:gd name="T5" fmla="*/ 244475 h 154"/>
              <a:gd name="T6" fmla="*/ 0 60000 65536"/>
              <a:gd name="T7" fmla="*/ 0 60000 65536"/>
              <a:gd name="T8" fmla="*/ 0 60000 65536"/>
              <a:gd name="T9" fmla="*/ 0 w 170"/>
              <a:gd name="T10" fmla="*/ 0 h 154"/>
              <a:gd name="T11" fmla="*/ 170 w 170"/>
              <a:gd name="T12" fmla="*/ 154 h 1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154">
                <a:moveTo>
                  <a:pt x="105" y="0"/>
                </a:moveTo>
                <a:lnTo>
                  <a:pt x="0" y="146"/>
                </a:lnTo>
                <a:lnTo>
                  <a:pt x="170" y="15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21"/>
          <p:cNvSpPr txBox="1">
            <a:spLocks noChangeArrowheads="1"/>
          </p:cNvSpPr>
          <p:nvPr/>
        </p:nvSpPr>
        <p:spPr bwMode="auto">
          <a:xfrm>
            <a:off x="1270000" y="3179763"/>
            <a:ext cx="153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>
                <a:solidFill>
                  <a:srgbClr val="000000"/>
                </a:solidFill>
              </a:rPr>
              <a:t>36x = 180</a:t>
            </a:r>
          </a:p>
        </p:txBody>
      </p:sp>
      <p:sp>
        <p:nvSpPr>
          <p:cNvPr id="17418" name="Rectangle 22"/>
          <p:cNvSpPr>
            <a:spLocks noChangeArrowheads="1"/>
          </p:cNvSpPr>
          <p:nvPr/>
        </p:nvSpPr>
        <p:spPr bwMode="auto">
          <a:xfrm>
            <a:off x="4294188" y="3132138"/>
            <a:ext cx="4621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sz="1800" dirty="0">
                <a:solidFill>
                  <a:srgbClr val="CC3399"/>
                </a:solidFill>
              </a:rPr>
              <a:t>Combine like terms</a:t>
            </a:r>
          </a:p>
        </p:txBody>
      </p:sp>
      <p:sp>
        <p:nvSpPr>
          <p:cNvPr id="17419" name="Text Box 23"/>
          <p:cNvSpPr txBox="1">
            <a:spLocks noChangeArrowheads="1"/>
          </p:cNvSpPr>
          <p:nvPr/>
        </p:nvSpPr>
        <p:spPr bwMode="auto">
          <a:xfrm>
            <a:off x="1951038" y="3611563"/>
            <a:ext cx="882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>
                <a:solidFill>
                  <a:srgbClr val="000000"/>
                </a:solidFill>
              </a:rPr>
              <a:t>x = 5</a:t>
            </a:r>
          </a:p>
        </p:txBody>
      </p:sp>
      <p:sp>
        <p:nvSpPr>
          <p:cNvPr id="17420" name="Rectangle 24"/>
          <p:cNvSpPr>
            <a:spLocks noChangeArrowheads="1"/>
          </p:cNvSpPr>
          <p:nvPr/>
        </p:nvSpPr>
        <p:spPr bwMode="auto">
          <a:xfrm>
            <a:off x="4370388" y="3576638"/>
            <a:ext cx="3481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sz="1800">
                <a:solidFill>
                  <a:srgbClr val="CC3399"/>
                </a:solidFill>
              </a:rPr>
              <a:t>divide both sides by 36</a:t>
            </a:r>
          </a:p>
        </p:txBody>
      </p:sp>
      <p:sp>
        <p:nvSpPr>
          <p:cNvPr id="17421" name="Rectangle 25"/>
          <p:cNvSpPr>
            <a:spLocks noChangeArrowheads="1"/>
          </p:cNvSpPr>
          <p:nvPr/>
        </p:nvSpPr>
        <p:spPr bwMode="auto">
          <a:xfrm>
            <a:off x="2306638" y="4929188"/>
            <a:ext cx="1071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>
                <a:solidFill>
                  <a:srgbClr val="000000"/>
                </a:solidFill>
              </a:rPr>
              <a:t>= 115</a:t>
            </a:r>
            <a:r>
              <a:rPr lang="en-US" altLang="en-US" baseline="3000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17422" name="Group 40"/>
          <p:cNvGrpSpPr>
            <a:grpSpLocks/>
          </p:cNvGrpSpPr>
          <p:nvPr/>
        </p:nvGrpSpPr>
        <p:grpSpPr bwMode="auto">
          <a:xfrm>
            <a:off x="4521200" y="500062"/>
            <a:ext cx="4394200" cy="2200275"/>
            <a:chOff x="2978" y="567"/>
            <a:chExt cx="2060" cy="1072"/>
          </a:xfrm>
        </p:grpSpPr>
        <p:sp>
          <p:nvSpPr>
            <p:cNvPr id="17424" name="Line 28"/>
            <p:cNvSpPr>
              <a:spLocks noChangeShapeType="1"/>
            </p:cNvSpPr>
            <p:nvPr/>
          </p:nvSpPr>
          <p:spPr bwMode="auto">
            <a:xfrm flipV="1">
              <a:off x="2978" y="1257"/>
              <a:ext cx="2060" cy="9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29"/>
            <p:cNvSpPr>
              <a:spLocks noChangeShapeType="1"/>
            </p:cNvSpPr>
            <p:nvPr/>
          </p:nvSpPr>
          <p:spPr bwMode="auto">
            <a:xfrm flipH="1">
              <a:off x="3157" y="601"/>
              <a:ext cx="633" cy="1006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30"/>
            <p:cNvSpPr>
              <a:spLocks noChangeShapeType="1"/>
            </p:cNvSpPr>
            <p:nvPr/>
          </p:nvSpPr>
          <p:spPr bwMode="auto">
            <a:xfrm flipH="1">
              <a:off x="4165" y="739"/>
              <a:ext cx="600" cy="90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Text Box 31"/>
            <p:cNvSpPr txBox="1">
              <a:spLocks noChangeArrowheads="1"/>
            </p:cNvSpPr>
            <p:nvPr/>
          </p:nvSpPr>
          <p:spPr bwMode="auto">
            <a:xfrm>
              <a:off x="3441" y="1088"/>
              <a:ext cx="1045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/>
              <a:r>
                <a:rPr lang="en-US" altLang="en-US" sz="1800" dirty="0">
                  <a:solidFill>
                    <a:srgbClr val="000000"/>
                  </a:solidFill>
                </a:rPr>
                <a:t>13x</a:t>
              </a:r>
              <a:r>
                <a:rPr lang="en-US" altLang="en-US" sz="1800" baseline="30000" dirty="0">
                  <a:solidFill>
                    <a:srgbClr val="000000"/>
                  </a:solidFill>
                </a:rPr>
                <a:t>0</a:t>
              </a:r>
              <a:r>
                <a:rPr lang="en-US" altLang="en-US" sz="1800" dirty="0">
                  <a:solidFill>
                    <a:srgbClr val="000000"/>
                  </a:solidFill>
                </a:rPr>
                <a:t>      </a:t>
              </a:r>
              <a:r>
                <a:rPr lang="en-US" altLang="en-US" sz="1800" dirty="0" smtClean="0">
                  <a:solidFill>
                    <a:srgbClr val="000000"/>
                  </a:solidFill>
                </a:rPr>
                <a:t>     23x</a:t>
              </a:r>
              <a:r>
                <a:rPr lang="en-US" altLang="en-US" sz="1800" baseline="30000" dirty="0" smtClean="0">
                  <a:solidFill>
                    <a:srgbClr val="000000"/>
                  </a:solidFill>
                </a:rPr>
                <a:t>0</a:t>
              </a:r>
              <a:endParaRPr lang="en-US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7428" name="Freeform 32"/>
            <p:cNvSpPr>
              <a:spLocks/>
            </p:cNvSpPr>
            <p:nvPr/>
          </p:nvSpPr>
          <p:spPr bwMode="auto">
            <a:xfrm>
              <a:off x="3538" y="838"/>
              <a:ext cx="121" cy="114"/>
            </a:xfrm>
            <a:custGeom>
              <a:avLst/>
              <a:gdLst>
                <a:gd name="T0" fmla="*/ 0 w 121"/>
                <a:gd name="T1" fmla="*/ 97 h 114"/>
                <a:gd name="T2" fmla="*/ 89 w 121"/>
                <a:gd name="T3" fmla="*/ 0 h 114"/>
                <a:gd name="T4" fmla="*/ 121 w 121"/>
                <a:gd name="T5" fmla="*/ 114 h 114"/>
                <a:gd name="T6" fmla="*/ 0 60000 65536"/>
                <a:gd name="T7" fmla="*/ 0 60000 65536"/>
                <a:gd name="T8" fmla="*/ 0 60000 65536"/>
                <a:gd name="T9" fmla="*/ 0 w 121"/>
                <a:gd name="T10" fmla="*/ 0 h 114"/>
                <a:gd name="T11" fmla="*/ 121 w 121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114">
                  <a:moveTo>
                    <a:pt x="0" y="97"/>
                  </a:moveTo>
                  <a:lnTo>
                    <a:pt x="89" y="0"/>
                  </a:lnTo>
                  <a:lnTo>
                    <a:pt x="121" y="11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33"/>
            <p:cNvSpPr>
              <a:spLocks/>
            </p:cNvSpPr>
            <p:nvPr/>
          </p:nvSpPr>
          <p:spPr bwMode="auto">
            <a:xfrm>
              <a:off x="4513" y="967"/>
              <a:ext cx="121" cy="114"/>
            </a:xfrm>
            <a:custGeom>
              <a:avLst/>
              <a:gdLst>
                <a:gd name="T0" fmla="*/ 0 w 121"/>
                <a:gd name="T1" fmla="*/ 97 h 114"/>
                <a:gd name="T2" fmla="*/ 89 w 121"/>
                <a:gd name="T3" fmla="*/ 0 h 114"/>
                <a:gd name="T4" fmla="*/ 121 w 121"/>
                <a:gd name="T5" fmla="*/ 114 h 114"/>
                <a:gd name="T6" fmla="*/ 0 60000 65536"/>
                <a:gd name="T7" fmla="*/ 0 60000 65536"/>
                <a:gd name="T8" fmla="*/ 0 60000 65536"/>
                <a:gd name="T9" fmla="*/ 0 w 121"/>
                <a:gd name="T10" fmla="*/ 0 h 114"/>
                <a:gd name="T11" fmla="*/ 121 w 121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114">
                  <a:moveTo>
                    <a:pt x="0" y="97"/>
                  </a:moveTo>
                  <a:lnTo>
                    <a:pt x="89" y="0"/>
                  </a:lnTo>
                  <a:lnTo>
                    <a:pt x="121" y="11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Text Box 34"/>
            <p:cNvSpPr txBox="1">
              <a:spLocks noChangeArrowheads="1"/>
            </p:cNvSpPr>
            <p:nvPr/>
          </p:nvSpPr>
          <p:spPr bwMode="auto">
            <a:xfrm>
              <a:off x="4344" y="1249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 dirty="0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7431" name="Text Box 35"/>
            <p:cNvSpPr txBox="1">
              <a:spLocks noChangeArrowheads="1"/>
            </p:cNvSpPr>
            <p:nvPr/>
          </p:nvSpPr>
          <p:spPr bwMode="auto">
            <a:xfrm>
              <a:off x="4497" y="673"/>
              <a:ext cx="2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7432" name="Oval 36"/>
            <p:cNvSpPr>
              <a:spLocks noChangeArrowheads="1"/>
            </p:cNvSpPr>
            <p:nvPr/>
          </p:nvSpPr>
          <p:spPr bwMode="auto">
            <a:xfrm>
              <a:off x="4613" y="859"/>
              <a:ext cx="81" cy="7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33" name="Rectangle 37"/>
            <p:cNvSpPr>
              <a:spLocks noChangeArrowheads="1"/>
            </p:cNvSpPr>
            <p:nvPr/>
          </p:nvSpPr>
          <p:spPr bwMode="auto">
            <a:xfrm>
              <a:off x="3312" y="1232"/>
              <a:ext cx="2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7434" name="Oval 38"/>
            <p:cNvSpPr>
              <a:spLocks noChangeArrowheads="1"/>
            </p:cNvSpPr>
            <p:nvPr/>
          </p:nvSpPr>
          <p:spPr bwMode="auto">
            <a:xfrm>
              <a:off x="3666" y="703"/>
              <a:ext cx="81" cy="7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35" name="Rectangle 39"/>
            <p:cNvSpPr>
              <a:spLocks noChangeArrowheads="1"/>
            </p:cNvSpPr>
            <p:nvPr/>
          </p:nvSpPr>
          <p:spPr bwMode="auto">
            <a:xfrm>
              <a:off x="3458" y="567"/>
              <a:ext cx="2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altLang="en-US">
                  <a:solidFill>
                    <a:srgbClr val="000000"/>
                  </a:solidFill>
                </a:rPr>
                <a:t>R</a:t>
              </a:r>
            </a:p>
          </p:txBody>
        </p:sp>
      </p:grpSp>
      <p:sp>
        <p:nvSpPr>
          <p:cNvPr id="17423" name="Rectangle 41"/>
          <p:cNvSpPr>
            <a:spLocks noChangeArrowheads="1"/>
          </p:cNvSpPr>
          <p:nvPr/>
        </p:nvSpPr>
        <p:spPr bwMode="auto">
          <a:xfrm>
            <a:off x="4367213" y="4476750"/>
            <a:ext cx="3481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/>
            <a:r>
              <a:rPr lang="en-US" altLang="en-US" sz="1800">
                <a:solidFill>
                  <a:srgbClr val="CC3399"/>
                </a:solidFill>
              </a:rPr>
              <a:t>Substitute 5 for x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934999"/>
            <a:ext cx="2571750" cy="59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578</Words>
  <Application>Microsoft Office PowerPoint</Application>
  <PresentationFormat>On-screen Show (4:3)</PresentationFormat>
  <Paragraphs>110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Arial MT Bl</vt:lpstr>
      <vt:lpstr>Symbol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Rupinder Jagpal</cp:lastModifiedBy>
  <cp:revision>51</cp:revision>
  <dcterms:created xsi:type="dcterms:W3CDTF">2002-10-14T18:20:28Z</dcterms:created>
  <dcterms:modified xsi:type="dcterms:W3CDTF">2017-02-02T21:07:37Z</dcterms:modified>
</cp:coreProperties>
</file>